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1"/>
  </p:notesMasterIdLst>
  <p:sldIdLst>
    <p:sldId id="256" r:id="rId5"/>
    <p:sldId id="268" r:id="rId6"/>
    <p:sldId id="258" r:id="rId7"/>
    <p:sldId id="270" r:id="rId8"/>
    <p:sldId id="269" r:id="rId9"/>
    <p:sldId id="273" r:id="rId10"/>
    <p:sldId id="274" r:id="rId11"/>
    <p:sldId id="275" r:id="rId12"/>
    <p:sldId id="259" r:id="rId13"/>
    <p:sldId id="260" r:id="rId14"/>
    <p:sldId id="262" r:id="rId15"/>
    <p:sldId id="264" r:id="rId16"/>
    <p:sldId id="265" r:id="rId17"/>
    <p:sldId id="266" r:id="rId18"/>
    <p:sldId id="267" r:id="rId19"/>
    <p:sldId id="263" r:id="rId2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ušuta Jan" initials="MJ" lastIdx="2" clrIdx="0">
    <p:extLst>
      <p:ext uri="{19B8F6BF-5375-455C-9EA6-DF929625EA0E}">
        <p15:presenceInfo xmlns:p15="http://schemas.microsoft.com/office/powerpoint/2012/main" userId="S-1-5-21-1024343765-948047755-1557874966-2593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8E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501" autoAdjust="0"/>
    <p:restoredTop sz="94660"/>
  </p:normalViewPr>
  <p:slideViewPr>
    <p:cSldViewPr snapToGrid="0">
      <p:cViewPr varScale="1">
        <p:scale>
          <a:sx n="108" d="100"/>
          <a:sy n="108" d="100"/>
        </p:scale>
        <p:origin x="1302"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0683C53-209C-40A5-8BC7-2A222E9E8B5F}" type="datetimeFigureOut">
              <a:rPr lang="cs-CZ" smtClean="0"/>
              <a:t>28.03.2022</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0AC157-68E0-4F13-9BFD-18D668B66407}" type="slidenum">
              <a:rPr lang="cs-CZ" smtClean="0"/>
              <a:t>‹#›</a:t>
            </a:fld>
            <a:endParaRPr lang="cs-CZ"/>
          </a:p>
        </p:txBody>
      </p:sp>
    </p:spTree>
    <p:extLst>
      <p:ext uri="{BB962C8B-B14F-4D97-AF65-F5344CB8AC3E}">
        <p14:creationId xmlns:p14="http://schemas.microsoft.com/office/powerpoint/2010/main" val="1304720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í snímek">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7" name="Nadpis 1"/>
          <p:cNvSpPr>
            <a:spLocks noGrp="1"/>
          </p:cNvSpPr>
          <p:nvPr>
            <p:ph type="ctrTitle"/>
          </p:nvPr>
        </p:nvSpPr>
        <p:spPr>
          <a:xfrm>
            <a:off x="2987824" y="3356992"/>
            <a:ext cx="5470376" cy="1944216"/>
          </a:xfrm>
          <a:prstGeom prst="rect">
            <a:avLst/>
          </a:prstGeom>
        </p:spPr>
        <p:txBody>
          <a:bodyPr>
            <a:noAutofit/>
          </a:bodyPr>
          <a:lstStyle/>
          <a:p>
            <a:pPr algn="l"/>
            <a:r>
              <a:rPr lang="pl-PL" b="1" dirty="0">
                <a:latin typeface="+mn-lt"/>
              </a:rPr>
              <a:t>Státní podpora sportu </a:t>
            </a:r>
            <a:br>
              <a:rPr lang="pl-PL" b="1" dirty="0">
                <a:latin typeface="+mn-lt"/>
              </a:rPr>
            </a:br>
            <a:r>
              <a:rPr lang="pl-PL" b="1" dirty="0">
                <a:latin typeface="+mn-lt"/>
              </a:rPr>
              <a:t>pro rok 2013</a:t>
            </a:r>
            <a:endParaRPr lang="cs-CZ" b="1" dirty="0">
              <a:latin typeface="+mn-lt"/>
            </a:endParaRPr>
          </a:p>
        </p:txBody>
      </p:sp>
      <p:sp>
        <p:nvSpPr>
          <p:cNvPr id="8" name="Podnadpis 2"/>
          <p:cNvSpPr>
            <a:spLocks noGrp="1"/>
          </p:cNvSpPr>
          <p:nvPr>
            <p:ph type="subTitle" idx="1"/>
          </p:nvPr>
        </p:nvSpPr>
        <p:spPr>
          <a:xfrm>
            <a:off x="2987824" y="5949280"/>
            <a:ext cx="4784576" cy="432048"/>
          </a:xfrm>
        </p:spPr>
        <p:txBody>
          <a:bodyPr>
            <a:normAutofit fontScale="77500" lnSpcReduction="20000"/>
          </a:bodyPr>
          <a:lstStyle>
            <a:lvl1pPr marL="0" indent="0">
              <a:buNone/>
              <a:defRPr/>
            </a:lvl1pPr>
          </a:lstStyle>
          <a:p>
            <a:pPr algn="l"/>
            <a:r>
              <a:rPr lang="cs-CZ" sz="900" dirty="0"/>
              <a:t>Ministerstvo školství, mládeže a tělovýchovy</a:t>
            </a:r>
          </a:p>
          <a:p>
            <a:pPr algn="l"/>
            <a:r>
              <a:rPr lang="cs-CZ" sz="900" dirty="0"/>
              <a:t>Karmelitská 7, 118 12 Praha 1 • tel.:: +420 234 811 111</a:t>
            </a:r>
          </a:p>
          <a:p>
            <a:pPr algn="l"/>
            <a:r>
              <a:rPr lang="cs-CZ" sz="900" dirty="0"/>
              <a:t>msmt@msmt.cz • www.msmt.cz</a:t>
            </a:r>
          </a:p>
        </p:txBody>
      </p:sp>
      <p:sp>
        <p:nvSpPr>
          <p:cNvPr id="9" name="TextovéPole 8"/>
          <p:cNvSpPr txBox="1"/>
          <p:nvPr userDrawn="1"/>
        </p:nvSpPr>
        <p:spPr>
          <a:xfrm>
            <a:off x="323528" y="6093296"/>
            <a:ext cx="1872208" cy="648072"/>
          </a:xfrm>
          <a:prstGeom prst="rect">
            <a:avLst/>
          </a:prstGeom>
          <a:solidFill>
            <a:schemeClr val="bg1"/>
          </a:solidFill>
        </p:spPr>
        <p:txBody>
          <a:bodyPr wrap="square" rtlCol="0">
            <a:spAutoFit/>
          </a:bodyPr>
          <a:lstStyle/>
          <a:p>
            <a:endParaRPr lang="cs-CZ" dirty="0"/>
          </a:p>
        </p:txBody>
      </p:sp>
    </p:spTree>
    <p:extLst>
      <p:ext uri="{BB962C8B-B14F-4D97-AF65-F5344CB8AC3E}">
        <p14:creationId xmlns:p14="http://schemas.microsoft.com/office/powerpoint/2010/main" val="155107453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a:xfrm>
            <a:off x="457200" y="6356350"/>
            <a:ext cx="2133600" cy="365125"/>
          </a:xfrm>
          <a:prstGeom prst="rect">
            <a:avLst/>
          </a:prstGeom>
        </p:spPr>
        <p:txBody>
          <a:bodyPr/>
          <a:lstStyle/>
          <a:p>
            <a:fld id="{342B30BC-CCD8-4378-88BC-430872E484EC}" type="datetime1">
              <a:rPr lang="cs-CZ" smtClean="0"/>
              <a:t>28.03.2022</a:t>
            </a:fld>
            <a:endParaRPr lang="cs-CZ"/>
          </a:p>
        </p:txBody>
      </p:sp>
      <p:sp>
        <p:nvSpPr>
          <p:cNvPr id="5" name="Zástupný symbol pro zápatí 4"/>
          <p:cNvSpPr>
            <a:spLocks noGrp="1"/>
          </p:cNvSpPr>
          <p:nvPr>
            <p:ph type="ftr" sz="quarter" idx="11"/>
          </p:nvPr>
        </p:nvSpPr>
        <p:spPr>
          <a:xfrm>
            <a:off x="3124200" y="6356350"/>
            <a:ext cx="2895600" cy="365125"/>
          </a:xfrm>
          <a:prstGeom prst="rect">
            <a:avLst/>
          </a:prstGeom>
        </p:spPr>
        <p:txBody>
          <a:bodyPr/>
          <a:lstStyle/>
          <a:p>
            <a:endParaRPr lang="cs-CZ"/>
          </a:p>
        </p:txBody>
      </p:sp>
      <p:sp>
        <p:nvSpPr>
          <p:cNvPr id="6" name="Zástupný symbol pro číslo snímku 5"/>
          <p:cNvSpPr>
            <a:spLocks noGrp="1"/>
          </p:cNvSpPr>
          <p:nvPr>
            <p:ph type="sldNum" sz="quarter" idx="12"/>
          </p:nvPr>
        </p:nvSpPr>
        <p:spPr>
          <a:xfrm>
            <a:off x="6553200" y="6356350"/>
            <a:ext cx="2133600" cy="365125"/>
          </a:xfrm>
          <a:prstGeom prst="rect">
            <a:avLst/>
          </a:prstGeom>
        </p:spPr>
        <p:txBody>
          <a:bodyPr/>
          <a:lstStyle/>
          <a:p>
            <a:fld id="{D07FF043-C0B2-4D5E-9D2E-6F925F59FAFC}" type="slidenum">
              <a:rPr lang="cs-CZ" smtClean="0"/>
              <a:t>‹#›</a:t>
            </a:fld>
            <a:endParaRPr lang="cs-CZ"/>
          </a:p>
        </p:txBody>
      </p:sp>
    </p:spTree>
    <p:extLst>
      <p:ext uri="{BB962C8B-B14F-4D97-AF65-F5344CB8AC3E}">
        <p14:creationId xmlns:p14="http://schemas.microsoft.com/office/powerpoint/2010/main" val="19155949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a:prstGeom prst="rect">
            <a:avLst/>
          </a:prstGeo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a:xfrm>
            <a:off x="457200" y="6356350"/>
            <a:ext cx="2133600" cy="365125"/>
          </a:xfrm>
          <a:prstGeom prst="rect">
            <a:avLst/>
          </a:prstGeom>
        </p:spPr>
        <p:txBody>
          <a:bodyPr/>
          <a:lstStyle/>
          <a:p>
            <a:fld id="{360CB82B-603D-4E52-A075-E2D552D01AC5}" type="datetime1">
              <a:rPr lang="cs-CZ" smtClean="0"/>
              <a:t>28.03.2022</a:t>
            </a:fld>
            <a:endParaRPr lang="cs-CZ"/>
          </a:p>
        </p:txBody>
      </p:sp>
      <p:sp>
        <p:nvSpPr>
          <p:cNvPr id="5" name="Zástupný symbol pro zápatí 4"/>
          <p:cNvSpPr>
            <a:spLocks noGrp="1"/>
          </p:cNvSpPr>
          <p:nvPr>
            <p:ph type="ftr" sz="quarter" idx="11"/>
          </p:nvPr>
        </p:nvSpPr>
        <p:spPr>
          <a:xfrm>
            <a:off x="3124200" y="6356350"/>
            <a:ext cx="2895600" cy="365125"/>
          </a:xfrm>
          <a:prstGeom prst="rect">
            <a:avLst/>
          </a:prstGeom>
        </p:spPr>
        <p:txBody>
          <a:bodyPr/>
          <a:lstStyle/>
          <a:p>
            <a:endParaRPr lang="cs-CZ"/>
          </a:p>
        </p:txBody>
      </p:sp>
      <p:sp>
        <p:nvSpPr>
          <p:cNvPr id="6" name="Zástupný symbol pro číslo snímku 5"/>
          <p:cNvSpPr>
            <a:spLocks noGrp="1"/>
          </p:cNvSpPr>
          <p:nvPr>
            <p:ph type="sldNum" sz="quarter" idx="12"/>
          </p:nvPr>
        </p:nvSpPr>
        <p:spPr>
          <a:xfrm>
            <a:off x="6553200" y="6356350"/>
            <a:ext cx="2133600" cy="365125"/>
          </a:xfrm>
          <a:prstGeom prst="rect">
            <a:avLst/>
          </a:prstGeom>
        </p:spPr>
        <p:txBody>
          <a:bodyPr/>
          <a:lstStyle/>
          <a:p>
            <a:fld id="{D07FF043-C0B2-4D5E-9D2E-6F925F59FAFC}" type="slidenum">
              <a:rPr lang="cs-CZ" smtClean="0"/>
              <a:t>‹#›</a:t>
            </a:fld>
            <a:endParaRPr lang="cs-CZ"/>
          </a:p>
        </p:txBody>
      </p:sp>
    </p:spTree>
    <p:extLst>
      <p:ext uri="{BB962C8B-B14F-4D97-AF65-F5344CB8AC3E}">
        <p14:creationId xmlns:p14="http://schemas.microsoft.com/office/powerpoint/2010/main" val="296600555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bsah sablony MSMT">
    <p:spTree>
      <p:nvGrpSpPr>
        <p:cNvPr id="1" name=""/>
        <p:cNvGrpSpPr/>
        <p:nvPr/>
      </p:nvGrpSpPr>
      <p:grpSpPr>
        <a:xfrm>
          <a:off x="0" y="0"/>
          <a:ext cx="0" cy="0"/>
          <a:chOff x="0" y="0"/>
          <a:chExt cx="0" cy="0"/>
        </a:xfrm>
      </p:grpSpPr>
      <p:sp>
        <p:nvSpPr>
          <p:cNvPr id="7" name="Zástupný symbol pro obsah 2"/>
          <p:cNvSpPr>
            <a:spLocks noGrp="1"/>
          </p:cNvSpPr>
          <p:nvPr>
            <p:ph idx="1"/>
          </p:nvPr>
        </p:nvSpPr>
        <p:spPr>
          <a:xfrm>
            <a:off x="1115616" y="1556792"/>
            <a:ext cx="7571184" cy="5040560"/>
          </a:xfrm>
        </p:spPr>
        <p:txBody>
          <a:bodyPr>
            <a:normAutofit/>
          </a:bodyPr>
          <a:lstStyle/>
          <a:p>
            <a:pPr marL="0" indent="0">
              <a:buNone/>
            </a:pPr>
            <a:r>
              <a:rPr lang="cs-CZ" sz="2500" b="1" dirty="0">
                <a:solidFill>
                  <a:srgbClr val="418E96"/>
                </a:solidFill>
              </a:rPr>
              <a:t>Státní podpora sportu pro rok 2013</a:t>
            </a:r>
          </a:p>
          <a:p>
            <a:pPr marL="0" indent="0">
              <a:buNone/>
            </a:pPr>
            <a:r>
              <a:rPr lang="cs-CZ" sz="2000" b="1" dirty="0"/>
              <a:t>Státní podpora sportu pro rok 2013 byla projednána poradou vedení MŠMT dne 19. června 2012. </a:t>
            </a:r>
            <a:r>
              <a:rPr lang="cs-CZ" sz="2000" dirty="0"/>
              <a:t>Jedná se o veřejné vyhlášení programů neinvestičního charakteru a charakteru programového financování reprodukce majetku v oblasti sportu. </a:t>
            </a:r>
          </a:p>
          <a:p>
            <a:pPr marL="0" indent="0">
              <a:buNone/>
            </a:pPr>
            <a:r>
              <a:rPr lang="cs-CZ" sz="2000" dirty="0"/>
              <a:t>Státní finanční prostředky pro oblast sportu jsou z pozice státního rozpočtu vedeny ve dvou závazných ukazatelích, které pro rok 2013 jsou navrhovány s označením: </a:t>
            </a:r>
          </a:p>
          <a:p>
            <a:endParaRPr lang="cs-CZ" sz="2000" dirty="0"/>
          </a:p>
          <a:p>
            <a:r>
              <a:rPr lang="cs-CZ" sz="2000" dirty="0"/>
              <a:t>a) výdajový okruh: „Sportovní reprezentace“ </a:t>
            </a:r>
          </a:p>
          <a:p>
            <a:r>
              <a:rPr lang="cs-CZ" sz="2000" dirty="0"/>
              <a:t>b) výdajový okruh: „Všeobecná sportovní činnost“ </a:t>
            </a:r>
          </a:p>
        </p:txBody>
      </p:sp>
    </p:spTree>
    <p:extLst>
      <p:ext uri="{BB962C8B-B14F-4D97-AF65-F5344CB8AC3E}">
        <p14:creationId xmlns:p14="http://schemas.microsoft.com/office/powerpoint/2010/main" val="369308176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a:xfrm>
            <a:off x="457200" y="6356350"/>
            <a:ext cx="2133600" cy="365125"/>
          </a:xfrm>
          <a:prstGeom prst="rect">
            <a:avLst/>
          </a:prstGeom>
        </p:spPr>
        <p:txBody>
          <a:bodyPr/>
          <a:lstStyle/>
          <a:p>
            <a:fld id="{09B32F09-55A8-4CD1-800E-DE1F37E16F05}" type="datetime1">
              <a:rPr lang="cs-CZ" smtClean="0"/>
              <a:t>28.03.2022</a:t>
            </a:fld>
            <a:endParaRPr lang="cs-CZ"/>
          </a:p>
        </p:txBody>
      </p:sp>
      <p:sp>
        <p:nvSpPr>
          <p:cNvPr id="5" name="Zástupný symbol pro zápatí 4"/>
          <p:cNvSpPr>
            <a:spLocks noGrp="1"/>
          </p:cNvSpPr>
          <p:nvPr>
            <p:ph type="ftr" sz="quarter" idx="11"/>
          </p:nvPr>
        </p:nvSpPr>
        <p:spPr>
          <a:xfrm>
            <a:off x="3124200" y="6356350"/>
            <a:ext cx="2895600" cy="365125"/>
          </a:xfrm>
          <a:prstGeom prst="rect">
            <a:avLst/>
          </a:prstGeom>
        </p:spPr>
        <p:txBody>
          <a:bodyPr/>
          <a:lstStyle/>
          <a:p>
            <a:endParaRPr lang="cs-CZ"/>
          </a:p>
        </p:txBody>
      </p:sp>
      <p:sp>
        <p:nvSpPr>
          <p:cNvPr id="6" name="Zástupný symbol pro číslo snímku 5"/>
          <p:cNvSpPr>
            <a:spLocks noGrp="1"/>
          </p:cNvSpPr>
          <p:nvPr>
            <p:ph type="sldNum" sz="quarter" idx="12"/>
          </p:nvPr>
        </p:nvSpPr>
        <p:spPr>
          <a:xfrm>
            <a:off x="6553200" y="6356350"/>
            <a:ext cx="2133600" cy="365125"/>
          </a:xfrm>
          <a:prstGeom prst="rect">
            <a:avLst/>
          </a:prstGeom>
        </p:spPr>
        <p:txBody>
          <a:bodyPr/>
          <a:lstStyle/>
          <a:p>
            <a:fld id="{D07FF043-C0B2-4D5E-9D2E-6F925F59FAFC}" type="slidenum">
              <a:rPr lang="cs-CZ" smtClean="0"/>
              <a:t>‹#›</a:t>
            </a:fld>
            <a:endParaRPr lang="cs-CZ"/>
          </a:p>
        </p:txBody>
      </p:sp>
    </p:spTree>
    <p:extLst>
      <p:ext uri="{BB962C8B-B14F-4D97-AF65-F5344CB8AC3E}">
        <p14:creationId xmlns:p14="http://schemas.microsoft.com/office/powerpoint/2010/main" val="24412758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a:xfrm>
            <a:off x="457200" y="6356350"/>
            <a:ext cx="2133600" cy="365125"/>
          </a:xfrm>
          <a:prstGeom prst="rect">
            <a:avLst/>
          </a:prstGeom>
        </p:spPr>
        <p:txBody>
          <a:bodyPr/>
          <a:lstStyle/>
          <a:p>
            <a:fld id="{BC4738B8-AF64-4FE4-B405-ED8BCA522024}" type="datetime1">
              <a:rPr lang="cs-CZ" smtClean="0"/>
              <a:t>28.03.2022</a:t>
            </a:fld>
            <a:endParaRPr lang="cs-CZ"/>
          </a:p>
        </p:txBody>
      </p:sp>
      <p:sp>
        <p:nvSpPr>
          <p:cNvPr id="6" name="Zástupný symbol pro zápatí 5"/>
          <p:cNvSpPr>
            <a:spLocks noGrp="1"/>
          </p:cNvSpPr>
          <p:nvPr>
            <p:ph type="ftr" sz="quarter" idx="11"/>
          </p:nvPr>
        </p:nvSpPr>
        <p:spPr>
          <a:xfrm>
            <a:off x="3124200" y="6356350"/>
            <a:ext cx="2895600" cy="365125"/>
          </a:xfrm>
          <a:prstGeom prst="rect">
            <a:avLst/>
          </a:prstGeom>
        </p:spPr>
        <p:txBody>
          <a:bodyPr/>
          <a:lstStyle/>
          <a:p>
            <a:endParaRPr lang="cs-CZ"/>
          </a:p>
        </p:txBody>
      </p:sp>
      <p:sp>
        <p:nvSpPr>
          <p:cNvPr id="7" name="Zástupný symbol pro číslo snímku 6"/>
          <p:cNvSpPr>
            <a:spLocks noGrp="1"/>
          </p:cNvSpPr>
          <p:nvPr>
            <p:ph type="sldNum" sz="quarter" idx="12"/>
          </p:nvPr>
        </p:nvSpPr>
        <p:spPr>
          <a:xfrm>
            <a:off x="6553200" y="6356350"/>
            <a:ext cx="2133600" cy="365125"/>
          </a:xfrm>
          <a:prstGeom prst="rect">
            <a:avLst/>
          </a:prstGeom>
        </p:spPr>
        <p:txBody>
          <a:bodyPr/>
          <a:lstStyle/>
          <a:p>
            <a:fld id="{D07FF043-C0B2-4D5E-9D2E-6F925F59FAFC}" type="slidenum">
              <a:rPr lang="cs-CZ" smtClean="0"/>
              <a:t>‹#›</a:t>
            </a:fld>
            <a:endParaRPr lang="cs-CZ"/>
          </a:p>
        </p:txBody>
      </p:sp>
    </p:spTree>
    <p:extLst>
      <p:ext uri="{BB962C8B-B14F-4D97-AF65-F5344CB8AC3E}">
        <p14:creationId xmlns:p14="http://schemas.microsoft.com/office/powerpoint/2010/main" val="322924231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a:xfrm>
            <a:off x="457200" y="6356350"/>
            <a:ext cx="2133600" cy="365125"/>
          </a:xfrm>
          <a:prstGeom prst="rect">
            <a:avLst/>
          </a:prstGeom>
        </p:spPr>
        <p:txBody>
          <a:bodyPr/>
          <a:lstStyle/>
          <a:p>
            <a:fld id="{09CD8058-F576-4074-B136-4DCC072DDC84}" type="datetime1">
              <a:rPr lang="cs-CZ" smtClean="0"/>
              <a:t>28.03.2022</a:t>
            </a:fld>
            <a:endParaRPr lang="cs-CZ"/>
          </a:p>
        </p:txBody>
      </p:sp>
      <p:sp>
        <p:nvSpPr>
          <p:cNvPr id="8" name="Zástupný symbol pro zápatí 7"/>
          <p:cNvSpPr>
            <a:spLocks noGrp="1"/>
          </p:cNvSpPr>
          <p:nvPr>
            <p:ph type="ftr" sz="quarter" idx="11"/>
          </p:nvPr>
        </p:nvSpPr>
        <p:spPr>
          <a:xfrm>
            <a:off x="3124200" y="6356350"/>
            <a:ext cx="2895600" cy="365125"/>
          </a:xfrm>
          <a:prstGeom prst="rect">
            <a:avLst/>
          </a:prstGeom>
        </p:spPr>
        <p:txBody>
          <a:bodyPr/>
          <a:lstStyle/>
          <a:p>
            <a:endParaRPr lang="cs-CZ"/>
          </a:p>
        </p:txBody>
      </p:sp>
      <p:sp>
        <p:nvSpPr>
          <p:cNvPr id="9" name="Zástupný symbol pro číslo snímku 8"/>
          <p:cNvSpPr>
            <a:spLocks noGrp="1"/>
          </p:cNvSpPr>
          <p:nvPr>
            <p:ph type="sldNum" sz="quarter" idx="12"/>
          </p:nvPr>
        </p:nvSpPr>
        <p:spPr>
          <a:xfrm>
            <a:off x="6553200" y="6356350"/>
            <a:ext cx="2133600" cy="365125"/>
          </a:xfrm>
          <a:prstGeom prst="rect">
            <a:avLst/>
          </a:prstGeom>
        </p:spPr>
        <p:txBody>
          <a:bodyPr/>
          <a:lstStyle/>
          <a:p>
            <a:fld id="{D07FF043-C0B2-4D5E-9D2E-6F925F59FAFC}" type="slidenum">
              <a:rPr lang="cs-CZ" smtClean="0"/>
              <a:t>‹#›</a:t>
            </a:fld>
            <a:endParaRPr lang="cs-CZ"/>
          </a:p>
        </p:txBody>
      </p:sp>
    </p:spTree>
    <p:extLst>
      <p:ext uri="{BB962C8B-B14F-4D97-AF65-F5344CB8AC3E}">
        <p14:creationId xmlns:p14="http://schemas.microsoft.com/office/powerpoint/2010/main" val="2543502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a:t>Kliknutím lze upravit styl.</a:t>
            </a:r>
          </a:p>
        </p:txBody>
      </p:sp>
      <p:sp>
        <p:nvSpPr>
          <p:cNvPr id="3" name="Zástupný symbol pro datum 2"/>
          <p:cNvSpPr>
            <a:spLocks noGrp="1"/>
          </p:cNvSpPr>
          <p:nvPr>
            <p:ph type="dt" sz="half" idx="10"/>
          </p:nvPr>
        </p:nvSpPr>
        <p:spPr>
          <a:xfrm>
            <a:off x="457200" y="6356350"/>
            <a:ext cx="2133600" cy="365125"/>
          </a:xfrm>
          <a:prstGeom prst="rect">
            <a:avLst/>
          </a:prstGeom>
        </p:spPr>
        <p:txBody>
          <a:bodyPr/>
          <a:lstStyle/>
          <a:p>
            <a:fld id="{4C822AEC-62FD-44ED-A00D-A24AEE9FD083}" type="datetime1">
              <a:rPr lang="cs-CZ" smtClean="0"/>
              <a:t>28.03.2022</a:t>
            </a:fld>
            <a:endParaRPr lang="cs-CZ"/>
          </a:p>
        </p:txBody>
      </p:sp>
      <p:sp>
        <p:nvSpPr>
          <p:cNvPr id="4" name="Zástupný symbol pro zápatí 3"/>
          <p:cNvSpPr>
            <a:spLocks noGrp="1"/>
          </p:cNvSpPr>
          <p:nvPr>
            <p:ph type="ftr" sz="quarter" idx="11"/>
          </p:nvPr>
        </p:nvSpPr>
        <p:spPr>
          <a:xfrm>
            <a:off x="3124200" y="6356350"/>
            <a:ext cx="2895600" cy="365125"/>
          </a:xfrm>
          <a:prstGeom prst="rect">
            <a:avLst/>
          </a:prstGeom>
        </p:spPr>
        <p:txBody>
          <a:bodyPr/>
          <a:lstStyle/>
          <a:p>
            <a:endParaRPr lang="cs-CZ"/>
          </a:p>
        </p:txBody>
      </p:sp>
      <p:sp>
        <p:nvSpPr>
          <p:cNvPr id="5" name="Zástupný symbol pro číslo snímku 4"/>
          <p:cNvSpPr>
            <a:spLocks noGrp="1"/>
          </p:cNvSpPr>
          <p:nvPr>
            <p:ph type="sldNum" sz="quarter" idx="12"/>
          </p:nvPr>
        </p:nvSpPr>
        <p:spPr>
          <a:xfrm>
            <a:off x="6553200" y="6356350"/>
            <a:ext cx="2133600" cy="365125"/>
          </a:xfrm>
          <a:prstGeom prst="rect">
            <a:avLst/>
          </a:prstGeom>
        </p:spPr>
        <p:txBody>
          <a:bodyPr/>
          <a:lstStyle/>
          <a:p>
            <a:fld id="{D07FF043-C0B2-4D5E-9D2E-6F925F59FAFC}" type="slidenum">
              <a:rPr lang="cs-CZ" smtClean="0"/>
              <a:t>‹#›</a:t>
            </a:fld>
            <a:endParaRPr lang="cs-CZ"/>
          </a:p>
        </p:txBody>
      </p:sp>
    </p:spTree>
    <p:extLst>
      <p:ext uri="{BB962C8B-B14F-4D97-AF65-F5344CB8AC3E}">
        <p14:creationId xmlns:p14="http://schemas.microsoft.com/office/powerpoint/2010/main" val="132776391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a:xfrm>
            <a:off x="457200" y="6356350"/>
            <a:ext cx="2133600" cy="365125"/>
          </a:xfrm>
          <a:prstGeom prst="rect">
            <a:avLst/>
          </a:prstGeom>
        </p:spPr>
        <p:txBody>
          <a:bodyPr/>
          <a:lstStyle/>
          <a:p>
            <a:fld id="{D8011B5A-1E28-4D66-A5E1-E485A822FC52}" type="datetime1">
              <a:rPr lang="cs-CZ" smtClean="0"/>
              <a:t>28.03.2022</a:t>
            </a:fld>
            <a:endParaRPr lang="cs-CZ"/>
          </a:p>
        </p:txBody>
      </p:sp>
      <p:sp>
        <p:nvSpPr>
          <p:cNvPr id="3" name="Zástupný symbol pro zápatí 2"/>
          <p:cNvSpPr>
            <a:spLocks noGrp="1"/>
          </p:cNvSpPr>
          <p:nvPr>
            <p:ph type="ftr" sz="quarter" idx="11"/>
          </p:nvPr>
        </p:nvSpPr>
        <p:spPr>
          <a:xfrm>
            <a:off x="3124200" y="6356350"/>
            <a:ext cx="2895600" cy="365125"/>
          </a:xfrm>
          <a:prstGeom prst="rect">
            <a:avLst/>
          </a:prstGeom>
        </p:spPr>
        <p:txBody>
          <a:bodyPr/>
          <a:lstStyle/>
          <a:p>
            <a:endParaRPr lang="cs-CZ"/>
          </a:p>
        </p:txBody>
      </p:sp>
      <p:sp>
        <p:nvSpPr>
          <p:cNvPr id="4" name="Zástupný symbol pro číslo snímku 3"/>
          <p:cNvSpPr>
            <a:spLocks noGrp="1"/>
          </p:cNvSpPr>
          <p:nvPr>
            <p:ph type="sldNum" sz="quarter" idx="12"/>
          </p:nvPr>
        </p:nvSpPr>
        <p:spPr>
          <a:xfrm>
            <a:off x="6553200" y="6356350"/>
            <a:ext cx="2133600" cy="365125"/>
          </a:xfrm>
          <a:prstGeom prst="rect">
            <a:avLst/>
          </a:prstGeom>
        </p:spPr>
        <p:txBody>
          <a:bodyPr/>
          <a:lstStyle/>
          <a:p>
            <a:fld id="{D07FF043-C0B2-4D5E-9D2E-6F925F59FAFC}" type="slidenum">
              <a:rPr lang="cs-CZ" smtClean="0"/>
              <a:t>‹#›</a:t>
            </a:fld>
            <a:endParaRPr lang="cs-CZ"/>
          </a:p>
        </p:txBody>
      </p:sp>
    </p:spTree>
    <p:extLst>
      <p:ext uri="{BB962C8B-B14F-4D97-AF65-F5344CB8AC3E}">
        <p14:creationId xmlns:p14="http://schemas.microsoft.com/office/powerpoint/2010/main" val="225604131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a:prstGeom prst="rect">
            <a:avLst/>
          </a:prstGeo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a:xfrm>
            <a:off x="457200" y="6356350"/>
            <a:ext cx="2133600" cy="365125"/>
          </a:xfrm>
          <a:prstGeom prst="rect">
            <a:avLst/>
          </a:prstGeom>
        </p:spPr>
        <p:txBody>
          <a:bodyPr/>
          <a:lstStyle/>
          <a:p>
            <a:fld id="{9BBC10FC-2AAA-47B9-B9B2-B0B97568D014}" type="datetime1">
              <a:rPr lang="cs-CZ" smtClean="0"/>
              <a:t>28.03.2022</a:t>
            </a:fld>
            <a:endParaRPr lang="cs-CZ"/>
          </a:p>
        </p:txBody>
      </p:sp>
      <p:sp>
        <p:nvSpPr>
          <p:cNvPr id="6" name="Zástupný symbol pro zápatí 5"/>
          <p:cNvSpPr>
            <a:spLocks noGrp="1"/>
          </p:cNvSpPr>
          <p:nvPr>
            <p:ph type="ftr" sz="quarter" idx="11"/>
          </p:nvPr>
        </p:nvSpPr>
        <p:spPr>
          <a:xfrm>
            <a:off x="3124200" y="6356350"/>
            <a:ext cx="2895600" cy="365125"/>
          </a:xfrm>
          <a:prstGeom prst="rect">
            <a:avLst/>
          </a:prstGeom>
        </p:spPr>
        <p:txBody>
          <a:bodyPr/>
          <a:lstStyle/>
          <a:p>
            <a:endParaRPr lang="cs-CZ"/>
          </a:p>
        </p:txBody>
      </p:sp>
      <p:sp>
        <p:nvSpPr>
          <p:cNvPr id="7" name="Zástupný symbol pro číslo snímku 6"/>
          <p:cNvSpPr>
            <a:spLocks noGrp="1"/>
          </p:cNvSpPr>
          <p:nvPr>
            <p:ph type="sldNum" sz="quarter" idx="12"/>
          </p:nvPr>
        </p:nvSpPr>
        <p:spPr>
          <a:xfrm>
            <a:off x="6553200" y="6356350"/>
            <a:ext cx="2133600" cy="365125"/>
          </a:xfrm>
          <a:prstGeom prst="rect">
            <a:avLst/>
          </a:prstGeom>
        </p:spPr>
        <p:txBody>
          <a:bodyPr/>
          <a:lstStyle/>
          <a:p>
            <a:fld id="{D07FF043-C0B2-4D5E-9D2E-6F925F59FAFC}" type="slidenum">
              <a:rPr lang="cs-CZ" smtClean="0"/>
              <a:t>‹#›</a:t>
            </a:fld>
            <a:endParaRPr lang="cs-CZ"/>
          </a:p>
        </p:txBody>
      </p:sp>
    </p:spTree>
    <p:extLst>
      <p:ext uri="{BB962C8B-B14F-4D97-AF65-F5344CB8AC3E}">
        <p14:creationId xmlns:p14="http://schemas.microsoft.com/office/powerpoint/2010/main" val="154292983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a:prstGeom prst="rect">
            <a:avLst/>
          </a:prstGeo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a:xfrm>
            <a:off x="457200" y="6356350"/>
            <a:ext cx="2133600" cy="365125"/>
          </a:xfrm>
          <a:prstGeom prst="rect">
            <a:avLst/>
          </a:prstGeom>
        </p:spPr>
        <p:txBody>
          <a:bodyPr/>
          <a:lstStyle/>
          <a:p>
            <a:fld id="{6BDB8E4B-2AB7-4C74-93BC-179C3E3648DF}" type="datetime1">
              <a:rPr lang="cs-CZ" smtClean="0"/>
              <a:t>28.03.2022</a:t>
            </a:fld>
            <a:endParaRPr lang="cs-CZ"/>
          </a:p>
        </p:txBody>
      </p:sp>
      <p:sp>
        <p:nvSpPr>
          <p:cNvPr id="6" name="Zástupný symbol pro zápatí 5"/>
          <p:cNvSpPr>
            <a:spLocks noGrp="1"/>
          </p:cNvSpPr>
          <p:nvPr>
            <p:ph type="ftr" sz="quarter" idx="11"/>
          </p:nvPr>
        </p:nvSpPr>
        <p:spPr>
          <a:xfrm>
            <a:off x="3124200" y="6356350"/>
            <a:ext cx="2895600" cy="365125"/>
          </a:xfrm>
          <a:prstGeom prst="rect">
            <a:avLst/>
          </a:prstGeom>
        </p:spPr>
        <p:txBody>
          <a:bodyPr/>
          <a:lstStyle/>
          <a:p>
            <a:endParaRPr lang="cs-CZ"/>
          </a:p>
        </p:txBody>
      </p:sp>
      <p:sp>
        <p:nvSpPr>
          <p:cNvPr id="7" name="Zástupný symbol pro číslo snímku 6"/>
          <p:cNvSpPr>
            <a:spLocks noGrp="1"/>
          </p:cNvSpPr>
          <p:nvPr>
            <p:ph type="sldNum" sz="quarter" idx="12"/>
          </p:nvPr>
        </p:nvSpPr>
        <p:spPr>
          <a:xfrm>
            <a:off x="6553200" y="6356350"/>
            <a:ext cx="2133600" cy="365125"/>
          </a:xfrm>
          <a:prstGeom prst="rect">
            <a:avLst/>
          </a:prstGeom>
        </p:spPr>
        <p:txBody>
          <a:bodyPr/>
          <a:lstStyle/>
          <a:p>
            <a:fld id="{D07FF043-C0B2-4D5E-9D2E-6F925F59FAFC}" type="slidenum">
              <a:rPr lang="cs-CZ" smtClean="0"/>
              <a:t>‹#›</a:t>
            </a:fld>
            <a:endParaRPr lang="cs-CZ"/>
          </a:p>
        </p:txBody>
      </p:sp>
    </p:spTree>
    <p:extLst>
      <p:ext uri="{BB962C8B-B14F-4D97-AF65-F5344CB8AC3E}">
        <p14:creationId xmlns:p14="http://schemas.microsoft.com/office/powerpoint/2010/main" val="219718439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3" name="Zástupný symbol pro text 2"/>
          <p:cNvSpPr>
            <a:spLocks noGrp="1"/>
          </p:cNvSpPr>
          <p:nvPr>
            <p:ph type="body" idx="1"/>
          </p:nvPr>
        </p:nvSpPr>
        <p:spPr>
          <a:xfrm>
            <a:off x="1115616" y="1628800"/>
            <a:ext cx="7571184" cy="4497363"/>
          </a:xfrm>
          <a:prstGeom prst="rect">
            <a:avLst/>
          </a:prstGeom>
        </p:spPr>
        <p:txBody>
          <a:bodyPr vert="horz" lIns="91440" tIns="45720" rIns="91440" bIns="45720" rtlCol="0">
            <a:norm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7" name="Zástupný symbol pro číslo snímku 5"/>
          <p:cNvSpPr txBox="1">
            <a:spLocks/>
          </p:cNvSpPr>
          <p:nvPr userDrawn="1"/>
        </p:nvSpPr>
        <p:spPr>
          <a:xfrm>
            <a:off x="251520" y="6356350"/>
            <a:ext cx="648072" cy="365125"/>
          </a:xfrm>
          <a:prstGeom prst="rect">
            <a:avLst/>
          </a:prstGeom>
        </p:spPr>
        <p:txBody>
          <a:bodyPr/>
          <a:lstStyle>
            <a:defPPr>
              <a:defRPr lang="cs-CZ"/>
            </a:defPPr>
            <a:lvl1pPr marL="0" algn="l" defTabSz="914400" rtl="0" eaLnBrk="1" latinLnBrk="0" hangingPunct="1">
              <a:defRPr sz="1800" b="1"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D07FF043-C0B2-4D5E-9D2E-6F925F59FAFC}" type="slidenum">
              <a:rPr lang="cs-CZ" smtClean="0"/>
              <a:pPr algn="r"/>
              <a:t>‹#›</a:t>
            </a:fld>
            <a:endParaRPr lang="cs-CZ" dirty="0"/>
          </a:p>
        </p:txBody>
      </p:sp>
    </p:spTree>
    <p:extLst>
      <p:ext uri="{BB962C8B-B14F-4D97-AF65-F5344CB8AC3E}">
        <p14:creationId xmlns:p14="http://schemas.microsoft.com/office/powerpoint/2010/main" val="991227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000" b="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5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500" b="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5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5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msmt.cz/vzdelavani/skolsky-rejstrik"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edu.cz/methodology/metodicke-komentare-k-zakonu-lex-ukrajina-pro-oblast-regionalniho-skolstvi/#3-"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msmt.cz/dokumenty/zakon-o-opatrenich-v-oblasti-skolstvi-v-souvislosti-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2889212" y="3177989"/>
            <a:ext cx="5470376" cy="2520280"/>
          </a:xfrm>
          <a:prstGeom prst="rect">
            <a:avLst/>
          </a:prstGeom>
        </p:spPr>
        <p:txBody>
          <a:bodyPr>
            <a:noAutofit/>
          </a:bodyPr>
          <a:lstStyle/>
          <a:p>
            <a:pPr algn="l"/>
            <a:r>
              <a:rPr lang="cs-CZ" sz="4000" dirty="0"/>
              <a:t>Dotazník ke kapacitám mateřských a základních škol v souvislosti s válkou na Ukrajině</a:t>
            </a:r>
            <a:endParaRPr lang="cs-CZ" sz="4000" b="1" dirty="0">
              <a:latin typeface="+mn-lt"/>
            </a:endParaRPr>
          </a:p>
        </p:txBody>
      </p:sp>
      <p:sp>
        <p:nvSpPr>
          <p:cNvPr id="3" name="Podnadpis 2"/>
          <p:cNvSpPr>
            <a:spLocks noGrp="1"/>
          </p:cNvSpPr>
          <p:nvPr>
            <p:ph type="subTitle" idx="4294967295"/>
          </p:nvPr>
        </p:nvSpPr>
        <p:spPr>
          <a:xfrm>
            <a:off x="2987824" y="5949280"/>
            <a:ext cx="4784576" cy="432048"/>
          </a:xfrm>
        </p:spPr>
        <p:txBody>
          <a:bodyPr>
            <a:noAutofit/>
          </a:bodyPr>
          <a:lstStyle/>
          <a:p>
            <a:pPr marL="0" indent="0" algn="l">
              <a:buNone/>
            </a:pPr>
            <a:r>
              <a:rPr lang="cs-CZ" sz="700" dirty="0"/>
              <a:t>Ministerstvo školství, mládeže a tělovýchovy</a:t>
            </a:r>
          </a:p>
          <a:p>
            <a:pPr marL="0" indent="0">
              <a:buNone/>
            </a:pPr>
            <a:r>
              <a:rPr lang="cs-CZ" sz="700" dirty="0"/>
              <a:t>Karmelitská </a:t>
            </a:r>
            <a:r>
              <a:rPr lang="cs-CZ" sz="700"/>
              <a:t>529/5, Malá Strana, </a:t>
            </a:r>
            <a:r>
              <a:rPr lang="cs-CZ" sz="700" dirty="0"/>
              <a:t>118 12 Praha 1 • tel.: +420 234 811 111</a:t>
            </a:r>
          </a:p>
          <a:p>
            <a:pPr marL="0" indent="0" algn="l">
              <a:buNone/>
            </a:pPr>
            <a:r>
              <a:rPr lang="cs-CZ" sz="700" dirty="0"/>
              <a:t>msmt@msmt.cz • www.msmt.cz</a:t>
            </a:r>
          </a:p>
        </p:txBody>
      </p:sp>
    </p:spTree>
    <p:extLst>
      <p:ext uri="{BB962C8B-B14F-4D97-AF65-F5344CB8AC3E}">
        <p14:creationId xmlns:p14="http://schemas.microsoft.com/office/powerpoint/2010/main" val="94035898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0" indent="0">
              <a:buNone/>
            </a:pPr>
            <a:r>
              <a:rPr lang="cs-CZ" sz="2500" b="1" dirty="0">
                <a:solidFill>
                  <a:srgbClr val="418E96"/>
                </a:solidFill>
              </a:rPr>
              <a:t>Žádost o změnu rejstříkové kapacity</a:t>
            </a:r>
            <a:endParaRPr lang="cs-CZ" sz="2800" dirty="0"/>
          </a:p>
          <a:p>
            <a:r>
              <a:rPr lang="cs-CZ" sz="2800" dirty="0"/>
              <a:t>není nutné dokládat stanovisko KHS a SÚ</a:t>
            </a:r>
          </a:p>
          <a:p>
            <a:r>
              <a:rPr lang="cs-CZ" sz="2800" dirty="0"/>
              <a:t>souvislost se vzděláváním dětí a žáků z Ukrajiny</a:t>
            </a:r>
          </a:p>
          <a:p>
            <a:r>
              <a:rPr lang="cs-CZ" sz="2800" dirty="0"/>
              <a:t>posuzuje se soulad s dlouhodobými záměry</a:t>
            </a:r>
          </a:p>
          <a:p>
            <a:r>
              <a:rPr lang="cs-CZ" sz="2800" dirty="0"/>
              <a:t>pro všechny školy a školská zařízení všech zřizovatelů</a:t>
            </a:r>
          </a:p>
          <a:p>
            <a:r>
              <a:rPr lang="cs-CZ" sz="2800" dirty="0"/>
              <a:t>týká se i kapacit oborů vzdělání</a:t>
            </a:r>
          </a:p>
          <a:p>
            <a:r>
              <a:rPr lang="cs-CZ" sz="2800" dirty="0"/>
              <a:t>časové omezení (viz dále)</a:t>
            </a:r>
          </a:p>
          <a:p>
            <a:pPr marL="0" indent="0">
              <a:buNone/>
            </a:pPr>
            <a:endParaRPr lang="cs-CZ" sz="2500" b="1" dirty="0">
              <a:solidFill>
                <a:srgbClr val="418E96"/>
              </a:solidFill>
            </a:endParaRPr>
          </a:p>
        </p:txBody>
      </p:sp>
    </p:spTree>
    <p:extLst>
      <p:ext uri="{BB962C8B-B14F-4D97-AF65-F5344CB8AC3E}">
        <p14:creationId xmlns:p14="http://schemas.microsoft.com/office/powerpoint/2010/main" val="223673216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pPr marL="0" indent="0">
              <a:buNone/>
            </a:pPr>
            <a:r>
              <a:rPr lang="cs-CZ" sz="2500" b="1" dirty="0">
                <a:solidFill>
                  <a:srgbClr val="418E96"/>
                </a:solidFill>
              </a:rPr>
              <a:t>Časové omezení</a:t>
            </a:r>
            <a:endParaRPr lang="cs-CZ" sz="2800" dirty="0"/>
          </a:p>
          <a:p>
            <a:r>
              <a:rPr lang="cs-CZ" sz="2800" dirty="0"/>
              <a:t>nejdříve ode dne právní moci rozhodnutí</a:t>
            </a:r>
          </a:p>
          <a:p>
            <a:r>
              <a:rPr lang="cs-CZ" sz="2800" dirty="0"/>
              <a:t>nejdéle po dobu platnosti zákona (nyní do 31. 3. 2023)</a:t>
            </a:r>
          </a:p>
          <a:p>
            <a:r>
              <a:rPr lang="cs-CZ" sz="2800" dirty="0"/>
              <a:t>není vyloučena změna doby platnosti v závislosti na vývoji situace změnou zákona v legislativním procesu</a:t>
            </a:r>
          </a:p>
          <a:p>
            <a:r>
              <a:rPr lang="cs-CZ" sz="2800" dirty="0"/>
              <a:t>pro zachování kapacit i poté nutná řádná žádost mj. se stanovisky KHS a SÚ</a:t>
            </a:r>
          </a:p>
          <a:p>
            <a:r>
              <a:rPr lang="cs-CZ" sz="2800" dirty="0"/>
              <a:t>bez pravomocného rozhodnutí na základě řádné žádosti se po 31. 3. 2023 kapacity automaticky sníží na původní úroveň</a:t>
            </a:r>
          </a:p>
          <a:p>
            <a:endParaRPr lang="cs-CZ" sz="2500" b="1" dirty="0">
              <a:solidFill>
                <a:srgbClr val="418E96"/>
              </a:solidFill>
            </a:endParaRPr>
          </a:p>
        </p:txBody>
      </p:sp>
    </p:spTree>
    <p:extLst>
      <p:ext uri="{BB962C8B-B14F-4D97-AF65-F5344CB8AC3E}">
        <p14:creationId xmlns:p14="http://schemas.microsoft.com/office/powerpoint/2010/main" val="325927589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0" indent="0">
              <a:buNone/>
            </a:pPr>
            <a:r>
              <a:rPr lang="cs-CZ" sz="2500" b="1" dirty="0">
                <a:solidFill>
                  <a:srgbClr val="418E96"/>
                </a:solidFill>
              </a:rPr>
              <a:t>Dočasné místo poskytovaného vzdělávání</a:t>
            </a:r>
          </a:p>
          <a:p>
            <a:r>
              <a:rPr lang="cs-CZ" sz="2800" dirty="0"/>
              <a:t>místo, kde se dočasně poskytuje vzdělávání, se nezapisuje do rejstříku škol a školských zařízení</a:t>
            </a:r>
          </a:p>
          <a:p>
            <a:r>
              <a:rPr lang="cs-CZ" sz="2800" dirty="0"/>
              <a:t>stejně tak se nezapisuje galerie, park aj., kde se děti a žáci dočasně vzdělávají</a:t>
            </a:r>
          </a:p>
        </p:txBody>
      </p:sp>
    </p:spTree>
    <p:extLst>
      <p:ext uri="{BB962C8B-B14F-4D97-AF65-F5344CB8AC3E}">
        <p14:creationId xmlns:p14="http://schemas.microsoft.com/office/powerpoint/2010/main" val="310188190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0" indent="0">
              <a:buNone/>
            </a:pPr>
            <a:r>
              <a:rPr lang="cs-CZ" sz="2500" b="1" dirty="0">
                <a:solidFill>
                  <a:srgbClr val="418E96"/>
                </a:solidFill>
              </a:rPr>
              <a:t>Výjimka z hygienických požadavků</a:t>
            </a:r>
            <a:endParaRPr lang="cs-CZ" sz="2800" dirty="0"/>
          </a:p>
          <a:p>
            <a:r>
              <a:rPr lang="cs-CZ" sz="2800" dirty="0"/>
              <a:t>nevztahují se požadavky § 7 odst. 1 zákona č. 258/2000 Sb. a vyhlášky č. 410/2005 Sb.</a:t>
            </a:r>
          </a:p>
          <a:p>
            <a:pPr lvl="1"/>
            <a:r>
              <a:rPr lang="cs-CZ" sz="2300" dirty="0"/>
              <a:t>požadavky na prostorové podmínky, zásobování vodou, hygienická zařízení (WC) aj.</a:t>
            </a:r>
          </a:p>
          <a:p>
            <a:r>
              <a:rPr lang="cs-CZ" sz="2800" dirty="0"/>
              <a:t>tam, kde se vzdělávají  děti a žáci z Ukrajiny</a:t>
            </a:r>
          </a:p>
          <a:p>
            <a:r>
              <a:rPr lang="cs-CZ" sz="2800" dirty="0"/>
              <a:t>pro všechny školy a školská zařízení všech zřizovatelů</a:t>
            </a:r>
          </a:p>
          <a:p>
            <a:r>
              <a:rPr lang="cs-CZ" sz="2800" dirty="0"/>
              <a:t>i v dočasných místech</a:t>
            </a:r>
          </a:p>
          <a:p>
            <a:r>
              <a:rPr lang="cs-CZ" sz="2800" dirty="0"/>
              <a:t>časové omezení shodné</a:t>
            </a:r>
          </a:p>
          <a:p>
            <a:endParaRPr lang="cs-CZ" sz="2500" b="1" dirty="0">
              <a:solidFill>
                <a:srgbClr val="418E96"/>
              </a:solidFill>
            </a:endParaRPr>
          </a:p>
        </p:txBody>
      </p:sp>
    </p:spTree>
    <p:extLst>
      <p:ext uri="{BB962C8B-B14F-4D97-AF65-F5344CB8AC3E}">
        <p14:creationId xmlns:p14="http://schemas.microsoft.com/office/powerpoint/2010/main" val="158098857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1115616" y="1556792"/>
            <a:ext cx="7571184" cy="5040560"/>
          </a:xfrm>
        </p:spPr>
        <p:txBody>
          <a:bodyPr>
            <a:normAutofit fontScale="92500" lnSpcReduction="10000"/>
          </a:bodyPr>
          <a:lstStyle/>
          <a:p>
            <a:pPr marL="0" indent="0">
              <a:buNone/>
            </a:pPr>
            <a:r>
              <a:rPr lang="cs-CZ" sz="2500" b="1" dirty="0">
                <a:solidFill>
                  <a:srgbClr val="418E96"/>
                </a:solidFill>
              </a:rPr>
              <a:t>Počet dětí nebo žáků ve třídě</a:t>
            </a:r>
            <a:endParaRPr lang="cs-CZ" sz="2800" dirty="0"/>
          </a:p>
          <a:p>
            <a:r>
              <a:rPr lang="cs-CZ" sz="2800" dirty="0"/>
              <a:t>neplatí hygienické omezení (§ 4 vyhlášky č. 410/2005 Sb.) – zejména plocha v m</a:t>
            </a:r>
            <a:r>
              <a:rPr lang="cs-CZ" sz="2800" baseline="30000" dirty="0"/>
              <a:t>2</a:t>
            </a:r>
            <a:r>
              <a:rPr lang="cs-CZ" sz="2800" dirty="0"/>
              <a:t> na dítě/žáka</a:t>
            </a:r>
          </a:p>
          <a:p>
            <a:r>
              <a:rPr lang="cs-CZ" sz="2800" dirty="0"/>
              <a:t>platí pedagogické omezení (§ 23 odst. 3 školského zákona)</a:t>
            </a:r>
          </a:p>
          <a:p>
            <a:pPr lvl="1"/>
            <a:r>
              <a:rPr lang="cs-CZ" sz="2300" dirty="0"/>
              <a:t>24 dětí ve třídě MŠ (s výjimkou 28)</a:t>
            </a:r>
          </a:p>
          <a:p>
            <a:pPr lvl="1"/>
            <a:r>
              <a:rPr lang="cs-CZ" sz="2300" dirty="0"/>
              <a:t>30 žáků ve třídě ZŠ (s výjimkou 34)</a:t>
            </a:r>
          </a:p>
          <a:p>
            <a:pPr lvl="1"/>
            <a:r>
              <a:rPr lang="cs-CZ" sz="2300" dirty="0"/>
              <a:t>14 dětí nebo žáků ve třídě zřízené podle § 16 odst. 9 (s výjimkou 18)</a:t>
            </a:r>
          </a:p>
          <a:p>
            <a:pPr lvl="1"/>
            <a:r>
              <a:rPr lang="cs-CZ" sz="2300" dirty="0"/>
              <a:t>platí snižování za děti dvouleté a se SVP a za žáky se SVP (§ 2 odst. 5-7 vyhlášky č. 14/2005 Sb. a § 5 odst. 6 vyhlášky č. 48/2005 Sb.)</a:t>
            </a:r>
          </a:p>
          <a:p>
            <a:pPr lvl="1"/>
            <a:r>
              <a:rPr lang="cs-CZ" sz="2300" dirty="0"/>
              <a:t>k dětem a žákům příchozím z Ukrajiny se i ve vztahu k výjimkám přistupuje stejně jako k českým žákům</a:t>
            </a:r>
          </a:p>
          <a:p>
            <a:endParaRPr lang="cs-CZ" sz="2500" b="1" dirty="0">
              <a:solidFill>
                <a:srgbClr val="418E96"/>
              </a:solidFill>
            </a:endParaRPr>
          </a:p>
        </p:txBody>
      </p:sp>
    </p:spTree>
    <p:extLst>
      <p:ext uri="{BB962C8B-B14F-4D97-AF65-F5344CB8AC3E}">
        <p14:creationId xmlns:p14="http://schemas.microsoft.com/office/powerpoint/2010/main" val="36027189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0" indent="0">
              <a:buNone/>
            </a:pPr>
            <a:r>
              <a:rPr lang="cs-CZ" sz="2500" b="1" dirty="0">
                <a:solidFill>
                  <a:srgbClr val="418E96"/>
                </a:solidFill>
              </a:rPr>
              <a:t>Podpora MŠMT</a:t>
            </a:r>
            <a:endParaRPr lang="cs-CZ" sz="2800" dirty="0"/>
          </a:p>
          <a:p>
            <a:r>
              <a:rPr lang="cs-CZ" sz="2800" dirty="0"/>
              <a:t>vzor žádosti o zápis změny v údajích</a:t>
            </a:r>
          </a:p>
          <a:p>
            <a:pPr lvl="1"/>
            <a:r>
              <a:rPr lang="cs-CZ" sz="2300" dirty="0"/>
              <a:t>pro MŠ a ZŠ zřízené obcí jako příspěvkové organizace</a:t>
            </a:r>
          </a:p>
          <a:p>
            <a:pPr lvl="1"/>
            <a:r>
              <a:rPr lang="cs-CZ" sz="2300" dirty="0"/>
              <a:t>za využití výjimky z dokládání stanoviska KHS a SÚ</a:t>
            </a:r>
          </a:p>
          <a:p>
            <a:pPr lvl="1"/>
            <a:r>
              <a:rPr lang="cs-CZ" sz="2300" dirty="0"/>
              <a:t>bude zveřejněn na </a:t>
            </a:r>
            <a:r>
              <a:rPr lang="cs-CZ" sz="2300" dirty="0">
                <a:hlinkClick r:id="rId2"/>
              </a:rPr>
              <a:t>webu MŠMT</a:t>
            </a:r>
            <a:endParaRPr lang="cs-CZ" sz="2300" dirty="0"/>
          </a:p>
          <a:p>
            <a:endParaRPr lang="cs-CZ" sz="2500" b="1" dirty="0">
              <a:solidFill>
                <a:srgbClr val="418E96"/>
              </a:solidFill>
            </a:endParaRPr>
          </a:p>
        </p:txBody>
      </p:sp>
    </p:spTree>
    <p:extLst>
      <p:ext uri="{BB962C8B-B14F-4D97-AF65-F5344CB8AC3E}">
        <p14:creationId xmlns:p14="http://schemas.microsoft.com/office/powerpoint/2010/main" val="185115721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987824" y="3429000"/>
            <a:ext cx="5470376" cy="1800200"/>
          </a:xfrm>
          <a:prstGeom prst="rect">
            <a:avLst/>
          </a:prstGeom>
        </p:spPr>
        <p:txBody>
          <a:bodyPr>
            <a:noAutofit/>
          </a:bodyPr>
          <a:lstStyle/>
          <a:p>
            <a:pPr algn="l"/>
            <a:r>
              <a:rPr lang="pl-PL" b="1" dirty="0">
                <a:latin typeface="+mn-lt"/>
              </a:rPr>
              <a:t>Děkujeme za pozornost</a:t>
            </a:r>
            <a:endParaRPr lang="cs-CZ" b="1" dirty="0">
              <a:latin typeface="+mn-lt"/>
            </a:endParaRPr>
          </a:p>
        </p:txBody>
      </p:sp>
      <p:sp>
        <p:nvSpPr>
          <p:cNvPr id="3" name="Podnadpis 2"/>
          <p:cNvSpPr>
            <a:spLocks noGrp="1"/>
          </p:cNvSpPr>
          <p:nvPr>
            <p:ph type="subTitle" idx="4294967295"/>
          </p:nvPr>
        </p:nvSpPr>
        <p:spPr>
          <a:xfrm>
            <a:off x="2987824" y="5949280"/>
            <a:ext cx="4784576" cy="432048"/>
          </a:xfrm>
        </p:spPr>
        <p:txBody>
          <a:bodyPr>
            <a:noAutofit/>
          </a:bodyPr>
          <a:lstStyle/>
          <a:p>
            <a:pPr marL="0" indent="0" algn="l">
              <a:buNone/>
            </a:pPr>
            <a:r>
              <a:rPr lang="cs-CZ" sz="700" dirty="0"/>
              <a:t>Ministerstvo školství, mládeže a tělovýchovy</a:t>
            </a:r>
          </a:p>
          <a:p>
            <a:pPr marL="0" indent="0">
              <a:buNone/>
            </a:pPr>
            <a:r>
              <a:rPr lang="cs-CZ" sz="700" dirty="0"/>
              <a:t>Karmelitská </a:t>
            </a:r>
            <a:r>
              <a:rPr lang="cs-CZ" sz="700"/>
              <a:t>529/5, Malá Strana, </a:t>
            </a:r>
            <a:r>
              <a:rPr lang="cs-CZ" sz="700" dirty="0"/>
              <a:t>118 12 Praha 1 • tel.: +420 234 811 111</a:t>
            </a:r>
          </a:p>
          <a:p>
            <a:pPr marL="0" indent="0" algn="l">
              <a:buNone/>
            </a:pPr>
            <a:r>
              <a:rPr lang="cs-CZ" sz="700" dirty="0"/>
              <a:t>msmt@msmt.cz • www.msmt.cz</a:t>
            </a:r>
          </a:p>
        </p:txBody>
      </p:sp>
    </p:spTree>
    <p:extLst>
      <p:ext uri="{BB962C8B-B14F-4D97-AF65-F5344CB8AC3E}">
        <p14:creationId xmlns:p14="http://schemas.microsoft.com/office/powerpoint/2010/main" val="119165712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85000" lnSpcReduction="20000"/>
          </a:bodyPr>
          <a:lstStyle/>
          <a:p>
            <a:pPr marL="0" indent="0">
              <a:buNone/>
            </a:pPr>
            <a:r>
              <a:rPr lang="cs-CZ" sz="2500" b="1" dirty="0">
                <a:solidFill>
                  <a:srgbClr val="418E96"/>
                </a:solidFill>
              </a:rPr>
              <a:t>Proč? </a:t>
            </a:r>
          </a:p>
          <a:p>
            <a:r>
              <a:rPr lang="cs-CZ" sz="2800" dirty="0"/>
              <a:t>Příchod velkého množství uprchlíků z válkou zasažené Ukrajiny</a:t>
            </a:r>
          </a:p>
          <a:p>
            <a:r>
              <a:rPr lang="cs-CZ" sz="2800" dirty="0"/>
              <a:t>Povinnost příchozím pomoci, mj. také v oblasti vzdělávání</a:t>
            </a:r>
          </a:p>
          <a:p>
            <a:pPr lvl="1"/>
            <a:r>
              <a:rPr lang="cs-CZ" sz="2300" dirty="0"/>
              <a:t>na děti/žáky cizince se obecně vztahuje povinné předškolní vzdělávání a povinná školní docházka; </a:t>
            </a:r>
          </a:p>
          <a:p>
            <a:pPr lvl="1"/>
            <a:r>
              <a:rPr lang="cs-CZ" sz="2300" dirty="0"/>
              <a:t>nejsou povinny se k povinnému předškolnímu vzdělávání nebo k povinné školní docházce hlásit bezprostředně po příjezdu; </a:t>
            </a:r>
          </a:p>
          <a:p>
            <a:pPr lvl="1"/>
            <a:r>
              <a:rPr lang="cs-CZ" sz="2300" dirty="0"/>
              <a:t>po dobu prvních tří měsíců pobytu na území ČR není potřeba nástup do školy zajistit, pokud ale zákonný zástupce vyhodnotí, že je pro dítě nástup do školy vhodný, má na to samozřejmě právo;</a:t>
            </a:r>
          </a:p>
          <a:p>
            <a:pPr lvl="1"/>
            <a:r>
              <a:rPr lang="cs-CZ" sz="2300" dirty="0"/>
              <a:t>Více viz výklad k tzv. </a:t>
            </a:r>
            <a:r>
              <a:rPr lang="cs-CZ" sz="2300" dirty="0">
                <a:hlinkClick r:id="rId2"/>
              </a:rPr>
              <a:t>lex Ukrajina</a:t>
            </a:r>
            <a:r>
              <a:rPr lang="cs-CZ" sz="2300" dirty="0">
                <a:highlight>
                  <a:srgbClr val="FFFF00"/>
                </a:highlight>
                <a:hlinkClick r:id="rId2"/>
              </a:rPr>
              <a:t> </a:t>
            </a:r>
            <a:endParaRPr lang="cs-CZ" sz="2300" dirty="0">
              <a:highlight>
                <a:srgbClr val="FFFF00"/>
              </a:highlight>
            </a:endParaRPr>
          </a:p>
          <a:p>
            <a:r>
              <a:rPr lang="cs-CZ" sz="2800" b="1" dirty="0"/>
              <a:t>Musíme zajistit kapacity škol pro plnění povinného předškolního vzdělávání nebo povinné školní docházky</a:t>
            </a:r>
          </a:p>
        </p:txBody>
      </p:sp>
    </p:spTree>
    <p:extLst>
      <p:ext uri="{BB962C8B-B14F-4D97-AF65-F5344CB8AC3E}">
        <p14:creationId xmlns:p14="http://schemas.microsoft.com/office/powerpoint/2010/main" val="12012481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0" indent="0">
              <a:buNone/>
            </a:pPr>
            <a:r>
              <a:rPr lang="cs-CZ" sz="2500" b="1" dirty="0">
                <a:solidFill>
                  <a:srgbClr val="418E96"/>
                </a:solidFill>
              </a:rPr>
              <a:t>Na co se ptáme?</a:t>
            </a:r>
          </a:p>
          <a:p>
            <a:r>
              <a:rPr lang="cs-CZ" sz="2800" dirty="0"/>
              <a:t>Jak bylo uvedeno, příchozí se mohou vzdělávat ve školách již nyní, mnozí o přijetí do škol již požádali a už se vzdělávají</a:t>
            </a:r>
          </a:p>
          <a:p>
            <a:r>
              <a:rPr lang="cs-CZ" sz="2800" dirty="0"/>
              <a:t>Stát nyní nemá přehled o aktuální počtu žáků – příchozích z Ukrajiny</a:t>
            </a:r>
          </a:p>
          <a:p>
            <a:r>
              <a:rPr lang="cs-CZ" sz="2800" dirty="0"/>
              <a:t>Tato informace je cenná primárně pro potřeby distribuce nově příchozích, sekundárně pro potřeby veřejnosti (např. dobrovolníků, kteří by se na školy chtěli obrátit s nabídkou pomoci)</a:t>
            </a:r>
          </a:p>
          <a:p>
            <a:pPr lvl="1"/>
            <a:r>
              <a:rPr lang="cs-CZ" sz="2400" dirty="0"/>
              <a:t>otázka č. 1 v dotazníku</a:t>
            </a:r>
            <a:endParaRPr lang="cs-CZ" sz="2300" dirty="0"/>
          </a:p>
          <a:p>
            <a:pPr marL="0" indent="0">
              <a:buNone/>
            </a:pPr>
            <a:endParaRPr lang="cs-CZ" sz="2500" b="1" dirty="0">
              <a:solidFill>
                <a:srgbClr val="418E96"/>
              </a:solidFill>
            </a:endParaRPr>
          </a:p>
        </p:txBody>
      </p:sp>
    </p:spTree>
    <p:extLst>
      <p:ext uri="{BB962C8B-B14F-4D97-AF65-F5344CB8AC3E}">
        <p14:creationId xmlns:p14="http://schemas.microsoft.com/office/powerpoint/2010/main" val="194804423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a:bodyPr>
          <a:lstStyle/>
          <a:p>
            <a:pPr marL="0" indent="0">
              <a:buNone/>
            </a:pPr>
            <a:r>
              <a:rPr lang="cs-CZ" sz="2500" b="1" dirty="0">
                <a:solidFill>
                  <a:srgbClr val="418E96"/>
                </a:solidFill>
              </a:rPr>
              <a:t>Na co se ptáme 2?</a:t>
            </a:r>
          </a:p>
          <a:p>
            <a:r>
              <a:rPr lang="cs-CZ" sz="2800" dirty="0"/>
              <a:t>Známe tzv. rejstříkovou kapacitu škol (nejvyšší povolený počet dětí/žáků zapsaný v rejstříku škol a školských zařízení)</a:t>
            </a:r>
          </a:p>
          <a:p>
            <a:r>
              <a:rPr lang="cs-CZ" sz="2800" dirty="0"/>
              <a:t>Neznáme ale „faktickou“ kapacitu škol; ta může být</a:t>
            </a:r>
          </a:p>
          <a:p>
            <a:pPr lvl="1"/>
            <a:r>
              <a:rPr lang="cs-CZ" sz="2300" dirty="0"/>
              <a:t>nižší než rejstříková kapacita (škola v současnosti nemá podmínky pro přijetí dětí/žáků do své rejstříkové kapacity), </a:t>
            </a:r>
          </a:p>
          <a:p>
            <a:pPr lvl="1"/>
            <a:r>
              <a:rPr lang="cs-CZ" sz="2300" dirty="0"/>
              <a:t>vyšší (škola by např. mohla navýšit počet dětí/žáků ve třídách, ale překročila by tím zapsanou </a:t>
            </a:r>
            <a:r>
              <a:rPr lang="cs-CZ" sz="2300"/>
              <a:t>rejstříkovou kapacitu).</a:t>
            </a:r>
            <a:endParaRPr lang="cs-CZ" sz="2300" dirty="0"/>
          </a:p>
          <a:p>
            <a:r>
              <a:rPr lang="cs-CZ" sz="2800" dirty="0"/>
              <a:t>Obojí je cenná informace, kterou stát, kraje, obce i jednotlivé školy potřebují znát</a:t>
            </a:r>
          </a:p>
          <a:p>
            <a:pPr lvl="1"/>
            <a:r>
              <a:rPr lang="cs-CZ" sz="2400" dirty="0"/>
              <a:t>otázka č. 2 v dotazníku</a:t>
            </a:r>
            <a:endParaRPr lang="cs-CZ" sz="2300" dirty="0"/>
          </a:p>
          <a:p>
            <a:pPr marL="0" indent="0">
              <a:buNone/>
            </a:pPr>
            <a:endParaRPr lang="cs-CZ" sz="2500" b="1" dirty="0">
              <a:solidFill>
                <a:srgbClr val="418E96"/>
              </a:solidFill>
            </a:endParaRPr>
          </a:p>
        </p:txBody>
      </p:sp>
    </p:spTree>
    <p:extLst>
      <p:ext uri="{BB962C8B-B14F-4D97-AF65-F5344CB8AC3E}">
        <p14:creationId xmlns:p14="http://schemas.microsoft.com/office/powerpoint/2010/main" val="303407265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pPr marL="0" indent="0">
              <a:buNone/>
            </a:pPr>
            <a:r>
              <a:rPr lang="cs-CZ" sz="2500" b="1" dirty="0">
                <a:solidFill>
                  <a:srgbClr val="418E96"/>
                </a:solidFill>
              </a:rPr>
              <a:t>Na co se ptáme 3?</a:t>
            </a:r>
          </a:p>
          <a:p>
            <a:r>
              <a:rPr lang="cs-CZ" sz="2800" dirty="0"/>
              <a:t>Musíme se připravit na to, že většina nově příchozích bude do škol nastupovat s počátkem školního roku 2022/2023; pro toto období musí být (pokud možno v místě pobytu uprchlíků) dostatek kapacit škol</a:t>
            </a:r>
          </a:p>
          <a:p>
            <a:r>
              <a:rPr lang="cs-CZ" sz="2800" dirty="0"/>
              <a:t>Školy tedy musí spolu </a:t>
            </a:r>
            <a:r>
              <a:rPr lang="cs-CZ" sz="2800" b="1" dirty="0"/>
              <a:t>se svými zřizovateli </a:t>
            </a:r>
            <a:r>
              <a:rPr lang="cs-CZ" sz="2800" dirty="0"/>
              <a:t>(zpravidla obcemi) vyhodnotit, jaké jsou možnosti navýšení kapacit (zejm. prostorové – přeměna dosud nevyužívaných prostor a personální) od září 2022</a:t>
            </a:r>
          </a:p>
          <a:p>
            <a:pPr lvl="1"/>
            <a:r>
              <a:rPr lang="cs-CZ" sz="2300" dirty="0"/>
              <a:t>Otázka č. 3 dotazníku</a:t>
            </a:r>
          </a:p>
          <a:p>
            <a:pPr marL="0" indent="0">
              <a:buNone/>
            </a:pPr>
            <a:endParaRPr lang="cs-CZ" sz="2500" b="1" dirty="0">
              <a:solidFill>
                <a:srgbClr val="418E96"/>
              </a:solidFill>
            </a:endParaRPr>
          </a:p>
        </p:txBody>
      </p:sp>
    </p:spTree>
    <p:extLst>
      <p:ext uri="{BB962C8B-B14F-4D97-AF65-F5344CB8AC3E}">
        <p14:creationId xmlns:p14="http://schemas.microsoft.com/office/powerpoint/2010/main" val="244862746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987824" y="3429000"/>
            <a:ext cx="5470376" cy="1800200"/>
          </a:xfrm>
          <a:prstGeom prst="rect">
            <a:avLst/>
          </a:prstGeom>
        </p:spPr>
        <p:txBody>
          <a:bodyPr>
            <a:noAutofit/>
          </a:bodyPr>
          <a:lstStyle/>
          <a:p>
            <a:pPr algn="l"/>
            <a:r>
              <a:rPr lang="pl-PL" b="1" dirty="0">
                <a:latin typeface="+mn-lt"/>
              </a:rPr>
              <a:t>Zjednodušené zápisy do rejstříku škol a školských zařízení</a:t>
            </a:r>
            <a:endParaRPr lang="cs-CZ" b="1" dirty="0">
              <a:latin typeface="+mn-lt"/>
            </a:endParaRPr>
          </a:p>
        </p:txBody>
      </p:sp>
      <p:sp>
        <p:nvSpPr>
          <p:cNvPr id="3" name="Podnadpis 2"/>
          <p:cNvSpPr>
            <a:spLocks noGrp="1"/>
          </p:cNvSpPr>
          <p:nvPr>
            <p:ph type="subTitle" idx="4294967295"/>
          </p:nvPr>
        </p:nvSpPr>
        <p:spPr>
          <a:xfrm>
            <a:off x="2987824" y="5949280"/>
            <a:ext cx="4784576" cy="432048"/>
          </a:xfrm>
        </p:spPr>
        <p:txBody>
          <a:bodyPr>
            <a:noAutofit/>
          </a:bodyPr>
          <a:lstStyle/>
          <a:p>
            <a:pPr marL="0" indent="0" algn="l">
              <a:buNone/>
            </a:pPr>
            <a:r>
              <a:rPr lang="cs-CZ" sz="700" dirty="0"/>
              <a:t>Ministerstvo školství, mládeže a tělovýchovy</a:t>
            </a:r>
          </a:p>
          <a:p>
            <a:pPr marL="0" indent="0">
              <a:buNone/>
            </a:pPr>
            <a:r>
              <a:rPr lang="cs-CZ" sz="700" dirty="0"/>
              <a:t>Karmelitská </a:t>
            </a:r>
            <a:r>
              <a:rPr lang="cs-CZ" sz="700"/>
              <a:t>529/5, Malá Strana, </a:t>
            </a:r>
            <a:r>
              <a:rPr lang="cs-CZ" sz="700" dirty="0"/>
              <a:t>118 12 Praha 1 • tel.: +420 234 811 111</a:t>
            </a:r>
          </a:p>
          <a:p>
            <a:pPr marL="0" indent="0" algn="l">
              <a:buNone/>
            </a:pPr>
            <a:r>
              <a:rPr lang="cs-CZ" sz="700" dirty="0"/>
              <a:t>msmt@msmt.cz • www.msmt.cz</a:t>
            </a:r>
          </a:p>
        </p:txBody>
      </p:sp>
    </p:spTree>
    <p:extLst>
      <p:ext uri="{BB962C8B-B14F-4D97-AF65-F5344CB8AC3E}">
        <p14:creationId xmlns:p14="http://schemas.microsoft.com/office/powerpoint/2010/main" val="398994717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pPr marL="0" indent="0">
              <a:buNone/>
            </a:pPr>
            <a:r>
              <a:rPr lang="cs-CZ" sz="2500" b="1" dirty="0">
                <a:solidFill>
                  <a:srgbClr val="418E96"/>
                </a:solidFill>
              </a:rPr>
              <a:t>Výchozí předpoklady</a:t>
            </a:r>
          </a:p>
          <a:p>
            <a:r>
              <a:rPr lang="cs-CZ" sz="2800" dirty="0"/>
              <a:t>je třeba zajistit podmínky pro naplnění práva na vzdělání dětí a žáků příchozích z Ukrajiny</a:t>
            </a:r>
          </a:p>
          <a:p>
            <a:r>
              <a:rPr lang="cs-CZ" sz="2800" dirty="0"/>
              <a:t>nelze přijímat děti a žáky nad rámec rejstříkové kapacity</a:t>
            </a:r>
          </a:p>
          <a:p>
            <a:r>
              <a:rPr lang="cs-CZ" sz="2800" dirty="0"/>
              <a:t>pro zvýšení kapacit je třeba podat žádost o změnu údaje v rejstříku škol a školských zařízení, viz dále</a:t>
            </a:r>
          </a:p>
          <a:p>
            <a:r>
              <a:rPr lang="cs-CZ" sz="2800" dirty="0"/>
              <a:t>schválen lex Ukrajina školství</a:t>
            </a:r>
          </a:p>
          <a:p>
            <a:r>
              <a:rPr lang="cs-CZ" sz="2800" dirty="0"/>
              <a:t>zákon vytváří prostor pro navýšení kapacit, jsou-li pro to podmínky; nestanoví povinnost navýšit</a:t>
            </a:r>
            <a:endParaRPr lang="cs-CZ" sz="2500" b="1" dirty="0">
              <a:solidFill>
                <a:srgbClr val="418E96"/>
              </a:solidFill>
            </a:endParaRPr>
          </a:p>
        </p:txBody>
      </p:sp>
    </p:spTree>
    <p:extLst>
      <p:ext uri="{BB962C8B-B14F-4D97-AF65-F5344CB8AC3E}">
        <p14:creationId xmlns:p14="http://schemas.microsoft.com/office/powerpoint/2010/main" val="284928210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0" indent="0">
              <a:buNone/>
            </a:pPr>
            <a:r>
              <a:rPr lang="cs-CZ" sz="2500" b="1" dirty="0">
                <a:solidFill>
                  <a:srgbClr val="418E96"/>
                </a:solidFill>
              </a:rPr>
              <a:t>Lex Ukrajina školství</a:t>
            </a:r>
          </a:p>
          <a:p>
            <a:r>
              <a:rPr lang="cs-CZ" sz="2800" dirty="0"/>
              <a:t>zákon č. 67/2022 Sb., o opatřeních v oblasti školství v souvislosti s ozbrojeným konfliktem na území Ukrajiny vyvolaným invazí vojsk Ruské federace</a:t>
            </a:r>
          </a:p>
          <a:p>
            <a:r>
              <a:rPr lang="cs-CZ" sz="2800" dirty="0"/>
              <a:t>nabyl účinnosti dne 21. 3. 2022</a:t>
            </a:r>
          </a:p>
          <a:p>
            <a:r>
              <a:rPr lang="cs-CZ" sz="2800" dirty="0"/>
              <a:t>§ 7 - výjimka z hygienických požadavků na školy a školská zařízení</a:t>
            </a:r>
          </a:p>
          <a:p>
            <a:r>
              <a:rPr lang="cs-CZ" sz="2800" dirty="0">
                <a:hlinkClick r:id="rId2"/>
              </a:rPr>
              <a:t>úplné znění zákona</a:t>
            </a:r>
            <a:endParaRPr lang="cs-CZ" sz="2800" dirty="0"/>
          </a:p>
          <a:p>
            <a:pPr marL="0" indent="0">
              <a:buNone/>
            </a:pPr>
            <a:endParaRPr lang="cs-CZ" sz="2500" b="1" dirty="0">
              <a:solidFill>
                <a:srgbClr val="418E96"/>
              </a:solidFill>
            </a:endParaRPr>
          </a:p>
        </p:txBody>
      </p:sp>
    </p:spTree>
    <p:extLst>
      <p:ext uri="{BB962C8B-B14F-4D97-AF65-F5344CB8AC3E}">
        <p14:creationId xmlns:p14="http://schemas.microsoft.com/office/powerpoint/2010/main" val="337789781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62500" lnSpcReduction="20000"/>
          </a:bodyPr>
          <a:lstStyle/>
          <a:p>
            <a:pPr marL="0" indent="0">
              <a:buNone/>
            </a:pPr>
            <a:r>
              <a:rPr lang="cs-CZ" sz="2500" b="1" dirty="0">
                <a:solidFill>
                  <a:srgbClr val="418E96"/>
                </a:solidFill>
              </a:rPr>
              <a:t>§ 7 zákona č. 67/2022 Sb.</a:t>
            </a:r>
          </a:p>
          <a:p>
            <a:pPr marL="0" indent="0">
              <a:buNone/>
            </a:pPr>
            <a:r>
              <a:rPr lang="cs-CZ" sz="2800" dirty="0"/>
              <a:t>(1) V případě žádosti školy nebo školského zařízení v souvislosti se vzděláváním nebo poskytováním školských služeb cizinci o změnu v údajích vedených v rejstříku škol a školských zařízení podle § 149 školského zákona, jde-li o nejvyšší povolený počet dětí, žáků a studentů ve škole nebo školském zařízení, včetně jejich odloučených pracovišť, lůžek, stravovaných, tříd, skupin nebo jiných obdobných jednotek, se nevyžaduje stanovisko příslušného orgánu ochrany veřejného zdraví a stavebního úřadu podle § 147 odst. 1 písm. h) školského zákona. Rozhodnutí správního orgánu o zvýšení nejvyššího povoleného počtu dětí, žáků a studentů ve škole nebo školském zařízení, včetně jejich odloučených pracovišť, lůžek, stravovaných, tříd, skupin nebo jiných obdobných jednotek, v řízení podle věty první je účinné po dobu platnosti tohoto zákona, nepožádal-li žadatel o dobu kratší.</a:t>
            </a:r>
          </a:p>
          <a:p>
            <a:pPr marL="0" indent="0">
              <a:buNone/>
            </a:pPr>
            <a:endParaRPr lang="cs-CZ" sz="2800" dirty="0"/>
          </a:p>
          <a:p>
            <a:pPr marL="0" indent="0">
              <a:buNone/>
            </a:pPr>
            <a:r>
              <a:rPr lang="cs-CZ" sz="2800" dirty="0"/>
              <a:t>(2) Na školu a školské zařízení, které vzdělávají nebo poskytují školské služby cizinci, se nevztahují hygienické požadavky na prostorové podmínky stanovené podle § 7 odst. 1 zákona o ochraně veřejného zdraví</a:t>
            </a:r>
            <a:r>
              <a:rPr lang="cs-CZ" sz="2800" baseline="30000" dirty="0"/>
              <a:t>3)</a:t>
            </a:r>
            <a:r>
              <a:rPr lang="cs-CZ" baseline="30000" dirty="0"/>
              <a:t> </a:t>
            </a:r>
            <a:r>
              <a:rPr lang="cs-CZ" sz="2800" dirty="0"/>
              <a:t>.</a:t>
            </a:r>
          </a:p>
          <a:p>
            <a:pPr marL="0" indent="0">
              <a:buNone/>
            </a:pPr>
            <a:endParaRPr lang="cs-CZ" sz="2800" dirty="0"/>
          </a:p>
          <a:p>
            <a:pPr marL="0" indent="0">
              <a:buNone/>
            </a:pPr>
            <a:r>
              <a:rPr lang="cs-CZ" sz="2200" dirty="0"/>
              <a:t>3) Zákon č. 258/2000 Sb., o ochraně veřejného zdraví a o změně některých souvisejících zákonů, ve znění pozdějších předpisů.</a:t>
            </a:r>
          </a:p>
        </p:txBody>
      </p:sp>
    </p:spTree>
    <p:extLst>
      <p:ext uri="{BB962C8B-B14F-4D97-AF65-F5344CB8AC3E}">
        <p14:creationId xmlns:p14="http://schemas.microsoft.com/office/powerpoint/2010/main" val="141199698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theme/theme1.xml><?xml version="1.0" encoding="utf-8"?>
<a:theme xmlns:a="http://schemas.openxmlformats.org/drawingml/2006/main" name="Motiv systému Office">
  <a:themeElements>
    <a:clrScheme name="MSMT">
      <a:dk1>
        <a:sysClr val="windowText" lastClr="000000"/>
      </a:dk1>
      <a:lt1>
        <a:sysClr val="window" lastClr="FFFFFF"/>
      </a:lt1>
      <a:dk2>
        <a:srgbClr val="1F497D"/>
      </a:dk2>
      <a:lt2>
        <a:srgbClr val="EEECE1"/>
      </a:lt2>
      <a:accent1>
        <a:srgbClr val="418E96"/>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Nadpis">
      <a:majorFont>
        <a:latin typeface="Calibri"/>
        <a:ea typeface=""/>
        <a:cs typeface=""/>
      </a:majorFont>
      <a:minorFont>
        <a:latin typeface="Calibri"/>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749AD02CD668A645A89653CB35D2F2FE" ma:contentTypeVersion="14" ma:contentTypeDescription="Vytvoří nový dokument" ma:contentTypeScope="" ma:versionID="ade15b086afe775eb20b90a8ba65c6de">
  <xsd:schema xmlns:xsd="http://www.w3.org/2001/XMLSchema" xmlns:xs="http://www.w3.org/2001/XMLSchema" xmlns:p="http://schemas.microsoft.com/office/2006/metadata/properties" xmlns:ns3="d3ee0eef-3abc-4f1f-ab97-51a3d9298866" xmlns:ns4="be290848-b30c-4594-b106-a2451dc29704" targetNamespace="http://schemas.microsoft.com/office/2006/metadata/properties" ma:root="true" ma:fieldsID="9fee16b7e4b81df41a34ba15241f849a" ns3:_="" ns4:_="">
    <xsd:import namespace="d3ee0eef-3abc-4f1f-ab97-51a3d9298866"/>
    <xsd:import namespace="be290848-b30c-4594-b106-a2451dc2970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ee0eef-3abc-4f1f-ab97-51a3d929886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e290848-b30c-4594-b106-a2451dc29704" elementFormDefault="qualified">
    <xsd:import namespace="http://schemas.microsoft.com/office/2006/documentManagement/types"/>
    <xsd:import namespace="http://schemas.microsoft.com/office/infopath/2007/PartnerControls"/>
    <xsd:element name="SharedWithUsers" ma:index="18"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dílené s podrobnostmi" ma:internalName="SharedWithDetails" ma:readOnly="true">
      <xsd:simpleType>
        <xsd:restriction base="dms:Note">
          <xsd:maxLength value="255"/>
        </xsd:restriction>
      </xsd:simpleType>
    </xsd:element>
    <xsd:element name="SharingHintHash" ma:index="20" nillable="true" ma:displayName="Hodnota hash upozornění na sdílení"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F6562C7-0447-46B6-98E7-655015374F30}">
  <ds:schemaRefs>
    <ds:schemaRef ds:uri="http://schemas.microsoft.com/office/2006/metadata/properties"/>
    <ds:schemaRef ds:uri="http://purl.org/dc/dcmitype/"/>
    <ds:schemaRef ds:uri="http://purl.org/dc/terms/"/>
    <ds:schemaRef ds:uri="d3ee0eef-3abc-4f1f-ab97-51a3d9298866"/>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be290848-b30c-4594-b106-a2451dc29704"/>
    <ds:schemaRef ds:uri="http://www.w3.org/XML/1998/namespace"/>
  </ds:schemaRefs>
</ds:datastoreItem>
</file>

<file path=customXml/itemProps2.xml><?xml version="1.0" encoding="utf-8"?>
<ds:datastoreItem xmlns:ds="http://schemas.openxmlformats.org/officeDocument/2006/customXml" ds:itemID="{25499548-ACD5-4BB8-A6C2-A8ACFD4946E2}">
  <ds:schemaRefs>
    <ds:schemaRef ds:uri="http://schemas.microsoft.com/sharepoint/v3/contenttype/forms"/>
  </ds:schemaRefs>
</ds:datastoreItem>
</file>

<file path=customXml/itemProps3.xml><?xml version="1.0" encoding="utf-8"?>
<ds:datastoreItem xmlns:ds="http://schemas.openxmlformats.org/officeDocument/2006/customXml" ds:itemID="{8C5D3477-0E1E-474B-A56B-23FC039895A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3ee0eef-3abc-4f1f-ab97-51a3d9298866"/>
    <ds:schemaRef ds:uri="be290848-b30c-4594-b106-a2451dc2970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756</TotalTime>
  <Words>1007</Words>
  <Application>Microsoft Office PowerPoint</Application>
  <PresentationFormat>Předvádění na obrazovce (4:3)</PresentationFormat>
  <Paragraphs>89</Paragraphs>
  <Slides>16</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16</vt:i4>
      </vt:variant>
    </vt:vector>
  </HeadingPairs>
  <TitlesOfParts>
    <vt:vector size="19" baseType="lpstr">
      <vt:lpstr>Arial</vt:lpstr>
      <vt:lpstr>Calibri</vt:lpstr>
      <vt:lpstr>Motiv systému Office</vt:lpstr>
      <vt:lpstr>Dotazník ke kapacitám mateřských a základních škol v souvislosti s válkou na Ukrajině</vt:lpstr>
      <vt:lpstr>Prezentace aplikace PowerPoint</vt:lpstr>
      <vt:lpstr>Prezentace aplikace PowerPoint</vt:lpstr>
      <vt:lpstr>Prezentace aplikace PowerPoint</vt:lpstr>
      <vt:lpstr>Prezentace aplikace PowerPoint</vt:lpstr>
      <vt:lpstr>Zjednodušené zápisy do rejstříku škol a školských zařízení</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Děkujeme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Státní podpora sportu  pro rok 2013</dc:title>
  <dc:creator>User</dc:creator>
  <cp:lastModifiedBy>Volčík Stanislav</cp:lastModifiedBy>
  <cp:revision>38</cp:revision>
  <dcterms:created xsi:type="dcterms:W3CDTF">2013-10-09T10:41:53Z</dcterms:created>
  <dcterms:modified xsi:type="dcterms:W3CDTF">2022-03-28T07:51:56Z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0x010100749AD02CD668A645A89653CB35D2F2FE</vt:lpwstr>
  </property>
</Properties>
</file>