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8" r:id="rId6"/>
    <p:sldId id="300" r:id="rId7"/>
    <p:sldId id="302" r:id="rId8"/>
    <p:sldId id="304" r:id="rId9"/>
    <p:sldId id="305" r:id="rId10"/>
    <p:sldId id="30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4F5"/>
    <a:srgbClr val="B7D9F1"/>
    <a:srgbClr val="70BBE7"/>
    <a:srgbClr val="61B4E4"/>
    <a:srgbClr val="5B9BD5"/>
    <a:srgbClr val="6D6E70"/>
    <a:srgbClr val="A5D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1C57E-35B6-4B7E-BA8A-22EBDAE016F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C35241A-396B-44F7-A548-320EB7D61D61}">
      <dgm:prSet phldrT="[Text]"/>
      <dgm:spPr>
        <a:solidFill>
          <a:srgbClr val="5B9BD5"/>
        </a:solidFill>
        <a:ln>
          <a:solidFill>
            <a:srgbClr val="002060"/>
          </a:solidFill>
        </a:ln>
      </dgm:spPr>
      <dgm:t>
        <a:bodyPr/>
        <a:lstStyle/>
        <a:p>
          <a:r>
            <a:rPr lang="cs-CZ" dirty="0">
              <a:solidFill>
                <a:schemeClr val="bg1"/>
              </a:solidFill>
            </a:rPr>
            <a:t>I. Priority MŠMT</a:t>
          </a:r>
        </a:p>
      </dgm:t>
    </dgm:pt>
    <dgm:pt modelId="{9114E35C-6FC3-4DAE-B557-FC005BFA55CF}" type="parTrans" cxnId="{F6565A7D-1ACD-4BD2-8B9D-6FA493CDADE8}">
      <dgm:prSet/>
      <dgm:spPr/>
      <dgm:t>
        <a:bodyPr/>
        <a:lstStyle/>
        <a:p>
          <a:endParaRPr lang="cs-CZ"/>
        </a:p>
      </dgm:t>
    </dgm:pt>
    <dgm:pt modelId="{52A1DB86-0F3C-41B6-BCAF-AC47A464D428}" type="sibTrans" cxnId="{F6565A7D-1ACD-4BD2-8B9D-6FA493CDADE8}">
      <dgm:prSet/>
      <dgm:spPr/>
      <dgm:t>
        <a:bodyPr/>
        <a:lstStyle/>
        <a:p>
          <a:endParaRPr lang="cs-CZ"/>
        </a:p>
      </dgm:t>
    </dgm:pt>
    <dgm:pt modelId="{2E4E5399-053C-4AF8-A8CD-5E974D72C279}">
      <dgm:prSet phldrT="[Text]"/>
      <dgm:spPr>
        <a:solidFill>
          <a:srgbClr val="61B4E4">
            <a:alpha val="90000"/>
          </a:srgbClr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II. Průřezová opatření</a:t>
          </a:r>
        </a:p>
      </dgm:t>
    </dgm:pt>
    <dgm:pt modelId="{3667DBA6-2064-4FCA-9637-72B432A60B16}" type="parTrans" cxnId="{35C50287-D4FB-40C8-BFC2-D4DB82A663DB}">
      <dgm:prSet/>
      <dgm:spPr/>
      <dgm:t>
        <a:bodyPr/>
        <a:lstStyle/>
        <a:p>
          <a:endParaRPr lang="cs-CZ"/>
        </a:p>
      </dgm:t>
    </dgm:pt>
    <dgm:pt modelId="{116CAB7F-48FD-4A49-94B0-F4CE9A444FC5}" type="sibTrans" cxnId="{35C50287-D4FB-40C8-BFC2-D4DB82A663DB}">
      <dgm:prSet/>
      <dgm:spPr/>
      <dgm:t>
        <a:bodyPr/>
        <a:lstStyle/>
        <a:p>
          <a:endParaRPr lang="cs-CZ"/>
        </a:p>
      </dgm:t>
    </dgm:pt>
    <dgm:pt modelId="{78D99D24-EAC1-44C5-9663-E7A624CF5B93}">
      <dgm:prSet phldrT="[Text]"/>
      <dgm:spPr>
        <a:solidFill>
          <a:srgbClr val="B7D9F1">
            <a:alpha val="90000"/>
          </a:srgbClr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III. Karty opatření</a:t>
          </a:r>
        </a:p>
      </dgm:t>
    </dgm:pt>
    <dgm:pt modelId="{3C10FD9A-B23F-43BB-BC7E-1CB95B7A746D}" type="parTrans" cxnId="{1DB023D0-78B4-4508-8DC1-03F2A70DE30C}">
      <dgm:prSet/>
      <dgm:spPr/>
      <dgm:t>
        <a:bodyPr/>
        <a:lstStyle/>
        <a:p>
          <a:endParaRPr lang="cs-CZ"/>
        </a:p>
      </dgm:t>
    </dgm:pt>
    <dgm:pt modelId="{63FE6A23-AF12-4FC5-BF70-5F96B2D8B5B7}" type="sibTrans" cxnId="{1DB023D0-78B4-4508-8DC1-03F2A70DE30C}">
      <dgm:prSet/>
      <dgm:spPr/>
      <dgm:t>
        <a:bodyPr/>
        <a:lstStyle/>
        <a:p>
          <a:endParaRPr lang="cs-CZ"/>
        </a:p>
      </dgm:t>
    </dgm:pt>
    <dgm:pt modelId="{2CE4A9F1-7B6F-4391-87F3-6B2B04A1A775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IV. Data a Analýzy</a:t>
          </a:r>
        </a:p>
      </dgm:t>
    </dgm:pt>
    <dgm:pt modelId="{C7F53096-66D5-4BA7-84CA-4569816DEB5F}" type="parTrans" cxnId="{CBC400CD-5F0E-4653-B817-6A7F42B4AD3F}">
      <dgm:prSet/>
      <dgm:spPr/>
      <dgm:t>
        <a:bodyPr/>
        <a:lstStyle/>
        <a:p>
          <a:endParaRPr lang="cs-CZ"/>
        </a:p>
      </dgm:t>
    </dgm:pt>
    <dgm:pt modelId="{810C6560-8CF1-4003-B3C9-965153EF3007}" type="sibTrans" cxnId="{CBC400CD-5F0E-4653-B817-6A7F42B4AD3F}">
      <dgm:prSet/>
      <dgm:spPr/>
      <dgm:t>
        <a:bodyPr/>
        <a:lstStyle/>
        <a:p>
          <a:endParaRPr lang="cs-CZ"/>
        </a:p>
      </dgm:t>
    </dgm:pt>
    <dgm:pt modelId="{4014E18C-B2C9-46A3-AE5E-4B9255756E15}" type="pres">
      <dgm:prSet presAssocID="{AFC1C57E-35B6-4B7E-BA8A-22EBDAE016F5}" presName="compositeShape" presStyleCnt="0">
        <dgm:presLayoutVars>
          <dgm:dir/>
          <dgm:resizeHandles/>
        </dgm:presLayoutVars>
      </dgm:prSet>
      <dgm:spPr/>
    </dgm:pt>
    <dgm:pt modelId="{4231D5F6-0BBD-4F83-9BD1-711E38A5D759}" type="pres">
      <dgm:prSet presAssocID="{AFC1C57E-35B6-4B7E-BA8A-22EBDAE016F5}" presName="pyramid" presStyleLbl="node1" presStyleIdx="0" presStyleCnt="1"/>
      <dgm:spPr/>
    </dgm:pt>
    <dgm:pt modelId="{ABA0AA7D-2507-47C0-96A4-E32431A08644}" type="pres">
      <dgm:prSet presAssocID="{AFC1C57E-35B6-4B7E-BA8A-22EBDAE016F5}" presName="theList" presStyleCnt="0"/>
      <dgm:spPr/>
    </dgm:pt>
    <dgm:pt modelId="{2264F820-76E3-4270-BEF9-056793C476B7}" type="pres">
      <dgm:prSet presAssocID="{6C35241A-396B-44F7-A548-320EB7D61D61}" presName="aNode" presStyleLbl="fgAcc1" presStyleIdx="0" presStyleCnt="4">
        <dgm:presLayoutVars>
          <dgm:bulletEnabled val="1"/>
        </dgm:presLayoutVars>
      </dgm:prSet>
      <dgm:spPr/>
    </dgm:pt>
    <dgm:pt modelId="{A6223132-F41C-44B7-91B9-C5AD62FE6655}" type="pres">
      <dgm:prSet presAssocID="{6C35241A-396B-44F7-A548-320EB7D61D61}" presName="aSpace" presStyleCnt="0"/>
      <dgm:spPr/>
    </dgm:pt>
    <dgm:pt modelId="{C8A196EE-A85B-47E1-87F0-71B117F64B50}" type="pres">
      <dgm:prSet presAssocID="{2E4E5399-053C-4AF8-A8CD-5E974D72C279}" presName="aNode" presStyleLbl="fgAcc1" presStyleIdx="1" presStyleCnt="4">
        <dgm:presLayoutVars>
          <dgm:bulletEnabled val="1"/>
        </dgm:presLayoutVars>
      </dgm:prSet>
      <dgm:spPr/>
    </dgm:pt>
    <dgm:pt modelId="{4622BB43-C9E5-46D9-BA1B-99A1E58DB98E}" type="pres">
      <dgm:prSet presAssocID="{2E4E5399-053C-4AF8-A8CD-5E974D72C279}" presName="aSpace" presStyleCnt="0"/>
      <dgm:spPr/>
    </dgm:pt>
    <dgm:pt modelId="{E271B27F-13C4-437D-B956-D774BF7F3129}" type="pres">
      <dgm:prSet presAssocID="{78D99D24-EAC1-44C5-9663-E7A624CF5B93}" presName="aNode" presStyleLbl="fgAcc1" presStyleIdx="2" presStyleCnt="4">
        <dgm:presLayoutVars>
          <dgm:bulletEnabled val="1"/>
        </dgm:presLayoutVars>
      </dgm:prSet>
      <dgm:spPr/>
    </dgm:pt>
    <dgm:pt modelId="{F63882A4-E7B0-4A24-8962-0EDF19BE8339}" type="pres">
      <dgm:prSet presAssocID="{78D99D24-EAC1-44C5-9663-E7A624CF5B93}" presName="aSpace" presStyleCnt="0"/>
      <dgm:spPr/>
    </dgm:pt>
    <dgm:pt modelId="{E230422F-8D66-450F-8BDC-1E282FC90E19}" type="pres">
      <dgm:prSet presAssocID="{2CE4A9F1-7B6F-4391-87F3-6B2B04A1A775}" presName="aNode" presStyleLbl="fgAcc1" presStyleIdx="3" presStyleCnt="4">
        <dgm:presLayoutVars>
          <dgm:bulletEnabled val="1"/>
        </dgm:presLayoutVars>
      </dgm:prSet>
      <dgm:spPr/>
    </dgm:pt>
    <dgm:pt modelId="{A7621681-CA14-40E7-A4E5-07684BA350F8}" type="pres">
      <dgm:prSet presAssocID="{2CE4A9F1-7B6F-4391-87F3-6B2B04A1A775}" presName="aSpace" presStyleCnt="0"/>
      <dgm:spPr/>
    </dgm:pt>
  </dgm:ptLst>
  <dgm:cxnLst>
    <dgm:cxn modelId="{F6565A7D-1ACD-4BD2-8B9D-6FA493CDADE8}" srcId="{AFC1C57E-35B6-4B7E-BA8A-22EBDAE016F5}" destId="{6C35241A-396B-44F7-A548-320EB7D61D61}" srcOrd="0" destOrd="0" parTransId="{9114E35C-6FC3-4DAE-B557-FC005BFA55CF}" sibTransId="{52A1DB86-0F3C-41B6-BCAF-AC47A464D428}"/>
    <dgm:cxn modelId="{A6583586-205C-441C-AA6D-FDC03561065A}" type="presOf" srcId="{2CE4A9F1-7B6F-4391-87F3-6B2B04A1A775}" destId="{E230422F-8D66-450F-8BDC-1E282FC90E19}" srcOrd="0" destOrd="0" presId="urn:microsoft.com/office/officeart/2005/8/layout/pyramid2"/>
    <dgm:cxn modelId="{35C50287-D4FB-40C8-BFC2-D4DB82A663DB}" srcId="{AFC1C57E-35B6-4B7E-BA8A-22EBDAE016F5}" destId="{2E4E5399-053C-4AF8-A8CD-5E974D72C279}" srcOrd="1" destOrd="0" parTransId="{3667DBA6-2064-4FCA-9637-72B432A60B16}" sibTransId="{116CAB7F-48FD-4A49-94B0-F4CE9A444FC5}"/>
    <dgm:cxn modelId="{F707D8C1-F60B-4E0F-A605-4E2DB00A0042}" type="presOf" srcId="{AFC1C57E-35B6-4B7E-BA8A-22EBDAE016F5}" destId="{4014E18C-B2C9-46A3-AE5E-4B9255756E15}" srcOrd="0" destOrd="0" presId="urn:microsoft.com/office/officeart/2005/8/layout/pyramid2"/>
    <dgm:cxn modelId="{CBC400CD-5F0E-4653-B817-6A7F42B4AD3F}" srcId="{AFC1C57E-35B6-4B7E-BA8A-22EBDAE016F5}" destId="{2CE4A9F1-7B6F-4391-87F3-6B2B04A1A775}" srcOrd="3" destOrd="0" parTransId="{C7F53096-66D5-4BA7-84CA-4569816DEB5F}" sibTransId="{810C6560-8CF1-4003-B3C9-965153EF3007}"/>
    <dgm:cxn modelId="{1DB023D0-78B4-4508-8DC1-03F2A70DE30C}" srcId="{AFC1C57E-35B6-4B7E-BA8A-22EBDAE016F5}" destId="{78D99D24-EAC1-44C5-9663-E7A624CF5B93}" srcOrd="2" destOrd="0" parTransId="{3C10FD9A-B23F-43BB-BC7E-1CB95B7A746D}" sibTransId="{63FE6A23-AF12-4FC5-BF70-5F96B2D8B5B7}"/>
    <dgm:cxn modelId="{4DC6FFD6-CC63-4800-945C-659CCAEACEFF}" type="presOf" srcId="{6C35241A-396B-44F7-A548-320EB7D61D61}" destId="{2264F820-76E3-4270-BEF9-056793C476B7}" srcOrd="0" destOrd="0" presId="urn:microsoft.com/office/officeart/2005/8/layout/pyramid2"/>
    <dgm:cxn modelId="{D85091DC-DDA3-4021-BC0B-9F31E763990A}" type="presOf" srcId="{78D99D24-EAC1-44C5-9663-E7A624CF5B93}" destId="{E271B27F-13C4-437D-B956-D774BF7F3129}" srcOrd="0" destOrd="0" presId="urn:microsoft.com/office/officeart/2005/8/layout/pyramid2"/>
    <dgm:cxn modelId="{EFDA28E4-2D91-4F5E-AD9E-F8C2A63E8C29}" type="presOf" srcId="{2E4E5399-053C-4AF8-A8CD-5E974D72C279}" destId="{C8A196EE-A85B-47E1-87F0-71B117F64B50}" srcOrd="0" destOrd="0" presId="urn:microsoft.com/office/officeart/2005/8/layout/pyramid2"/>
    <dgm:cxn modelId="{F3CC62A8-4912-4B53-808F-9BBB3BA3478F}" type="presParOf" srcId="{4014E18C-B2C9-46A3-AE5E-4B9255756E15}" destId="{4231D5F6-0BBD-4F83-9BD1-711E38A5D759}" srcOrd="0" destOrd="0" presId="urn:microsoft.com/office/officeart/2005/8/layout/pyramid2"/>
    <dgm:cxn modelId="{524C62B9-8B30-45D7-BECA-2EDC5AB6CED5}" type="presParOf" srcId="{4014E18C-B2C9-46A3-AE5E-4B9255756E15}" destId="{ABA0AA7D-2507-47C0-96A4-E32431A08644}" srcOrd="1" destOrd="0" presId="urn:microsoft.com/office/officeart/2005/8/layout/pyramid2"/>
    <dgm:cxn modelId="{34295937-6399-4366-B360-53E521B5E20A}" type="presParOf" srcId="{ABA0AA7D-2507-47C0-96A4-E32431A08644}" destId="{2264F820-76E3-4270-BEF9-056793C476B7}" srcOrd="0" destOrd="0" presId="urn:microsoft.com/office/officeart/2005/8/layout/pyramid2"/>
    <dgm:cxn modelId="{5902012A-F9F7-47EE-843A-0BE5021B5690}" type="presParOf" srcId="{ABA0AA7D-2507-47C0-96A4-E32431A08644}" destId="{A6223132-F41C-44B7-91B9-C5AD62FE6655}" srcOrd="1" destOrd="0" presId="urn:microsoft.com/office/officeart/2005/8/layout/pyramid2"/>
    <dgm:cxn modelId="{4BC78619-069B-42F9-812D-99FF2BD44519}" type="presParOf" srcId="{ABA0AA7D-2507-47C0-96A4-E32431A08644}" destId="{C8A196EE-A85B-47E1-87F0-71B117F64B50}" srcOrd="2" destOrd="0" presId="urn:microsoft.com/office/officeart/2005/8/layout/pyramid2"/>
    <dgm:cxn modelId="{5AD64796-B3C6-4547-95B8-9ADDB0E6BF2A}" type="presParOf" srcId="{ABA0AA7D-2507-47C0-96A4-E32431A08644}" destId="{4622BB43-C9E5-46D9-BA1B-99A1E58DB98E}" srcOrd="3" destOrd="0" presId="urn:microsoft.com/office/officeart/2005/8/layout/pyramid2"/>
    <dgm:cxn modelId="{C1BFA3D4-E50B-4A09-A928-3F50508932D3}" type="presParOf" srcId="{ABA0AA7D-2507-47C0-96A4-E32431A08644}" destId="{E271B27F-13C4-437D-B956-D774BF7F3129}" srcOrd="4" destOrd="0" presId="urn:microsoft.com/office/officeart/2005/8/layout/pyramid2"/>
    <dgm:cxn modelId="{A86B5603-93B5-49FE-9280-641816A1C9D4}" type="presParOf" srcId="{ABA0AA7D-2507-47C0-96A4-E32431A08644}" destId="{F63882A4-E7B0-4A24-8962-0EDF19BE8339}" srcOrd="5" destOrd="0" presId="urn:microsoft.com/office/officeart/2005/8/layout/pyramid2"/>
    <dgm:cxn modelId="{32F32292-E3C0-4DC6-82E5-87140C4EA997}" type="presParOf" srcId="{ABA0AA7D-2507-47C0-96A4-E32431A08644}" destId="{E230422F-8D66-450F-8BDC-1E282FC90E19}" srcOrd="6" destOrd="0" presId="urn:microsoft.com/office/officeart/2005/8/layout/pyramid2"/>
    <dgm:cxn modelId="{818D9F4B-A47D-489D-8DD2-544E90DB8CDD}" type="presParOf" srcId="{ABA0AA7D-2507-47C0-96A4-E32431A08644}" destId="{A7621681-CA14-40E7-A4E5-07684BA350F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1D5F6-0BBD-4F83-9BD1-711E38A5D759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4F820-76E3-4270-BEF9-056793C476B7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bg1"/>
              </a:solidFill>
            </a:rPr>
            <a:t>I. Priority MŠMT</a:t>
          </a:r>
        </a:p>
      </dsp:txBody>
      <dsp:txXfrm>
        <a:off x="3704613" y="589409"/>
        <a:ext cx="3428105" cy="869055"/>
      </dsp:txXfrm>
    </dsp:sp>
    <dsp:sp modelId="{C8A196EE-A85B-47E1-87F0-71B117F64B50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rgbClr val="61B4E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</a:rPr>
            <a:t>II. Průřezová opatření</a:t>
          </a:r>
        </a:p>
      </dsp:txBody>
      <dsp:txXfrm>
        <a:off x="3704613" y="1672878"/>
        <a:ext cx="3428105" cy="869055"/>
      </dsp:txXfrm>
    </dsp:sp>
    <dsp:sp modelId="{E271B27F-13C4-437D-B956-D774BF7F3129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rgbClr val="B7D9F1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</a:rPr>
            <a:t>III. Karty opatření</a:t>
          </a:r>
        </a:p>
      </dsp:txBody>
      <dsp:txXfrm>
        <a:off x="3704613" y="2756347"/>
        <a:ext cx="3428105" cy="869055"/>
      </dsp:txXfrm>
    </dsp:sp>
    <dsp:sp modelId="{E230422F-8D66-450F-8BDC-1E282FC90E19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IV. Data a Analýzy</a:t>
          </a:r>
        </a:p>
      </dsp:txBody>
      <dsp:txXfrm>
        <a:off x="3704613" y="3839816"/>
        <a:ext cx="3428105" cy="86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A53FF-3101-44F3-BCD4-06ED391B2EB2}" type="datetimeFigureOut">
              <a:rPr lang="cs-CZ" smtClean="0"/>
              <a:t>07.09.2023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84C86-82BC-4B0F-BBDD-01232E441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619C-CB90-4180-963B-584F056919EA}" type="datetimeFigureOut">
              <a:rPr lang="cs-CZ" smtClean="0"/>
              <a:t>07.09.2023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B6A5-D995-4DBB-85A5-7F21221B6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92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3B6A5-D995-4DBB-85A5-7F21221B655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09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3B6A5-D995-4DBB-85A5-7F21221B65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48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65650"/>
          </a:xfrm>
        </p:spPr>
        <p:txBody>
          <a:bodyPr numCol="2"/>
          <a:lstStyle/>
          <a:p>
            <a:endParaRPr lang="cs-CZ" dirty="0">
              <a:effectLst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Znovz</a:t>
            </a:r>
            <a:r>
              <a: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podtrhnout, že MŠMT nebude detailně určovat jaká bude oborová soustava v krajích, ale dává jasný signál, jaké má být zaměření, a to včetně vnitřní struktury oborů. Podle toho pak kraje mohou plánovat jak prostorové kapacity, ale také podporu personálního zajištění apod.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3B6A5-D995-4DBB-85A5-7F21221B655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19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3B6A5-D995-4DBB-85A5-7F21221B655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6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facebook.com/msmtcr/" TargetMode="External"/><Relationship Id="rId7" Type="http://schemas.openxmlformats.org/officeDocument/2006/relationships/hyperlink" Target="https://www.instagram.com/msmtcr/" TargetMode="External"/><Relationship Id="rId12" Type="http://schemas.openxmlformats.org/officeDocument/2006/relationships/image" Target="../media/image8.png"/><Relationship Id="rId2" Type="http://schemas.openxmlformats.org/officeDocument/2006/relationships/hyperlink" Target="mailto:edu2030@msmt.cz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s://twitter.com/msmtcr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025" y="598488"/>
            <a:ext cx="8658225" cy="134461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025" y="2116138"/>
            <a:ext cx="8562975" cy="110331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90997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51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8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pro obsah 2"/>
          <p:cNvSpPr>
            <a:spLocks noGrp="1"/>
          </p:cNvSpPr>
          <p:nvPr>
            <p:ph idx="10"/>
          </p:nvPr>
        </p:nvSpPr>
        <p:spPr>
          <a:xfrm>
            <a:off x="1411758" y="4405634"/>
            <a:ext cx="10064077" cy="2304088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 b="1"/>
            </a:lvl1pPr>
          </a:lstStyle>
          <a:p>
            <a:pPr marL="0" indent="0">
              <a:buNone/>
            </a:pPr>
            <a:r>
              <a:rPr lang="cs-CZ" sz="1500"/>
              <a:t>Budeme velmi rádi, pokud se zapojíte, ať už na některém z kulatých stolů, anebo využijete online diskuzi na </a:t>
            </a:r>
            <a:r>
              <a:rPr lang="cs-CZ" sz="1500" err="1"/>
              <a:t>Youtube</a:t>
            </a:r>
            <a:r>
              <a:rPr lang="cs-CZ" sz="1500"/>
              <a:t> a </a:t>
            </a:r>
            <a:r>
              <a:rPr lang="cs-CZ" sz="1500" err="1"/>
              <a:t>Facebooku</a:t>
            </a:r>
            <a:endParaRPr lang="cs-CZ" sz="1500" b="1" u="sng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  <a:p>
            <a:pPr marL="0" indent="0">
              <a:buNone/>
            </a:pPr>
            <a:endParaRPr lang="cs-CZ" sz="1500" b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500"/>
              <a:t>Samozřejmě je možné i zaslat e-mail na adresu:</a:t>
            </a:r>
            <a:r>
              <a:rPr lang="cs-CZ" sz="1500"/>
              <a:t> </a:t>
            </a:r>
            <a:r>
              <a:rPr lang="pl-PL" sz="1500" u="sng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2"/>
                <a:hlinkMouseOver r:id="" action="ppaction://hlinkshowjump?jump=nextslide"/>
              </a:rPr>
              <a:t>edu2030@msmt.cz</a:t>
            </a:r>
            <a:endParaRPr lang="pl-PL" sz="1500"/>
          </a:p>
          <a:p>
            <a:pPr marL="0" indent="0">
              <a:buNone/>
            </a:pPr>
            <a:endParaRPr lang="pl-PL" sz="1500"/>
          </a:p>
          <a:p>
            <a:pPr marL="0" indent="0">
              <a:buNone/>
            </a:pPr>
            <a:r>
              <a:rPr lang="cs-CZ" sz="1500"/>
              <a:t>Informace o přípravě </a:t>
            </a:r>
            <a:r>
              <a:rPr lang="cs-CZ" sz="1500" b="1">
                <a:solidFill>
                  <a:schemeClr val="tx2"/>
                </a:solidFill>
              </a:rPr>
              <a:t>Strategie 2030+ </a:t>
            </a:r>
            <a:r>
              <a:rPr lang="cs-CZ" sz="1500"/>
              <a:t>můžete rovněž sledovat i na: </a:t>
            </a:r>
          </a:p>
          <a:p>
            <a:pPr marL="0" indent="0">
              <a:buNone/>
            </a:pPr>
            <a:endParaRPr lang="cs-CZ" sz="1500"/>
          </a:p>
          <a:p>
            <a:endParaRPr lang="cs-CZ" sz="1500"/>
          </a:p>
        </p:txBody>
      </p:sp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814388" y="561992"/>
            <a:ext cx="7045561" cy="434973"/>
          </a:xfrm>
        </p:spPr>
        <p:txBody>
          <a:bodyPr>
            <a:normAutofit/>
          </a:bodyPr>
          <a:lstStyle/>
          <a:p>
            <a:r>
              <a:rPr lang="pl-PL"/>
              <a:t>Jak je možné se zapojit? </a:t>
            </a:r>
            <a:endParaRPr lang="cs-CZ"/>
          </a:p>
        </p:txBody>
      </p:sp>
      <p:pic>
        <p:nvPicPr>
          <p:cNvPr id="27" name="Obrázek 26">
            <a:hlinkClick r:id="rId3" tooltip="https://www.facebook.com/msmtcr/" highlightClick="1"/>
            <a:hlinkHover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03" y="5550410"/>
            <a:ext cx="386981" cy="388123"/>
          </a:xfrm>
          <a:prstGeom prst="rect">
            <a:avLst/>
          </a:prstGeom>
        </p:spPr>
      </p:pic>
      <p:pic>
        <p:nvPicPr>
          <p:cNvPr id="28" name="Obrázek 27">
            <a:hlinkClick r:id="rId5" tooltip="https://twitter.com/msmtcr"/>
            <a:hlinkHover r:id="rId5" highlightClick="1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69" y="5546293"/>
            <a:ext cx="369009" cy="369009"/>
          </a:xfrm>
          <a:prstGeom prst="rect">
            <a:avLst/>
          </a:prstGeom>
        </p:spPr>
      </p:pic>
      <p:pic>
        <p:nvPicPr>
          <p:cNvPr id="29" name="Obrázek 28">
            <a:hlinkClick r:id="rId7" tooltip="https://www.instagram.com/msmtcr/" highlightClick="1"/>
            <a:hlinkHover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3" y="5546293"/>
            <a:ext cx="403241" cy="403241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3" y="4309672"/>
            <a:ext cx="496233" cy="413689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30" y="4863317"/>
            <a:ext cx="338515" cy="38188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5" y="5487925"/>
            <a:ext cx="392542" cy="392240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80" y="1544043"/>
            <a:ext cx="2123437" cy="15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lední stránka" preserve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4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6E70"/>
                </a:solidFill>
              </a:defRPr>
            </a:lvl1pPr>
          </a:lstStyle>
          <a:p>
            <a:fld id="{6F40E310-0430-4CC6-B88C-1A0E191AE4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4825" y="451423"/>
            <a:ext cx="10515600" cy="43513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styly předlohy textu. 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3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4825" y="500063"/>
            <a:ext cx="9310384" cy="43513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styly předlohy textu. 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Picture 4" descr="Pomoc Ruce Šplhání - Fotografie zdarma na Pixabay">
            <a:extLst>
              <a:ext uri="{FF2B5EF4-FFF2-40B4-BE49-F238E27FC236}">
                <a16:creationId xmlns:a16="http://schemas.microsoft.com/office/drawing/2014/main" id="{B4C4AF82-CF7D-4E00-A587-817F437AB5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r="14665"/>
          <a:stretch/>
        </p:blipFill>
        <p:spPr bwMode="auto">
          <a:xfrm>
            <a:off x="10139742" y="2503101"/>
            <a:ext cx="1627895" cy="16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3"/>
          </p:nvPr>
        </p:nvSpPr>
        <p:spPr>
          <a:xfrm>
            <a:off x="10139741" y="614861"/>
            <a:ext cx="1627895" cy="1584875"/>
          </a:xfrm>
          <a:solidFill>
            <a:srgbClr val="61B4E4"/>
          </a:solidFill>
        </p:spPr>
        <p:txBody>
          <a:bodyPr anchor="ctr">
            <a:noAutofit/>
          </a:bodyPr>
          <a:lstStyle>
            <a:lvl1pPr algn="ctr">
              <a:defRPr sz="6600">
                <a:solidFill>
                  <a:srgbClr val="B7D9F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3468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4825" y="500063"/>
            <a:ext cx="9475754" cy="43513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styly předlohy textu. 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4" descr="https://news.griffith.edu.au/wp-content/uploads/2018/09/Teacher18.jpg">
            <a:extLst>
              <a:ext uri="{FF2B5EF4-FFF2-40B4-BE49-F238E27FC236}">
                <a16:creationId xmlns:a16="http://schemas.microsoft.com/office/drawing/2014/main" id="{CB5F91F0-414A-4ABC-8494-C213F99825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t="26222" r="44669" b="15942"/>
          <a:stretch/>
        </p:blipFill>
        <p:spPr bwMode="auto">
          <a:xfrm>
            <a:off x="10139743" y="2503101"/>
            <a:ext cx="1627895" cy="16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k vybudovat druhý stupeň v alternativní škole - Slušná firma">
            <a:extLst>
              <a:ext uri="{FF2B5EF4-FFF2-40B4-BE49-F238E27FC236}">
                <a16:creationId xmlns:a16="http://schemas.microsoft.com/office/drawing/2014/main" id="{52A7D04F-82DF-4412-AF8E-1B8C6F1773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1986" r="25917" b="1846"/>
          <a:stretch/>
        </p:blipFill>
        <p:spPr bwMode="auto">
          <a:xfrm>
            <a:off x="10139742" y="4355555"/>
            <a:ext cx="1627895" cy="16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 userDrawn="1"/>
        </p:nvSpPr>
        <p:spPr>
          <a:xfrm>
            <a:off x="10139742" y="588559"/>
            <a:ext cx="1627895" cy="1629020"/>
          </a:xfrm>
          <a:prstGeom prst="rect">
            <a:avLst/>
          </a:prstGeom>
          <a:solidFill>
            <a:srgbClr val="6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10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61B4E4"/>
          </a:solidFill>
        </p:spPr>
        <p:txBody>
          <a:bodyPr lIns="360000" tIns="360000" anchor="t"/>
          <a:lstStyle>
            <a:lvl1pPr marL="0">
              <a:spcBef>
                <a:spcPts val="500"/>
              </a:spcBef>
              <a:spcAft>
                <a:spcPts val="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12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Nadpis a obsah">
    <p:bg>
      <p:bgPr>
        <a:solidFill>
          <a:srgbClr val="61B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5413" y="1930096"/>
            <a:ext cx="10515600" cy="852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774" y="2804890"/>
            <a:ext cx="10243229" cy="3712642"/>
          </a:xfrm>
          <a:noFill/>
        </p:spPr>
        <p:txBody>
          <a:bodyPr lIns="0" tIns="0" rIns="0" bIns="0" anchor="t">
            <a:normAutofit/>
          </a:bodyPr>
          <a:lstStyle>
            <a:lvl1pPr marL="0">
              <a:spcBef>
                <a:spcPts val="500"/>
              </a:spcBef>
              <a:spcAft>
                <a:spcPts val="500"/>
              </a:spcAft>
              <a:defRPr sz="3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413993"/>
            <a:ext cx="1303508" cy="9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5413" y="1930096"/>
            <a:ext cx="10515600" cy="852488"/>
          </a:xfrm>
        </p:spPr>
        <p:txBody>
          <a:bodyPr/>
          <a:lstStyle>
            <a:lvl1pPr>
              <a:defRPr>
                <a:solidFill>
                  <a:srgbClr val="6D6E7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774" y="2804890"/>
            <a:ext cx="10243229" cy="3712642"/>
          </a:xfrm>
          <a:noFill/>
        </p:spPr>
        <p:txBody>
          <a:bodyPr lIns="0" tIns="0" rIns="0" bIns="0" anchor="t">
            <a:normAutofit/>
          </a:bodyPr>
          <a:lstStyle>
            <a:lvl1pPr marL="0">
              <a:spcBef>
                <a:spcPts val="500"/>
              </a:spcBef>
              <a:spcAft>
                <a:spcPts val="500"/>
              </a:spcAft>
              <a:defRPr sz="3200" i="1">
                <a:solidFill>
                  <a:srgbClr val="6D6E70"/>
                </a:solidFill>
              </a:defRPr>
            </a:lvl1pPr>
          </a:lstStyle>
          <a:p>
            <a:pPr lvl="0"/>
            <a:r>
              <a:rPr lang="cs-CZ"/>
              <a:t>Kliknutím lze upravit styly předlohy textu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413993"/>
            <a:ext cx="1303508" cy="9726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52" y="413993"/>
            <a:ext cx="1311745" cy="978815"/>
          </a:xfrm>
          <a:prstGeom prst="rect">
            <a:avLst/>
          </a:prstGeom>
        </p:spPr>
      </p:pic>
      <p:sp>
        <p:nvSpPr>
          <p:cNvPr id="6" name="Obdélník 5"/>
          <p:cNvSpPr/>
          <p:nvPr userDrawn="1"/>
        </p:nvSpPr>
        <p:spPr>
          <a:xfrm>
            <a:off x="0" y="6789910"/>
            <a:ext cx="12192000" cy="87549"/>
          </a:xfrm>
          <a:prstGeom prst="rect">
            <a:avLst/>
          </a:prstGeom>
          <a:solidFill>
            <a:srgbClr val="6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8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504824" y="1425576"/>
            <a:ext cx="11051635" cy="44402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62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425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D6E70"/>
                </a:solidFill>
              </a:defRPr>
            </a:lvl1pPr>
          </a:lstStyle>
          <a:p>
            <a:fld id="{51FD8E2B-A25D-4D75-A0CB-B49288C1B4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4" r:id="rId10"/>
    <p:sldLayoutId id="2147483655" r:id="rId11"/>
    <p:sldLayoutId id="2147483667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small" baseline="0">
          <a:solidFill>
            <a:srgbClr val="6D6E7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FontTx/>
        <a:buNone/>
        <a:defRPr sz="2800" kern="1200" cap="small" baseline="0">
          <a:solidFill>
            <a:srgbClr val="6D6E70"/>
          </a:solidFill>
          <a:latin typeface="+mn-lt"/>
          <a:ea typeface="+mn-ea"/>
          <a:cs typeface="+mn-cs"/>
        </a:defRPr>
      </a:lvl1pPr>
      <a:lvl2pPr marL="792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61B4E4"/>
        </a:buClr>
        <a:buFont typeface="Wingdings" panose="05000000000000000000" pitchFamily="2" charset="2"/>
        <a:buChar char=""/>
        <a:defRPr sz="2600" kern="1200">
          <a:solidFill>
            <a:srgbClr val="6D6E70"/>
          </a:solidFill>
          <a:latin typeface="+mn-lt"/>
          <a:ea typeface="+mn-ea"/>
          <a:cs typeface="+mn-cs"/>
        </a:defRPr>
      </a:lvl2pPr>
      <a:lvl3pPr marL="1260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7D9F1"/>
        </a:buClr>
        <a:buFont typeface="Wingdings" panose="05000000000000000000" pitchFamily="2" charset="2"/>
        <a:buChar char=""/>
        <a:defRPr sz="2600" kern="1200">
          <a:solidFill>
            <a:srgbClr val="6D6E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dlouhodobý záměr vzdělávání a rozvoje vzdělávací soustavy ČR 2023-2027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1025" y="6030097"/>
            <a:ext cx="596515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 cap="small" dirty="0">
                <a:solidFill>
                  <a:srgbClr val="6D6E70"/>
                </a:solidFill>
              </a:rPr>
              <a:t>Odbor vzdělávací politiky, Sekce vzdělávání a mládeže,  MŠMT</a:t>
            </a:r>
          </a:p>
        </p:txBody>
      </p:sp>
    </p:spTree>
    <p:extLst>
      <p:ext uri="{BB962C8B-B14F-4D97-AF65-F5344CB8AC3E}">
        <p14:creationId xmlns:p14="http://schemas.microsoft.com/office/powerpoint/2010/main" val="344911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46E2BFB-4C12-9B8D-869E-41E67E44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21" y="500063"/>
            <a:ext cx="9310688" cy="86384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br>
              <a:rPr lang="cs-CZ" sz="2600" dirty="0"/>
            </a:br>
            <a:r>
              <a:rPr lang="cs-CZ" sz="4700" dirty="0">
                <a:latin typeface="+mj-lt"/>
                <a:ea typeface="+mj-ea"/>
                <a:cs typeface="+mj-cs"/>
              </a:rPr>
              <a:t>Dlouhodobý záměr vzdělávání ČR</a:t>
            </a:r>
            <a:r>
              <a:rPr lang="cs-CZ" sz="3600" dirty="0"/>
              <a:t> 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75244E7-E4B9-EB01-37EB-1D65909FC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08" y="1227127"/>
            <a:ext cx="7170016" cy="414426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53877AF-2BB8-4228-B1F0-9B9066925932}"/>
              </a:ext>
            </a:extLst>
          </p:cNvPr>
          <p:cNvSpPr txBox="1"/>
          <p:nvPr/>
        </p:nvSpPr>
        <p:spPr>
          <a:xfrm>
            <a:off x="119697" y="1626583"/>
            <a:ext cx="1009633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cs-CZ" sz="2800" dirty="0">
                <a:solidFill>
                  <a:srgbClr val="6D6E70"/>
                </a:solidFill>
              </a:rPr>
              <a:t>Daný zákonem, obsah vyhláškou </a:t>
            </a:r>
            <a:br>
              <a:rPr lang="cs-CZ" sz="2800" b="1" dirty="0">
                <a:solidFill>
                  <a:srgbClr val="6D6E70"/>
                </a:solidFill>
              </a:rPr>
            </a:br>
            <a:r>
              <a:rPr lang="cs-CZ" sz="2800" b="1" dirty="0">
                <a:solidFill>
                  <a:srgbClr val="6D6E70"/>
                </a:solidFill>
              </a:rPr>
              <a:t>Cíle vzdělávací politiky</a:t>
            </a:r>
            <a:r>
              <a:rPr lang="en-US" sz="2800" b="1" dirty="0">
                <a:solidFill>
                  <a:srgbClr val="6D6E70"/>
                </a:solidFill>
              </a:rPr>
              <a:t>​ </a:t>
            </a:r>
            <a:r>
              <a:rPr lang="en-US" sz="2800" b="1" dirty="0" err="1">
                <a:solidFill>
                  <a:srgbClr val="6D6E70"/>
                </a:solidFill>
              </a:rPr>
              <a:t>na</a:t>
            </a:r>
            <a:r>
              <a:rPr lang="en-US" sz="2800" b="1" dirty="0">
                <a:solidFill>
                  <a:srgbClr val="6D6E70"/>
                </a:solidFill>
              </a:rPr>
              <a:t> </a:t>
            </a:r>
            <a:r>
              <a:rPr lang="en-US" sz="2800" b="1" dirty="0" err="1">
                <a:solidFill>
                  <a:srgbClr val="6D6E70"/>
                </a:solidFill>
              </a:rPr>
              <a:t>dané</a:t>
            </a:r>
            <a:r>
              <a:rPr lang="en-US" sz="2800" b="1" dirty="0">
                <a:solidFill>
                  <a:srgbClr val="6D6E70"/>
                </a:solidFill>
              </a:rPr>
              <a:t> </a:t>
            </a:r>
            <a:r>
              <a:rPr lang="en-US" sz="2800" b="1" dirty="0" err="1">
                <a:solidFill>
                  <a:srgbClr val="6D6E70"/>
                </a:solidFill>
              </a:rPr>
              <a:t>období</a:t>
            </a:r>
            <a:endParaRPr lang="en-US" sz="2600" dirty="0">
              <a:solidFill>
                <a:srgbClr val="6D6E70"/>
              </a:solidFill>
              <a:cs typeface="Calibri" panose="020F0502020204030204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9501C98-4DFB-9EA1-775C-C407F9E3FA5B}"/>
              </a:ext>
            </a:extLst>
          </p:cNvPr>
          <p:cNvSpPr/>
          <p:nvPr/>
        </p:nvSpPr>
        <p:spPr>
          <a:xfrm>
            <a:off x="6353107" y="1785938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2023-2027</a:t>
            </a:r>
            <a:endParaRPr lang="cs-CZ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AD077B9-4CC1-4343-7725-231666D84D98}"/>
              </a:ext>
            </a:extLst>
          </p:cNvPr>
          <p:cNvSpPr txBox="1"/>
          <p:nvPr/>
        </p:nvSpPr>
        <p:spPr>
          <a:xfrm>
            <a:off x="119697" y="4300907"/>
            <a:ext cx="100963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</a:rPr>
              <a:t>Rámec pro řešení </a:t>
            </a:r>
            <a:r>
              <a:rPr lang="cs-CZ" sz="2800" b="1" dirty="0">
                <a:solidFill>
                  <a:srgbClr val="0070C0"/>
                </a:solidFill>
              </a:rPr>
              <a:t>na úrovni krajů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</a:rPr>
              <a:t>sladění vzdělávacích cílů v celé ČR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  <a:cs typeface="Segoe UI"/>
              </a:rPr>
              <a:t>DZ krajů = čerpání financí z OP JAK pro kraje (IDZ)</a:t>
            </a:r>
            <a:endParaRPr lang="en-US" sz="2400" dirty="0">
              <a:cs typeface="Segoe UI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63C66E5-EA7D-F8A4-9081-FAF194E5099A}"/>
              </a:ext>
            </a:extLst>
          </p:cNvPr>
          <p:cNvSpPr txBox="1"/>
          <p:nvPr/>
        </p:nvSpPr>
        <p:spPr>
          <a:xfrm>
            <a:off x="119697" y="2843368"/>
            <a:ext cx="100963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</a:rPr>
              <a:t>Opatření a aktivity </a:t>
            </a:r>
            <a:r>
              <a:rPr lang="cs-CZ" sz="2800" b="1" dirty="0">
                <a:solidFill>
                  <a:srgbClr val="0070C0"/>
                </a:solidFill>
              </a:rPr>
              <a:t>na úrovni státu</a:t>
            </a:r>
            <a:r>
              <a:rPr lang="en-US" sz="2800" dirty="0">
                <a:solidFill>
                  <a:srgbClr val="0070C0"/>
                </a:solidFill>
              </a:rPr>
              <a:t>​</a:t>
            </a:r>
            <a:endParaRPr lang="cs-CZ" sz="2800" dirty="0">
              <a:solidFill>
                <a:srgbClr val="0070C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6D6E70"/>
                </a:solidFill>
              </a:rPr>
              <a:t>hlavní implementační dokument Strategie 2030+ na 2.období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6D6E70"/>
                </a:solidFill>
                <a:cs typeface="Calibri" panose="020F0502020204030204"/>
              </a:rPr>
              <a:t>plán aktivit pro MŠMT a spolupracující instituce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0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36DDE-0A8C-1AFB-8CBE-B816EF7B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DZ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575C1-0EAB-091A-937F-42175BCF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3</a:t>
            </a:fld>
            <a:endParaRPr lang="cs-CZ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9615BF-EE69-885B-C9C0-B2A2027BE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17175"/>
              </p:ext>
            </p:extLst>
          </p:nvPr>
        </p:nvGraphicFramePr>
        <p:xfrm>
          <a:off x="-177800" y="643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0DA3393-6E04-BBA1-B289-5330763A97F4}"/>
              </a:ext>
            </a:extLst>
          </p:cNvPr>
          <p:cNvSpPr/>
          <p:nvPr/>
        </p:nvSpPr>
        <p:spPr>
          <a:xfrm>
            <a:off x="7175727" y="365123"/>
            <a:ext cx="4546146" cy="64116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I. PRIORITY MŠMT</a:t>
            </a:r>
          </a:p>
          <a:p>
            <a:pPr algn="ctr"/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Děti a mládež 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2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Osobnostní rozvoj a motivace pro celoživotní učení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Školy a pedagogové 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Moderní vzdělávání a připravení pedagogové</a:t>
            </a:r>
          </a:p>
          <a:p>
            <a:pPr algn="ctr"/>
            <a:endParaRPr lang="cs-CZ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Efektivní systém školství </a:t>
            </a:r>
          </a:p>
          <a:p>
            <a:pPr algn="ctr"/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Udržitelný a efektivní systém založený na odpovědnosti za výsledky</a:t>
            </a:r>
          </a:p>
          <a:p>
            <a:pPr algn="ctr"/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DFAC312-085E-005B-F469-3285C7608731}"/>
              </a:ext>
            </a:extLst>
          </p:cNvPr>
          <p:cNvSpPr/>
          <p:nvPr/>
        </p:nvSpPr>
        <p:spPr>
          <a:xfrm>
            <a:off x="7172780" y="365123"/>
            <a:ext cx="4546146" cy="6411684"/>
          </a:xfrm>
          <a:prstGeom prst="roundRect">
            <a:avLst/>
          </a:prstGeom>
          <a:solidFill>
            <a:srgbClr val="70BB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II. PRŮŘEZOVÁ OPATŘENÍ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Vzdělávání pro udržitelnost 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Digitální vzdělávání a umělá inteligence ve vzdělávání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Vzdělávání žáků s nedostatečnou znalostí vyučovacího jazyka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Well-being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bezpečnost, duševní zdraví a podpora pohyb. aktivit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Rovnost příležitostí ve vzdělávání</a:t>
            </a:r>
          </a:p>
          <a:p>
            <a:pPr marL="342900" indent="-342900">
              <a:buFont typeface="+mj-lt"/>
              <a:buAutoNum type="arabicPeriod"/>
            </a:pP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Zajištění potřebných kapacit SŠ a jejich oborové struktury</a:t>
            </a:r>
          </a:p>
          <a:p>
            <a:pPr marL="342900" indent="-342900">
              <a:buFont typeface="+mj-lt"/>
              <a:buAutoNum type="arabicPeriod"/>
            </a:pPr>
            <a:endParaRPr lang="cs-CZ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3C09652-7189-DE31-963A-8215971FB81A}"/>
              </a:ext>
            </a:extLst>
          </p:cNvPr>
          <p:cNvSpPr/>
          <p:nvPr/>
        </p:nvSpPr>
        <p:spPr>
          <a:xfrm>
            <a:off x="7114722" y="365121"/>
            <a:ext cx="4741182" cy="6411685"/>
          </a:xfrm>
          <a:prstGeom prst="roundRect">
            <a:avLst/>
          </a:prstGeom>
          <a:solidFill>
            <a:srgbClr val="CBE4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III. KARTY</a:t>
            </a:r>
            <a:r>
              <a:rPr lang="cs-CZ" sz="2000" b="1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OPATŘENÍ</a:t>
            </a: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A.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Kvalitní a dostupné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předškolní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vzd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B.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Moderní základní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vzd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pro 21. století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C. Všeobecné a odborné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vzd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 uplatnění v dalším studiu i v praxi </a:t>
            </a:r>
            <a:b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D.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Podpora a rozvoj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pedagogů a leaderů škol 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E. Rovný přístup a efektivní podpora 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 všechny žáky bez rozdílu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F. Prevence </a:t>
            </a:r>
            <a:r>
              <a:rPr lang="pt-B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náhradní výchovná péče 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G.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Systémová podpora a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řízení škol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H.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Vzdělávání v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celoživotní perspektivě </a:t>
            </a:r>
            <a:b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I.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Strategie dalšího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rozvoje sítě škol a školských zařízení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379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A3226-0A0C-54C5-5F64-2299B0DC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Finalizace DZ ČR 2023-2027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B3D84D-1D81-D1B1-C111-57F05FAE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4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35F678-1A9D-3D09-2F3E-696A1C9933EE}"/>
              </a:ext>
            </a:extLst>
          </p:cNvPr>
          <p:cNvSpPr txBox="1"/>
          <p:nvPr/>
        </p:nvSpPr>
        <p:spPr>
          <a:xfrm>
            <a:off x="504825" y="1265466"/>
            <a:ext cx="11182350" cy="1964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>
                <a:solidFill>
                  <a:srgbClr val="6D6E70"/>
                </a:solidFill>
              </a:rPr>
              <a:t>Připomínkové řízení probíhalo od 30.6. 2023 do 15.8. 2023</a:t>
            </a: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endParaRPr lang="cs-CZ" sz="2800" dirty="0">
              <a:solidFill>
                <a:srgbClr val="6D6E70"/>
              </a:solidFill>
            </a:endParaRP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br>
              <a:rPr lang="cs-CZ" sz="2800" dirty="0">
                <a:solidFill>
                  <a:srgbClr val="6D6E70"/>
                </a:solidFill>
              </a:rPr>
            </a:br>
            <a:endParaRPr lang="cs-CZ" sz="2800" dirty="0">
              <a:solidFill>
                <a:srgbClr val="6D6E70"/>
              </a:solidFill>
            </a:endParaRPr>
          </a:p>
        </p:txBody>
      </p:sp>
      <p:sp>
        <p:nvSpPr>
          <p:cNvPr id="8" name="Bublinový popisek: se šipkou doprava 7">
            <a:extLst>
              <a:ext uri="{FF2B5EF4-FFF2-40B4-BE49-F238E27FC236}">
                <a16:creationId xmlns:a16="http://schemas.microsoft.com/office/drawing/2014/main" id="{AF2FABE6-6066-94E0-FFE4-C0F98EF3E5F1}"/>
              </a:ext>
            </a:extLst>
          </p:cNvPr>
          <p:cNvSpPr/>
          <p:nvPr/>
        </p:nvSpPr>
        <p:spPr>
          <a:xfrm>
            <a:off x="974271" y="1719492"/>
            <a:ext cx="3276600" cy="1066800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583 připomínek 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od krajů a sociál. partnerů</a:t>
            </a:r>
          </a:p>
        </p:txBody>
      </p:sp>
      <p:sp>
        <p:nvSpPr>
          <p:cNvPr id="9" name="Bublinový popisek: se šipkou doleva 8">
            <a:extLst>
              <a:ext uri="{FF2B5EF4-FFF2-40B4-BE49-F238E27FC236}">
                <a16:creationId xmlns:a16="http://schemas.microsoft.com/office/drawing/2014/main" id="{8C74EB52-4645-4B74-7EA6-517E25688FE6}"/>
              </a:ext>
            </a:extLst>
          </p:cNvPr>
          <p:cNvSpPr/>
          <p:nvPr/>
        </p:nvSpPr>
        <p:spPr>
          <a:xfrm>
            <a:off x="7624083" y="1817464"/>
            <a:ext cx="3396342" cy="968828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800" dirty="0">
              <a:solidFill>
                <a:schemeClr val="bg1"/>
              </a:solidFill>
            </a:endParaRP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198 podnětů 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od odborné i široké veřejnosti </a:t>
            </a:r>
          </a:p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6A271B9-C81A-26EC-6FED-023CA71594D5}"/>
              </a:ext>
            </a:extLst>
          </p:cNvPr>
          <p:cNvSpPr/>
          <p:nvPr/>
        </p:nvSpPr>
        <p:spPr>
          <a:xfrm>
            <a:off x="4593771" y="1659620"/>
            <a:ext cx="2688772" cy="1284515"/>
          </a:xfrm>
          <a:prstGeom prst="ellipse">
            <a:avLst/>
          </a:prstGeom>
          <a:solidFill>
            <a:srgbClr val="CBE4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70C0"/>
                </a:solidFill>
              </a:rPr>
              <a:t>DZ ČR 2023-2027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96A2F62-C916-CFA1-41C3-B9E6460CFA2D}"/>
              </a:ext>
            </a:extLst>
          </p:cNvPr>
          <p:cNvSpPr/>
          <p:nvPr/>
        </p:nvSpPr>
        <p:spPr>
          <a:xfrm>
            <a:off x="8084813" y="675088"/>
            <a:ext cx="29356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800" b="1" dirty="0">
                <a:ln/>
                <a:solidFill>
                  <a:schemeClr val="accent4"/>
                </a:solidFill>
              </a:rPr>
              <a:t>DĚKUJEME</a:t>
            </a:r>
            <a:endParaRPr lang="cs-CZ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A8A34A-F675-95B7-E727-588F0DEC647B}"/>
              </a:ext>
            </a:extLst>
          </p:cNvPr>
          <p:cNvSpPr txBox="1"/>
          <p:nvPr/>
        </p:nvSpPr>
        <p:spPr>
          <a:xfrm>
            <a:off x="504825" y="2922766"/>
            <a:ext cx="11099347" cy="343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cs-CZ" sz="2800" dirty="0">
                <a:solidFill>
                  <a:srgbClr val="6D6E70"/>
                </a:solidFill>
              </a:rPr>
              <a:t>Termíny:</a:t>
            </a:r>
          </a:p>
          <a:p>
            <a:pPr marL="742950" lvl="1" indent="-285750" algn="just">
              <a:lnSpc>
                <a:spcPts val="24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b="1" dirty="0">
                <a:solidFill>
                  <a:srgbClr val="0070C0"/>
                </a:solidFill>
              </a:rPr>
              <a:t>Aktuálně</a:t>
            </a:r>
            <a:r>
              <a:rPr lang="cs-CZ" sz="2800" dirty="0">
                <a:solidFill>
                  <a:srgbClr val="6D6E70"/>
                </a:solidFill>
              </a:rPr>
              <a:t>	revize textu DZ ze strany MŠMT, zapracování připomínek</a:t>
            </a:r>
          </a:p>
          <a:p>
            <a:pPr marL="742950" lvl="1" indent="-285750" algn="just">
              <a:lnSpc>
                <a:spcPts val="24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rgbClr val="6D6E70"/>
                </a:solidFill>
              </a:rPr>
              <a:t>11.9.2023	projednání zásadních připomínek se zástupci krajů</a:t>
            </a:r>
          </a:p>
          <a:p>
            <a:pPr marL="742950" lvl="1" indent="-285750" algn="just">
              <a:lnSpc>
                <a:spcPts val="24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rgbClr val="6D6E70"/>
                </a:solidFill>
              </a:rPr>
              <a:t>09-10/ 2023	mezirezortní připomínkové řízení a finální dopracování </a:t>
            </a:r>
          </a:p>
          <a:p>
            <a:pPr marL="742950" lvl="1" indent="-285750" algn="just">
              <a:lnSpc>
                <a:spcPts val="24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b="1" dirty="0">
                <a:solidFill>
                  <a:srgbClr val="0070C0"/>
                </a:solidFill>
              </a:rPr>
              <a:t>31. 10. 2023	finální dokument předložit Vládě ČR ke schválení</a:t>
            </a:r>
          </a:p>
          <a:p>
            <a:pPr marL="742950" lvl="1" indent="-285750" algn="just">
              <a:lnSpc>
                <a:spcPts val="24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rgbClr val="6D6E70"/>
                </a:solidFill>
              </a:rPr>
              <a:t>30 dnů od schválení   zveřejnění na webových stránkách MŠMT</a:t>
            </a:r>
          </a:p>
          <a:p>
            <a:pPr marL="742950" lvl="1" indent="-285750" algn="just">
              <a:lnSpc>
                <a:spcPts val="24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rgbClr val="6D6E70"/>
                </a:solidFill>
              </a:rPr>
              <a:t>90 dnů od schválení   kraje předloží své DZ ministerstvu k vyjádření</a:t>
            </a:r>
          </a:p>
          <a:p>
            <a:pPr marL="742950" lvl="1" indent="-285750" algn="just">
              <a:lnSpc>
                <a:spcPts val="24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rgbClr val="6D6E70"/>
                </a:solidFill>
              </a:rPr>
              <a:t>do 30.6.2024   předloží kraje své DZ ke schválení zastupitelstvu kraje</a:t>
            </a:r>
          </a:p>
        </p:txBody>
      </p:sp>
    </p:spTree>
    <p:extLst>
      <p:ext uri="{BB962C8B-B14F-4D97-AF65-F5344CB8AC3E}">
        <p14:creationId xmlns:p14="http://schemas.microsoft.com/office/powerpoint/2010/main" val="33406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DF75E-FB8F-96B5-E67F-D24A6F66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připomínky a podněty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1CCB0A-6291-56FD-E05D-D5AFE009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52551"/>
            <a:ext cx="10515600" cy="500538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Prodloužení povinné školní docházky</a:t>
            </a:r>
          </a:p>
          <a:p>
            <a:pPr lvl="1" algn="just">
              <a:lnSpc>
                <a:spcPct val="105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Nesouhlas, obava, že naroste počet neomluvených absencí a zvýší se zátěž středních škol a OSPOD, který bude řešit záškoláctví. </a:t>
            </a: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Zajištění potřebných kapacit středních škol a jejich oborové struktury </a:t>
            </a:r>
          </a:p>
          <a:p>
            <a:pPr lvl="1" algn="just">
              <a:lnSpc>
                <a:spcPct val="105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Upřednostňovat žádané obory vzdělání, které umožňují navazující studium ve vyšších odborných a vysokých školách (gymnázia a lycea) na úkor neobsazovaných oborů vzdělání.</a:t>
            </a:r>
          </a:p>
          <a:p>
            <a:pPr lvl="1" algn="just">
              <a:lnSpc>
                <a:spcPct val="105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Navyšování kapacit 6-ti a o 8-mi letých gymnázií (reciprocita)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Snižování podílu odborných oborů</a:t>
            </a:r>
          </a:p>
          <a:p>
            <a:pPr lvl="1" algn="just">
              <a:lnSpc>
                <a:spcPct val="105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Nesouhlas s plošným snižováním podílu odborných oborů ve prospěch všeobecně vzdělávacích.</a:t>
            </a:r>
          </a:p>
          <a:p>
            <a:pPr lvl="1" algn="just">
              <a:lnSpc>
                <a:spcPct val="105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Doporučení navázat na potřeby zaměstnavatelů v regionu. </a:t>
            </a: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Postavení 8-letých gymnázií </a:t>
            </a:r>
          </a:p>
          <a:p>
            <a:pPr lvl="1" algn="just">
              <a:lnSpc>
                <a:spcPct val="105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Obecná otázka jejich postavení ve vzdělávací soustavě / Obavy, že navýšení počtu zpochybní jejich charakter (přiměřeně) náročných škol</a:t>
            </a: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Zavedení Komplexní absolventské maturitní práce do praxe do r. 2027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DF397F-C7DE-BE9C-E040-2055258D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89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5CF1D-085A-D631-24D0-80499D54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připomínky a podněty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8C70E9-CF62-1F85-6D34-6B378BE6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274618"/>
            <a:ext cx="10515600" cy="5083319"/>
          </a:xfrm>
        </p:spPr>
        <p:txBody>
          <a:bodyPr>
            <a:normAutofit fontScale="25000" lnSpcReduction="20000"/>
          </a:bodyPr>
          <a:lstStyle/>
          <a:p>
            <a:pPr marL="360363" lvl="0" indent="-360363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 startAt="6"/>
            </a:pPr>
            <a:r>
              <a:rPr lang="cs-CZ" sz="7200" b="1" dirty="0">
                <a:latin typeface="Calibri" panose="020F0502020204030204" pitchFamily="34" charset="0"/>
                <a:cs typeface="Calibri" panose="020F0502020204030204" pitchFamily="34" charset="0"/>
              </a:rPr>
              <a:t>Zpřísnění kritérií pro udělování odkladů povinné školní docházky – souhlas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cs-CZ" sz="6400" dirty="0">
                <a:latin typeface="Calibri" panose="020F0502020204030204" pitchFamily="34" charset="0"/>
                <a:cs typeface="Calibri" panose="020F0502020204030204" pitchFamily="34" charset="0"/>
              </a:rPr>
              <a:t>Zajištění dostupnosti/ kapacit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 startAt="6"/>
            </a:pPr>
            <a:r>
              <a:rPr lang="cs-CZ" sz="7200" b="1" dirty="0">
                <a:latin typeface="Calibri" panose="020F0502020204030204" pitchFamily="34" charset="0"/>
                <a:cs typeface="Calibri" panose="020F0502020204030204" pitchFamily="34" charset="0"/>
              </a:rPr>
              <a:t>Revize RVP ZV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cs-CZ" sz="6400" dirty="0">
                <a:latin typeface="Calibri" panose="020F0502020204030204" pitchFamily="34" charset="0"/>
                <a:cs typeface="Calibri" panose="020F0502020204030204" pitchFamily="34" charset="0"/>
              </a:rPr>
              <a:t>Kroky a důraz na roli koordinátorů ŠVP + Podpora učitelů při zavádění formativního hodnocení. 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cs-CZ" sz="6400" dirty="0">
                <a:latin typeface="Calibri" panose="020F0502020204030204" pitchFamily="34" charset="0"/>
                <a:cs typeface="Calibri" panose="020F0502020204030204" pitchFamily="34" charset="0"/>
              </a:rPr>
              <a:t>Zrušení klasifikace povinným hodnoticím kritériem v přijímacím řízení na střední a vysoké školy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 startAt="6"/>
            </a:pPr>
            <a:r>
              <a:rPr lang="cs-CZ" sz="7200" b="1" dirty="0">
                <a:latin typeface="Calibri" panose="020F0502020204030204" pitchFamily="34" charset="0"/>
                <a:cs typeface="Calibri" panose="020F0502020204030204" pitchFamily="34" charset="0"/>
              </a:rPr>
              <a:t>Podpory pedagogů a ředitelů škol 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cs-CZ" sz="6400" dirty="0">
                <a:latin typeface="Calibri" panose="020F0502020204030204" pitchFamily="34" charset="0"/>
                <a:cs typeface="Calibri" panose="020F0502020204030204" pitchFamily="34" charset="0"/>
              </a:rPr>
              <a:t>Návrh doplnit –zajistit péči psychologa, supervizi, intervizi i pro pedagogy a pedagogický sbor.  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cs-CZ" sz="6400" dirty="0">
                <a:latin typeface="Calibri" panose="020F0502020204030204" pitchFamily="34" charset="0"/>
                <a:cs typeface="Calibri" panose="020F0502020204030204" pitchFamily="34" charset="0"/>
              </a:rPr>
              <a:t>Návrh změny školského zákona možnost odvolat ředitele školy nebo roční zkušební doba.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 startAt="6"/>
            </a:pPr>
            <a:r>
              <a:rPr lang="cs-CZ" sz="7200" b="1" dirty="0">
                <a:latin typeface="Calibri" panose="020F0502020204030204" pitchFamily="34" charset="0"/>
                <a:cs typeface="Calibri" panose="020F0502020204030204" pitchFamily="34" charset="0"/>
              </a:rPr>
              <a:t>Celoživotní učení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cs-CZ" sz="6400" dirty="0">
                <a:latin typeface="Calibri" panose="020F0502020204030204" pitchFamily="34" charset="0"/>
                <a:cs typeface="Calibri" panose="020F0502020204030204" pitchFamily="34" charset="0"/>
              </a:rPr>
              <a:t>Garantovaný systém soutěží a připravit ucelený systém podpory nadání/talentu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cs-CZ" sz="6400" dirty="0">
                <a:latin typeface="Calibri" panose="020F0502020204030204" pitchFamily="34" charset="0"/>
                <a:cs typeface="Calibri" panose="020F0502020204030204" pitchFamily="34" charset="0"/>
              </a:rPr>
              <a:t>Zajištění povinné školní výuky 2 cizích jazyků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 startAt="6"/>
            </a:pPr>
            <a:r>
              <a:rPr lang="cs-CZ" sz="7200" b="1" dirty="0">
                <a:latin typeface="Calibri" panose="020F0502020204030204" pitchFamily="34" charset="0"/>
                <a:cs typeface="Calibri" panose="020F0502020204030204" pitchFamily="34" charset="0"/>
              </a:rPr>
              <a:t>Rejstříková část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cs-CZ" sz="6400" dirty="0">
                <a:latin typeface="Calibri" panose="020F0502020204030204" pitchFamily="34" charset="0"/>
                <a:cs typeface="Calibri" panose="020F0502020204030204" pitchFamily="34" charset="0"/>
              </a:rPr>
              <a:t>Pozice nespádových škol vč. zohlednění finanční možnosti rodičů ve vyloučených lokalitách.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cs-CZ" sz="6400" dirty="0">
                <a:latin typeface="Calibri" panose="020F0502020204030204" pitchFamily="34" charset="0"/>
                <a:cs typeface="Calibri" panose="020F0502020204030204" pitchFamily="34" charset="0"/>
              </a:rPr>
              <a:t>Možnosti navýšení kapacit ZUŠ pouze za předpokladu recipročního řízení.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7B24CB-AC28-E68D-7CEE-6D3130E5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07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573E0-2928-40FC-9937-A586003F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49" y="1538210"/>
            <a:ext cx="11402902" cy="343656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DĚKUJI ZA POZORNOST 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PŘEDÁVÁM PROSTOR PRO VAŠE PODNĚTY *</a:t>
            </a:r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rgbClr val="002060"/>
                </a:solidFill>
              </a:rPr>
              <a:t>Mgr. Jan Mareš, MBA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3600" dirty="0">
                <a:solidFill>
                  <a:srgbClr val="002060"/>
                </a:solidFill>
              </a:rPr>
              <a:t>vrchní ředitel sekce vzdělávání a mládeže</a:t>
            </a:r>
            <a:br>
              <a:rPr lang="cs-CZ" dirty="0"/>
            </a:br>
            <a:br>
              <a:rPr lang="cs-CZ" dirty="0"/>
            </a:br>
            <a:r>
              <a:rPr lang="cs-CZ" sz="3100" i="1" dirty="0"/>
              <a:t>*prosíme o aktuální reakce </a:t>
            </a:r>
            <a:br>
              <a:rPr lang="cs-CZ" sz="3100" i="1" dirty="0"/>
            </a:br>
            <a:r>
              <a:rPr lang="cs-CZ" sz="3100" i="1" dirty="0"/>
              <a:t>zaslané připomínky máme, pečlivě jejich zapracování zvažujeme, </a:t>
            </a:r>
            <a:br>
              <a:rPr lang="cs-CZ" sz="3100" i="1" dirty="0"/>
            </a:br>
            <a:r>
              <a:rPr lang="cs-CZ" sz="3100" i="1" dirty="0"/>
              <a:t>o zapracování budete informováni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749779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2030_sablona.potx" id="{366783AD-451A-42EC-AE15-2BFBCB344385}" vid="{CEE7ED49-F934-4CFE-9EB4-40D015782FE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82E4340BBC544FBE113C0AFEB155D7" ma:contentTypeVersion="6" ma:contentTypeDescription="Vytvoří nový dokument" ma:contentTypeScope="" ma:versionID="8ed398a1613002df9352c2803bb59343">
  <xsd:schema xmlns:xsd="http://www.w3.org/2001/XMLSchema" xmlns:xs="http://www.w3.org/2001/XMLSchema" xmlns:p="http://schemas.microsoft.com/office/2006/metadata/properties" xmlns:ns2="2a04ea54-bb9a-487e-a256-d398fdd70f50" xmlns:ns3="8e708770-18df-4164-b39f-9171d8396b97" targetNamespace="http://schemas.microsoft.com/office/2006/metadata/properties" ma:root="true" ma:fieldsID="45dc21754e80bdf6f1dc383dbc4e2b74" ns2:_="" ns3:_="">
    <xsd:import namespace="2a04ea54-bb9a-487e-a256-d398fdd70f50"/>
    <xsd:import namespace="8e708770-18df-4164-b39f-9171d8396b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4ea54-bb9a-487e-a256-d398fdd70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08770-18df-4164-b39f-9171d8396b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203CF8-C67A-4CFD-941E-64E0610F1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68124C-C566-49C0-8ED1-E0070650E2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BEBAF-C7FA-4025-A3AB-03DD0A24EE81}">
  <ds:schemaRefs>
    <ds:schemaRef ds:uri="2a04ea54-bb9a-487e-a256-d398fdd70f50"/>
    <ds:schemaRef ds:uri="8e708770-18df-4164-b39f-9171d8396b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772</Words>
  <Application>Microsoft Office PowerPoint</Application>
  <PresentationFormat>Širokoúhlá obrazovka</PresentationFormat>
  <Paragraphs>101</Paragraphs>
  <Slides>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Symbol</vt:lpstr>
      <vt:lpstr>Wingdings</vt:lpstr>
      <vt:lpstr>Motiv Office</vt:lpstr>
      <vt:lpstr>dlouhodobý záměr vzdělávání a rozvoje vzdělávací soustavy ČR 2023-2027</vt:lpstr>
      <vt:lpstr>Prezentace aplikace PowerPoint</vt:lpstr>
      <vt:lpstr>Struktura DZ</vt:lpstr>
      <vt:lpstr>Finalizace DZ ČR 2023-2027</vt:lpstr>
      <vt:lpstr>Nejčastější připomínky a podněty</vt:lpstr>
      <vt:lpstr>Nejčastější připomínky a podněty</vt:lpstr>
      <vt:lpstr>DĚKUJI ZA POZORNOST  a PŘEDÁVÁM PROSTOR PRO VAŠE PODNĚTY *  Mgr. Jan Mareš, MBA vrchní ředitel sekce vzdělávání a mládeže  *prosíme o aktuální reakce  zaslané připomínky máme, pečlivě jejich zapracování zvažujeme,  o zapracování budete informováni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verunka</dc:creator>
  <cp:lastModifiedBy>Třeštíková Ludmila</cp:lastModifiedBy>
  <cp:revision>8</cp:revision>
  <dcterms:created xsi:type="dcterms:W3CDTF">2020-10-08T18:35:38Z</dcterms:created>
  <dcterms:modified xsi:type="dcterms:W3CDTF">2023-09-07T11:32:49Z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0x010100A882E4340BBC544FBE113C0AFEB155D7</vt:lpwstr>
  </property>
</Properties>
</file>