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73" r:id="rId4"/>
  </p:sldMasterIdLst>
  <p:notesMasterIdLst>
    <p:notesMasterId r:id="rId12"/>
  </p:notesMasterIdLst>
  <p:handoutMasterIdLst>
    <p:handoutMasterId r:id="rId13"/>
  </p:handoutMasterIdLst>
  <p:sldIdLst>
    <p:sldId id="567" r:id="rId5"/>
    <p:sldId id="833" r:id="rId6"/>
    <p:sldId id="837" r:id="rId7"/>
    <p:sldId id="842" r:id="rId8"/>
    <p:sldId id="840" r:id="rId9"/>
    <p:sldId id="841" r:id="rId10"/>
    <p:sldId id="772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řeček Pavel, Ing." initials="KPI" lastIdx="1" clrIdx="0">
    <p:extLst>
      <p:ext uri="{19B8F6BF-5375-455C-9EA6-DF929625EA0E}">
        <p15:presenceInfo xmlns:p15="http://schemas.microsoft.com/office/powerpoint/2012/main" userId="S-1-5-21-1024343765-948047755-1557874966-210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7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8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FFE37-5B72-41CD-A3D0-D4A2922361B1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51891-3EBD-45A6-8A7F-A43C96ABE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089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C9A5B-1EE5-41B1-A14D-0086EB452C30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75547-E490-4E46-896A-3B9E014CC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962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768000" y="1224000"/>
            <a:ext cx="7824000" cy="1522800"/>
          </a:xfrm>
        </p:spPr>
        <p:txBody>
          <a:bodyPr lIns="0" tIns="0" rIns="0" bIns="0" anchor="b">
            <a:noAutofit/>
          </a:bodyPr>
          <a:lstStyle>
            <a:lvl1pPr algn="l">
              <a:defRPr sz="34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Změny financování </a:t>
            </a:r>
            <a:br>
              <a:rPr lang="cs-CZ" dirty="0"/>
            </a:br>
            <a:r>
              <a:rPr lang="cs-CZ" dirty="0"/>
              <a:t>regionálního školství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8000" y="6022800"/>
            <a:ext cx="5181696" cy="415200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159238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Aktuální stav přípravy změny financování </a:t>
            </a:r>
            <a:r>
              <a:rPr lang="cs-CZ" dirty="0" err="1"/>
              <a:t>RgŠ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9599" y="1825625"/>
            <a:ext cx="10515600" cy="4351338"/>
          </a:xfrm>
        </p:spPr>
        <p:txBody>
          <a:bodyPr>
            <a:noAutofit/>
          </a:bodyPr>
          <a:lstStyle>
            <a:lvl1pPr>
              <a:defRPr/>
            </a:lvl1pPr>
            <a:lvl2pPr marL="108000" indent="0">
              <a:buNone/>
              <a:defRPr/>
            </a:lvl2pPr>
            <a:lvl3pPr marL="612000" indent="-180000">
              <a:defRPr/>
            </a:lvl3pPr>
            <a:lvl4pPr>
              <a:defRPr lang="cs-CZ" sz="1900" kern="1200" baseline="0" dirty="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432000" indent="0">
              <a:buFont typeface="Arial" panose="020B0604020202020204" pitchFamily="34" charset="0"/>
              <a:buNone/>
              <a:defRPr baseline="0"/>
            </a:lvl5pPr>
            <a:lvl6pPr marL="1260000">
              <a:defRPr lang="cs-CZ" sz="19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</a:lstStyle>
          <a:p>
            <a:pPr lvl="0"/>
            <a:r>
              <a:rPr lang="cs-CZ" dirty="0"/>
              <a:t>zákon č. 167/2018 Sb. posunul účinnost změny financování o 1 rok, </a:t>
            </a:r>
            <a:br>
              <a:rPr lang="cs-CZ" dirty="0"/>
            </a:br>
            <a:r>
              <a:rPr lang="cs-CZ" dirty="0"/>
              <a:t>tj. na 1. ledna 2020</a:t>
            </a:r>
          </a:p>
          <a:p>
            <a:pPr lvl="0"/>
            <a:r>
              <a:rPr lang="cs-CZ" dirty="0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/>
              <a:t>financování jako doposud (republikové a krajské normativy)</a:t>
            </a:r>
          </a:p>
          <a:p>
            <a:pPr lvl="3"/>
            <a:r>
              <a:rPr lang="cs-CZ" dirty="0"/>
              <a:t>doplněny 3 nové jednoroční rozvojové programy:</a:t>
            </a:r>
          </a:p>
          <a:p>
            <a:pPr lvl="4"/>
            <a:r>
              <a:rPr lang="cs-CZ" dirty="0"/>
              <a:t>	od 1. 1. 2019</a:t>
            </a:r>
          </a:p>
          <a:p>
            <a:pPr lvl="5"/>
            <a:r>
              <a:rPr lang="cs-CZ" dirty="0"/>
              <a:t>RP na vyrovnávání mezikrajových rozdílů v odměňování pedagogů </a:t>
            </a:r>
            <a:br>
              <a:rPr lang="cs-CZ" dirty="0"/>
            </a:br>
            <a:r>
              <a:rPr lang="cs-CZ" dirty="0"/>
              <a:t>v MŠ, ZŠ, ŠD a SŠ – peníze jsou již na školách </a:t>
            </a:r>
          </a:p>
          <a:p>
            <a:pPr lvl="5"/>
            <a:r>
              <a:rPr lang="cs-CZ" dirty="0"/>
              <a:t>RP pro MŠ (překryv a rozšíření provozu MŠ)</a:t>
            </a:r>
          </a:p>
          <a:p>
            <a:pPr lvl="4"/>
            <a:r>
              <a:rPr lang="cs-CZ" dirty="0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 dirty="0"/>
              <a:t>RP pro ZŠ a SŠ na zohlednění náběhu </a:t>
            </a:r>
            <a:r>
              <a:rPr lang="cs-CZ" dirty="0" err="1"/>
              <a:t>PHmax</a:t>
            </a:r>
            <a:endParaRPr lang="cs-CZ" dirty="0"/>
          </a:p>
          <a:p>
            <a:pPr lvl="2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5237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667" y="944564"/>
            <a:ext cx="10515600" cy="609917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2100" baseline="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 userDrawn="1"/>
        </p:nvGraphicFramePr>
        <p:xfrm>
          <a:off x="729599" y="3546686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53220853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4615953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82864684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7133029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0041598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00194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398266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2215755881"/>
                  </a:ext>
                </a:extLst>
              </a:tr>
            </a:tbl>
          </a:graphicData>
        </a:graphic>
      </p:graphicFrame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729599" y="1825625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obsah 2"/>
          <p:cNvSpPr>
            <a:spLocks noGrp="1"/>
          </p:cNvSpPr>
          <p:nvPr>
            <p:ph idx="14"/>
          </p:nvPr>
        </p:nvSpPr>
        <p:spPr>
          <a:xfrm>
            <a:off x="719667" y="4636559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761920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9599" y="1849437"/>
            <a:ext cx="5156200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80964" y="1849437"/>
            <a:ext cx="5156200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19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72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86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 strán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89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 dirty="0"/>
              <a:t>Aktuální stav přípravy změny financování </a:t>
            </a:r>
            <a:r>
              <a:rPr lang="cs-CZ" dirty="0" err="1"/>
              <a:t>RgŠ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96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zákon č. 167/2018 Sb. posunul účinnost změny financování o 1 rok, </a:t>
            </a:r>
            <a:br>
              <a:rPr lang="cs-CZ" dirty="0"/>
            </a:br>
            <a:r>
              <a:rPr lang="cs-CZ" dirty="0"/>
              <a:t>tj. na 1. ledna 2020</a:t>
            </a:r>
          </a:p>
          <a:p>
            <a:pPr lvl="0"/>
            <a:r>
              <a:rPr lang="cs-CZ" dirty="0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/>
              <a:t>financování jako doposud (republikové a krajské normativy)</a:t>
            </a:r>
          </a:p>
          <a:p>
            <a:pPr lvl="3"/>
            <a:r>
              <a:rPr lang="cs-CZ" dirty="0"/>
              <a:t>doplněny 3 nové jednoroční rozvojové programy:</a:t>
            </a:r>
          </a:p>
          <a:p>
            <a:pPr lvl="4"/>
            <a:r>
              <a:rPr lang="cs-CZ" dirty="0"/>
              <a:t>	od 1. 1. 2019</a:t>
            </a:r>
          </a:p>
          <a:p>
            <a:pPr lvl="5"/>
            <a:r>
              <a:rPr lang="cs-CZ" dirty="0"/>
              <a:t>RP na vyrovnávání mezikrajových rozdílů v odměňování pedagogů </a:t>
            </a:r>
            <a:br>
              <a:rPr lang="cs-CZ" dirty="0"/>
            </a:br>
            <a:r>
              <a:rPr lang="cs-CZ" dirty="0"/>
              <a:t>v MŠ, ZŠ, ŠD a SŠ – peníze jsou již na školách </a:t>
            </a:r>
          </a:p>
          <a:p>
            <a:pPr lvl="5"/>
            <a:r>
              <a:rPr lang="cs-CZ" dirty="0"/>
              <a:t>RP pro MŠ (překryv a rozšíření provozu MŠ)</a:t>
            </a:r>
          </a:p>
          <a:p>
            <a:pPr lvl="4"/>
            <a:r>
              <a:rPr lang="cs-CZ" dirty="0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 dirty="0"/>
              <a:t>RP pro ZŠ a SŠ na zohlednění náběhu </a:t>
            </a:r>
            <a:r>
              <a:rPr lang="cs-CZ" dirty="0" err="1"/>
              <a:t>PHmax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694566" y="101218"/>
            <a:ext cx="4974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23BD8D3-A9DD-40CB-A396-ADCE34852C7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3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kern="1200" cap="all" baseline="0">
          <a:solidFill>
            <a:srgbClr val="428D9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12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>
          <p15:clr>
            <a:srgbClr val="F26B43"/>
          </p15:clr>
        </p15:guide>
        <p15:guide id="2" pos="5534">
          <p15:clr>
            <a:srgbClr val="F26B43"/>
          </p15:clr>
        </p15:guide>
        <p15:guide id="3" orient="horz" pos="595">
          <p15:clr>
            <a:srgbClr val="F26B43"/>
          </p15:clr>
        </p15:guide>
        <p15:guide id="4" orient="horz" pos="39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8000" y="643885"/>
            <a:ext cx="7210140" cy="2244095"/>
          </a:xfrm>
        </p:spPr>
        <p:txBody>
          <a:bodyPr/>
          <a:lstStyle/>
          <a:p>
            <a:br>
              <a:rPr lang="cs-CZ" sz="4800" dirty="0"/>
            </a:br>
            <a:r>
              <a:rPr lang="cs-CZ" sz="4800" dirty="0"/>
              <a:t>Národní konvent o vzdělávání</a:t>
            </a:r>
            <a:br>
              <a:rPr lang="cs-CZ" sz="4800" dirty="0"/>
            </a:br>
            <a:r>
              <a:rPr lang="cs-CZ" sz="6600" dirty="0"/>
              <a:t>Přijímací řízení 2024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8. září  2023</a:t>
            </a:r>
          </a:p>
        </p:txBody>
      </p:sp>
    </p:spTree>
    <p:extLst>
      <p:ext uri="{BB962C8B-B14F-4D97-AF65-F5344CB8AC3E}">
        <p14:creationId xmlns:p14="http://schemas.microsoft.com/office/powerpoint/2010/main" val="1336507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F8DE4-D22E-B716-91C8-A380E8011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Aktuální fáze legislativní přípravy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FC8B5B-2ACA-215F-AB41-7227EF524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493520"/>
            <a:ext cx="10515600" cy="4785360"/>
          </a:xfrm>
        </p:spPr>
        <p:txBody>
          <a:bodyPr/>
          <a:lstStyle/>
          <a:p>
            <a:r>
              <a:rPr lang="cs-CZ" sz="2200" b="1" dirty="0">
                <a:latin typeface="+mn-lt"/>
                <a:ea typeface="Geneva CE"/>
              </a:rPr>
              <a:t>V poradě vedení MŠMT byl </a:t>
            </a:r>
            <a:r>
              <a:rPr lang="cs-CZ" sz="2200" dirty="0">
                <a:latin typeface="+mn-lt"/>
                <a:ea typeface="Geneva CE"/>
              </a:rPr>
              <a:t>dne </a:t>
            </a:r>
            <a:r>
              <a:rPr lang="cs-CZ" sz="2200" dirty="0">
                <a:effectLst/>
                <a:latin typeface="+mn-lt"/>
                <a:ea typeface="Geneva CE"/>
              </a:rPr>
              <a:t>22. srpna 2023 </a:t>
            </a:r>
            <a:r>
              <a:rPr lang="cs-CZ" sz="2200" b="1" dirty="0">
                <a:effectLst/>
                <a:latin typeface="+mn-lt"/>
                <a:ea typeface="Geneva CE"/>
              </a:rPr>
              <a:t>schválen návrh novely školského zákona (ŠZ) a návrh novely vyhlášky o přijímacím řízení</a:t>
            </a:r>
            <a:r>
              <a:rPr lang="cs-CZ" sz="2200" dirty="0">
                <a:effectLst/>
                <a:latin typeface="+mn-lt"/>
                <a:ea typeface="Geneva CE"/>
              </a:rPr>
              <a:t>.</a:t>
            </a:r>
          </a:p>
          <a:p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</a:rPr>
              <a:t>D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 30. srpna 2023 byl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legislativní záměr novely ŠZ projednán ve Výboru pro vědu, vzdělání, kulturu, mládež a tělovýchovu Parlamentu České republiky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Poslanecké sněmovny =&gt; </a:t>
            </a:r>
            <a:r>
              <a:rPr lang="cs-CZ" sz="2200" b="1" dirty="0">
                <a:effectLst/>
                <a:latin typeface="+mn-lt"/>
                <a:ea typeface="Calibri" panose="020F0502020204030204" pitchFamily="34" charset="0"/>
              </a:rPr>
              <a:t>l</a:t>
            </a:r>
            <a:r>
              <a:rPr lang="cs-CZ" sz="2200" b="1" dirty="0">
                <a:latin typeface="+mn-lt"/>
                <a:ea typeface="Geneva CE"/>
              </a:rPr>
              <a:t>egislativní proces proběhne</a:t>
            </a:r>
            <a:r>
              <a:rPr lang="cs-CZ" sz="2200" dirty="0">
                <a:latin typeface="+mn-lt"/>
                <a:ea typeface="Geneva CE"/>
              </a:rPr>
              <a:t> podle </a:t>
            </a:r>
            <a:r>
              <a:rPr lang="cs-CZ" sz="2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§ 90 odst. 2 zákona o jednacím řádu Poslanecké sněmovny, tzv. „</a:t>
            </a:r>
            <a:r>
              <a:rPr lang="cs-CZ" sz="22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poslaneckou iniciativou</a:t>
            </a:r>
            <a:r>
              <a:rPr lang="cs-CZ" sz="2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“.</a:t>
            </a:r>
          </a:p>
          <a:p>
            <a:r>
              <a:rPr lang="cs-CZ" sz="22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Návrh novely ŠZ jsme zaslali také k připomínkám OŠMT KÚ</a:t>
            </a:r>
            <a:r>
              <a:rPr lang="cs-CZ" sz="22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s datem do 8. září 2023.</a:t>
            </a:r>
          </a:p>
          <a:p>
            <a:r>
              <a:rPr lang="cs-CZ" sz="22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Dnes 8. září 2023 se tomu tématu věnujeme v rámci Národního konventu o vzdělávání</a:t>
            </a:r>
            <a:r>
              <a:rPr lang="cs-CZ" sz="22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.</a:t>
            </a:r>
          </a:p>
          <a:p>
            <a:r>
              <a:rPr lang="cs-CZ" sz="22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Do 22. září 2023 předložíme do meziresortního připomínkového řízení návrh novely vyhlášky o přijímacím řízení</a:t>
            </a:r>
            <a:r>
              <a:rPr lang="cs-CZ" sz="22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(tzn. se zapracováním připomínek vzešlých od OŠMT KÚ </a:t>
            </a:r>
            <a:br>
              <a:rPr lang="cs-CZ" sz="22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</a:br>
            <a:r>
              <a:rPr lang="cs-CZ" sz="22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a z Národního konventu o vzdělávání k novele ŠZ).</a:t>
            </a:r>
          </a:p>
          <a:p>
            <a:pPr marL="108000" indent="0">
              <a:buNone/>
            </a:pPr>
            <a:endParaRPr lang="cs-CZ" sz="2000" dirty="0">
              <a:solidFill>
                <a:srgbClr val="000000"/>
              </a:solidFill>
              <a:latin typeface="+mn-lt"/>
              <a:ea typeface="Times New Roman" panose="02020603050405020304" pitchFamily="18" charset="0"/>
            </a:endParaRPr>
          </a:p>
          <a:p>
            <a:pPr marL="108000" indent="0">
              <a:buNone/>
            </a:pPr>
            <a:endParaRPr lang="cs-CZ" sz="2000" b="1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690928-D8E4-9E06-CFF9-AD8CD0533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013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F8DE4-D22E-B716-91C8-A380E8011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Hlavní principy digitalizace přijímacího řízení 2024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FC8B5B-2ACA-215F-AB41-7227EF524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493520"/>
            <a:ext cx="10515600" cy="4785360"/>
          </a:xfrm>
        </p:spPr>
        <p:txBody>
          <a:bodyPr/>
          <a:lstStyle/>
          <a:p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Snahou ministerstva je přijímací řízení v co nejvyšší míře zdigitalizovat prostřednictvím </a:t>
            </a:r>
            <a:r>
              <a:rPr lang="cs-CZ" sz="20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nově připravovaného informačnímu systému</a:t>
            </a:r>
            <a:r>
              <a:rPr lang="cs-CZ" sz="20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Uchazeči (jak o maturitní, tak i o nematuritní obory) budou mít </a:t>
            </a:r>
            <a:r>
              <a:rPr lang="cs-CZ" sz="20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možnost podávat přihlášky třemi způsoby: </a:t>
            </a:r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jednak elektronickou formou na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základě prokázání elektronické totožnosti, dále v podobě výpisu z elektronického systému bez prokázání elektronické totožnosti </a:t>
            </a:r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rovněž v listinné podobě obdobně jako doposud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Uchazečům se </a:t>
            </a:r>
            <a:r>
              <a:rPr lang="cs-CZ" sz="20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navýší počet přihlášek ze dvou na tři, popř. až pět</a:t>
            </a:r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 případě podávávání přihlášek do oborů vzdělání s talentovou zkouškou, a uchazeči budou mít povinnost jejich prioritizace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resp. stanovení pevného pořadí na přihlášce dle prioritní volby uchazeče.</a:t>
            </a:r>
          </a:p>
          <a:p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 vyhodnocení výsledků přijímacího řízení pak informační systém přiřadí uchazeče do nevyšší školy v pořadí, do které může být na základě výsledků přijat</a:t>
            </a: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=&gt; díky digitalizaci procesu přijímání bude tímto způsobem každý uchazeč přijat pouze na jednu školu a to tu, kde uspěl a byla u něho více preferovaná a zároveň s tím odpadne předávání zápisových lístků do škol, kam byl uchazeč přijat.</a:t>
            </a:r>
            <a:endParaRPr lang="cs-CZ" sz="2000" dirty="0">
              <a:solidFill>
                <a:srgbClr val="000000"/>
              </a:solidFill>
              <a:latin typeface="+mn-lt"/>
              <a:ea typeface="Times New Roman" panose="02020603050405020304" pitchFamily="18" charset="0"/>
            </a:endParaRPr>
          </a:p>
          <a:p>
            <a:pPr marL="108000" indent="0">
              <a:buNone/>
            </a:pPr>
            <a:endParaRPr lang="cs-CZ" sz="2000" b="1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690928-D8E4-9E06-CFF9-AD8CD0533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585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F8DE4-D22E-B716-91C8-A380E8011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Druhé a další kola přijímacího řízení 2024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FC8B5B-2ACA-215F-AB41-7227EF524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493520"/>
            <a:ext cx="10515600" cy="4594860"/>
          </a:xfrm>
        </p:spPr>
        <p:txBody>
          <a:bodyPr/>
          <a:lstStyle/>
          <a:p>
            <a:pPr marL="108000" indent="0">
              <a:buNone/>
            </a:pPr>
            <a:r>
              <a:rPr lang="cs-CZ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Druhé kolo přijímacího řízení</a:t>
            </a:r>
          </a:p>
          <a:p>
            <a:pPr algn="just"/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Obdobně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jako první kolo přijímacího řízení 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bude realizováno i kolo druhé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tedy s možností podat přihlášky do tří (až pěti v případě oborů s talentovou zkouškou) oborů vzdělání, s pevně stanovenými termíny, přičemž opět prostřednictvím informačního systému dojde k přiřazení uchazečů ke konkrétním školám.</a:t>
            </a:r>
          </a:p>
          <a:p>
            <a:pPr algn="just"/>
            <a:r>
              <a:rPr lang="cs-CZ" sz="1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 druhém kole bude povinnou součástí kritérií konání JPZ v 1. kole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algn="just"/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2. kola se bude možné přihlásit v případě neúspěchu v 1. kole nebo vzdáním se </a:t>
            </a:r>
            <a:r>
              <a:rPr lang="cs-CZ" sz="1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práva na přijetí v 1. kole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8000" indent="0">
              <a:buNone/>
            </a:pP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8000" indent="0">
              <a:buNone/>
            </a:pPr>
            <a:r>
              <a:rPr lang="cs-CZ" sz="1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Třetí a další kola přijímacího řízení</a:t>
            </a:r>
            <a:endParaRPr lang="cs-CZ" sz="18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řetí a další kola přijímacího řízení si budou jednotlivé školy realizovat samostatně,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nebudou tedy realizovaná prostřednictvím elektronického systému.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Nebude omezen počet podaných přihlášek.</a:t>
            </a:r>
          </a:p>
          <a:p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3. kola se bude možné přihlásit v případě neúspěchu v 2. kole nebo vzdáním se 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</a:rPr>
              <a:t>práva na přijetí v 2. kole nebo pokud uchazeč nepodal přihlášku do předchozích kol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690928-D8E4-9E06-CFF9-AD8CD0533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704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F8DE4-D22E-B716-91C8-A380E8011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Termíny přijímacích zkoušek 2024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690928-D8E4-9E06-CFF9-AD8CD0533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5</a:t>
            </a:fld>
            <a:endParaRPr lang="cs-CZ" dirty="0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4AB1795B-2B67-AFED-9DCF-4FD482B74A00}"/>
              </a:ext>
            </a:extLst>
          </p:cNvPr>
          <p:cNvSpPr txBox="1">
            <a:spLocks/>
          </p:cNvSpPr>
          <p:nvPr/>
        </p:nvSpPr>
        <p:spPr>
          <a:xfrm>
            <a:off x="729599" y="1485900"/>
            <a:ext cx="10515600" cy="492252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108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None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cs-CZ" sz="1900" kern="1200" baseline="0" dirty="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432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12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cs-CZ" sz="19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cs-CZ" sz="1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Z důvodu procesních změn dojde ke změnám některých termínů souvisejících s přijímacím řízením:</a:t>
            </a:r>
          </a:p>
          <a:p>
            <a:pPr marL="897750" lvl="2" indent="-285750" algn="just">
              <a:spcAft>
                <a:spcPts val="600"/>
              </a:spcAft>
              <a:buFontTx/>
              <a:buChar char="-"/>
            </a:pPr>
            <a:r>
              <a:rPr lang="cs-CZ" sz="18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Termín pro odevzdání přihlášek do prvního kola je navržen na 20. únor 2024,</a:t>
            </a:r>
          </a:p>
          <a:p>
            <a:pPr marL="897750" lvl="2" indent="-285750" algn="just">
              <a:spcAft>
                <a:spcPts val="600"/>
              </a:spcAft>
              <a:buFontTx/>
              <a:buChar char="-"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období pro </a:t>
            </a:r>
            <a:r>
              <a:rPr lang="cs-CZ" sz="1800" u="sng" dirty="0">
                <a:latin typeface="Calibri" panose="020F0502020204030204" pitchFamily="34" charset="0"/>
                <a:ea typeface="Calibri" panose="020F0502020204030204" pitchFamily="34" charset="0"/>
              </a:rPr>
              <a:t>konání školních zkoušek se prodlužuje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tak, aby je školy zvládly realizovat i při zvýšeném počtu podávaných přihlášek a nedocházelo k překryvu.</a:t>
            </a:r>
          </a:p>
          <a:p>
            <a:pPr algn="just">
              <a:spcAft>
                <a:spcPts val="600"/>
              </a:spcAft>
            </a:pPr>
            <a:r>
              <a:rPr lang="cs-CZ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Termíny konání školních částí zkoušek, procesní termíny a události atd. jsou součástí připravené vyhlášky o přijímacím řízení.  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1800" dirty="0">
                <a:latin typeface="+mn-lt"/>
                <a:ea typeface="Times New Roman" panose="02020603050405020304" pitchFamily="18" charset="0"/>
              </a:rPr>
              <a:t>V nejbližších dnech MŠMT zveřejní 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Sdělení Ministerstva školství, mládeže a tělovýchovy, kterým se stanoví termíny konání jednotné přijímací zkoušky ve školním roce 2023/2024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(ŠZ stanovuje povinnost zveřejnit do 30. září). Sdělení současně obsahuje informace k termínům talentových zkoušek. </a:t>
            </a:r>
            <a:endParaRPr lang="cs-CZ" sz="18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</a:rPr>
              <a:t>Termíny pro vypsání kritérií do oborů vzdělání s talentovou zkouškou a konzervatoří, podávání přihlášek do těchto oborů, termíny pro konání talentové zkoušky a zveřejnění výsledků talentové zkoušky zůstávají pro letošní školní rok v platnosti dle stávajících právních předpisů, v případě schválení novely školského zákona budou uchazeči podávající přihlášku do těchto oborů následně do informačního systému přidáni.</a:t>
            </a:r>
          </a:p>
          <a:p>
            <a:pPr marL="108000" indent="0">
              <a:buFont typeface="Calibri Light" panose="020F0302020204030204" pitchFamily="34" charset="0"/>
              <a:buNone/>
            </a:pPr>
            <a:endParaRPr lang="cs-CZ" sz="2000" b="1" dirty="0">
              <a:solidFill>
                <a:srgbClr val="000000"/>
              </a:solidFill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564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F8DE4-D22E-B716-91C8-A380E8011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Další navrhované novinky přijímacího řízení 2024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FC8B5B-2ACA-215F-AB41-7227EF524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493520"/>
            <a:ext cx="10515600" cy="4785360"/>
          </a:xfrm>
        </p:spPr>
        <p:txBody>
          <a:bodyPr/>
          <a:lstStyle/>
          <a:p>
            <a:pPr marL="108000" indent="0">
              <a:buNone/>
            </a:pPr>
            <a:endParaRPr lang="cs-CZ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rušení povinnosti ředitelům škol zohlednit jako jedno z kritérií přijímacího řízení výsledky předchozího vzdělávání ze základní školy, ovšem mají možnost toto kritérium použít.</a:t>
            </a:r>
          </a:p>
          <a:p>
            <a:pPr marL="108000" indent="0">
              <a:buNone/>
            </a:pPr>
            <a:endParaRPr lang="cs-CZ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Jednotná přijímací zkouška se bude nadále konat ve dvou termínech, nově ji budou moci konat dvakrát i uchazeči, kteří se hlásí pouze do jednoho oboru vzdělání s maturitní zkouškou, kde se jednotná zkouška povinně koná.</a:t>
            </a:r>
          </a:p>
          <a:p>
            <a:pPr marL="108000" indent="0">
              <a:buNone/>
            </a:pPr>
            <a:endParaRPr lang="cs-CZ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690928-D8E4-9E06-CFF9-AD8CD0533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669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2263806"/>
            <a:ext cx="10838169" cy="1660123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/>
              <a:t>Děkuji vám za pozornost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0239510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28D96"/>
      </a:accent1>
      <a:accent2>
        <a:srgbClr val="CFDBD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2DB93037BB1C1488C78B132C68FABF2" ma:contentTypeVersion="4" ma:contentTypeDescription="Vytvoří nový dokument" ma:contentTypeScope="" ma:versionID="0602e95d749390b8fd2c303fdc0de2a5">
  <xsd:schema xmlns:xsd="http://www.w3.org/2001/XMLSchema" xmlns:xs="http://www.w3.org/2001/XMLSchema" xmlns:p="http://schemas.microsoft.com/office/2006/metadata/properties" xmlns:ns2="52bd7d18-aea3-454c-a86a-37888e6baf00" xmlns:ns3="a62381e1-199c-48a6-9d48-159db5e9887e" targetNamespace="http://schemas.microsoft.com/office/2006/metadata/properties" ma:root="true" ma:fieldsID="a168af898945b5ac2770173a02969327" ns2:_="" ns3:_="">
    <xsd:import namespace="52bd7d18-aea3-454c-a86a-37888e6baf00"/>
    <xsd:import namespace="a62381e1-199c-48a6-9d48-159db5e988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bd7d18-aea3-454c-a86a-37888e6baf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2381e1-199c-48a6-9d48-159db5e9887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62381e1-199c-48a6-9d48-159db5e9887e">
      <UserInfo>
        <DisplayName>Členové webu Rada pro odborné vzdělávání</DisplayName>
        <AccountId>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FCDBC11-ADCD-4D36-9DC3-C15DDAAC8E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bd7d18-aea3-454c-a86a-37888e6baf00"/>
    <ds:schemaRef ds:uri="a62381e1-199c-48a6-9d48-159db5e988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8F6E3C-A148-41A0-A955-93EA588551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CB4F7A-5747-48AB-B797-E6AB3ACDF327}">
  <ds:schemaRefs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a62381e1-199c-48a6-9d48-159db5e9887e"/>
    <ds:schemaRef ds:uri="http://schemas.microsoft.com/office/infopath/2007/PartnerControls"/>
    <ds:schemaRef ds:uri="http://schemas.openxmlformats.org/package/2006/metadata/core-properties"/>
    <ds:schemaRef ds:uri="52bd7d18-aea3-454c-a86a-37888e6baf00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7245</TotalTime>
  <Words>780</Words>
  <Application>Microsoft Office PowerPoint</Application>
  <PresentationFormat>Širokoúhlá obrazovka</PresentationFormat>
  <Paragraphs>42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Vlastní návrh</vt:lpstr>
      <vt:lpstr> Národní konvent o vzdělávání Přijímací řízení 2024</vt:lpstr>
      <vt:lpstr>Aktuální fáze legislativní přípravy</vt:lpstr>
      <vt:lpstr>Hlavní principy digitalizace přijímacího řízení 2024</vt:lpstr>
      <vt:lpstr>Druhé a další kola přijímacího řízení 2024</vt:lpstr>
      <vt:lpstr>Termíny přijímacích zkoušek 2024</vt:lpstr>
      <vt:lpstr>Další navrhované novinky přijímacího řízení 2024</vt:lpstr>
      <vt:lpstr>Děkuji vám za pozornost</vt:lpstr>
    </vt:vector>
  </TitlesOfParts>
  <Company>Ministerstvo školství, mládeže a tělovýchovy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Změny financování regionálního školství</dc:title>
  <dc:creator>Matušková Zuzana</dc:creator>
  <cp:lastModifiedBy>Mareš Jan</cp:lastModifiedBy>
  <cp:revision>1018</cp:revision>
  <cp:lastPrinted>2023-05-09T10:17:17Z</cp:lastPrinted>
  <dcterms:created xsi:type="dcterms:W3CDTF">2019-01-09T13:02:45Z</dcterms:created>
  <dcterms:modified xsi:type="dcterms:W3CDTF">2023-09-08T04:51:51Z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0x010100E2DB93037BB1C1488C78B132C68FABF2</vt:lpwstr>
  </property>
</Properties>
</file>