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1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4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5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6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7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664" r:id="rId5"/>
    <p:sldMasterId id="2147483668" r:id="rId6"/>
    <p:sldMasterId id="2147483672" r:id="rId7"/>
    <p:sldMasterId id="2147483676" r:id="rId8"/>
    <p:sldMasterId id="2147483680" r:id="rId9"/>
    <p:sldMasterId id="2147483684" r:id="rId10"/>
    <p:sldMasterId id="2147483688" r:id="rId11"/>
    <p:sldMasterId id="2147483692" r:id="rId12"/>
    <p:sldMasterId id="2147483696" r:id="rId13"/>
    <p:sldMasterId id="2147483703" r:id="rId14"/>
    <p:sldMasterId id="2147483648" r:id="rId15"/>
    <p:sldMasterId id="2147483715" r:id="rId16"/>
  </p:sldMasterIdLst>
  <p:notesMasterIdLst>
    <p:notesMasterId r:id="rId153"/>
  </p:notesMasterIdLst>
  <p:sldIdLst>
    <p:sldId id="290" r:id="rId17"/>
    <p:sldId id="1860" r:id="rId18"/>
    <p:sldId id="293" r:id="rId19"/>
    <p:sldId id="904" r:id="rId20"/>
    <p:sldId id="959" r:id="rId21"/>
    <p:sldId id="951" r:id="rId22"/>
    <p:sldId id="942" r:id="rId23"/>
    <p:sldId id="952" r:id="rId24"/>
    <p:sldId id="1838" r:id="rId25"/>
    <p:sldId id="1839" r:id="rId26"/>
    <p:sldId id="260" r:id="rId27"/>
    <p:sldId id="1762" r:id="rId28"/>
    <p:sldId id="256" r:id="rId29"/>
    <p:sldId id="257" r:id="rId30"/>
    <p:sldId id="258" r:id="rId31"/>
    <p:sldId id="1910" r:id="rId32"/>
    <p:sldId id="1911" r:id="rId33"/>
    <p:sldId id="1794" r:id="rId34"/>
    <p:sldId id="263" r:id="rId35"/>
    <p:sldId id="299" r:id="rId36"/>
    <p:sldId id="300" r:id="rId37"/>
    <p:sldId id="1907" r:id="rId38"/>
    <p:sldId id="301" r:id="rId39"/>
    <p:sldId id="302" r:id="rId40"/>
    <p:sldId id="303" r:id="rId41"/>
    <p:sldId id="289" r:id="rId42"/>
    <p:sldId id="1795" r:id="rId43"/>
    <p:sldId id="1914" r:id="rId44"/>
    <p:sldId id="333" r:id="rId45"/>
    <p:sldId id="334" r:id="rId46"/>
    <p:sldId id="335" r:id="rId47"/>
    <p:sldId id="336" r:id="rId48"/>
    <p:sldId id="337" r:id="rId49"/>
    <p:sldId id="332" r:id="rId50"/>
    <p:sldId id="294" r:id="rId51"/>
    <p:sldId id="1913" r:id="rId52"/>
    <p:sldId id="1797" r:id="rId53"/>
    <p:sldId id="1788" r:id="rId54"/>
    <p:sldId id="1806" r:id="rId55"/>
    <p:sldId id="1869" r:id="rId56"/>
    <p:sldId id="1874" r:id="rId57"/>
    <p:sldId id="1863" r:id="rId58"/>
    <p:sldId id="1866" r:id="rId59"/>
    <p:sldId id="1867" r:id="rId60"/>
    <p:sldId id="1908" r:id="rId61"/>
    <p:sldId id="1909" r:id="rId62"/>
    <p:sldId id="1870" r:id="rId63"/>
    <p:sldId id="1844" r:id="rId64"/>
    <p:sldId id="1843" r:id="rId65"/>
    <p:sldId id="1826" r:id="rId66"/>
    <p:sldId id="1822" r:id="rId67"/>
    <p:sldId id="1836" r:id="rId68"/>
    <p:sldId id="1837" r:id="rId69"/>
    <p:sldId id="1841" r:id="rId70"/>
    <p:sldId id="1847" r:id="rId71"/>
    <p:sldId id="961" r:id="rId72"/>
    <p:sldId id="1784" r:id="rId73"/>
    <p:sldId id="1779" r:id="rId74"/>
    <p:sldId id="1781" r:id="rId75"/>
    <p:sldId id="1780" r:id="rId76"/>
    <p:sldId id="1782" r:id="rId77"/>
    <p:sldId id="1778" r:id="rId78"/>
    <p:sldId id="1777" r:id="rId79"/>
    <p:sldId id="1785" r:id="rId80"/>
    <p:sldId id="1798" r:id="rId81"/>
    <p:sldId id="1875" r:id="rId82"/>
    <p:sldId id="1877" r:id="rId83"/>
    <p:sldId id="1878" r:id="rId84"/>
    <p:sldId id="1880" r:id="rId85"/>
    <p:sldId id="1881" r:id="rId86"/>
    <p:sldId id="1879" r:id="rId87"/>
    <p:sldId id="1882" r:id="rId88"/>
    <p:sldId id="1883" r:id="rId89"/>
    <p:sldId id="1884" r:id="rId90"/>
    <p:sldId id="1885" r:id="rId91"/>
    <p:sldId id="1886" r:id="rId92"/>
    <p:sldId id="1887" r:id="rId93"/>
    <p:sldId id="1888" r:id="rId94"/>
    <p:sldId id="1889" r:id="rId95"/>
    <p:sldId id="1890" r:id="rId96"/>
    <p:sldId id="1891" r:id="rId97"/>
    <p:sldId id="1892" r:id="rId98"/>
    <p:sldId id="1893" r:id="rId99"/>
    <p:sldId id="1894" r:id="rId100"/>
    <p:sldId id="1895" r:id="rId101"/>
    <p:sldId id="1896" r:id="rId102"/>
    <p:sldId id="1897" r:id="rId103"/>
    <p:sldId id="1898" r:id="rId104"/>
    <p:sldId id="1899" r:id="rId105"/>
    <p:sldId id="1900" r:id="rId106"/>
    <p:sldId id="1901" r:id="rId107"/>
    <p:sldId id="1902" r:id="rId108"/>
    <p:sldId id="1903" r:id="rId109"/>
    <p:sldId id="1904" r:id="rId110"/>
    <p:sldId id="1905" r:id="rId111"/>
    <p:sldId id="1906" r:id="rId112"/>
    <p:sldId id="1799" r:id="rId113"/>
    <p:sldId id="1800" r:id="rId114"/>
    <p:sldId id="1801" r:id="rId115"/>
    <p:sldId id="1873" r:id="rId116"/>
    <p:sldId id="1871" r:id="rId117"/>
    <p:sldId id="1848" r:id="rId118"/>
    <p:sldId id="1849" r:id="rId119"/>
    <p:sldId id="272" r:id="rId120"/>
    <p:sldId id="259" r:id="rId121"/>
    <p:sldId id="268" r:id="rId122"/>
    <p:sldId id="269" r:id="rId123"/>
    <p:sldId id="270" r:id="rId124"/>
    <p:sldId id="271" r:id="rId125"/>
    <p:sldId id="266" r:id="rId126"/>
    <p:sldId id="267" r:id="rId127"/>
    <p:sldId id="265" r:id="rId128"/>
    <p:sldId id="1850" r:id="rId129"/>
    <p:sldId id="1851" r:id="rId130"/>
    <p:sldId id="1852" r:id="rId131"/>
    <p:sldId id="1853" r:id="rId132"/>
    <p:sldId id="1854" r:id="rId133"/>
    <p:sldId id="1855" r:id="rId134"/>
    <p:sldId id="1856" r:id="rId135"/>
    <p:sldId id="1857" r:id="rId136"/>
    <p:sldId id="1858" r:id="rId137"/>
    <p:sldId id="1802" r:id="rId138"/>
    <p:sldId id="1835" r:id="rId139"/>
    <p:sldId id="1834" r:id="rId140"/>
    <p:sldId id="1833" r:id="rId141"/>
    <p:sldId id="1832" r:id="rId142"/>
    <p:sldId id="1831" r:id="rId143"/>
    <p:sldId id="1830" r:id="rId144"/>
    <p:sldId id="262" r:id="rId145"/>
    <p:sldId id="1829" r:id="rId146"/>
    <p:sldId id="1828" r:id="rId147"/>
    <p:sldId id="1803" r:id="rId148"/>
    <p:sldId id="1804" r:id="rId149"/>
    <p:sldId id="1805" r:id="rId150"/>
    <p:sldId id="1818" r:id="rId151"/>
    <p:sldId id="1819" r:id="rId15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7373"/>
    <a:srgbClr val="EA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slide" Target="slides/slide122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53" Type="http://schemas.openxmlformats.org/officeDocument/2006/relationships/slide" Target="slides/slide37.xml"/><Relationship Id="rId74" Type="http://schemas.openxmlformats.org/officeDocument/2006/relationships/slide" Target="slides/slide58.xml"/><Relationship Id="rId128" Type="http://schemas.openxmlformats.org/officeDocument/2006/relationships/slide" Target="slides/slide112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43" Type="http://schemas.openxmlformats.org/officeDocument/2006/relationships/slide" Target="slides/slide27.xml"/><Relationship Id="rId64" Type="http://schemas.openxmlformats.org/officeDocument/2006/relationships/slide" Target="slides/slide48.xml"/><Relationship Id="rId118" Type="http://schemas.openxmlformats.org/officeDocument/2006/relationships/slide" Target="slides/slide102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slide" Target="slides/slide1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51" Type="http://schemas.openxmlformats.org/officeDocument/2006/relationships/slide" Target="slides/slide135.xml"/><Relationship Id="rId156" Type="http://schemas.openxmlformats.org/officeDocument/2006/relationships/theme" Target="theme/theme1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tableStyles" Target="tableStyle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microsoft.com/office/2016/11/relationships/changesInfo" Target="changesInfos/changesInfo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notesMaster" Target="notesMasters/notesMaster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3.xml"/><Relationship Id="rId37" Type="http://schemas.openxmlformats.org/officeDocument/2006/relationships/slide" Target="slides/slide21.xml"/><Relationship Id="rId58" Type="http://schemas.openxmlformats.org/officeDocument/2006/relationships/slide" Target="slides/slide42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44" Type="http://schemas.openxmlformats.org/officeDocument/2006/relationships/slide" Target="slides/slide128.xml"/><Relationship Id="rId90" Type="http://schemas.openxmlformats.org/officeDocument/2006/relationships/slide" Target="slides/slide74.xml"/><Relationship Id="rId27" Type="http://schemas.openxmlformats.org/officeDocument/2006/relationships/slide" Target="slides/slide11.xml"/><Relationship Id="rId48" Type="http://schemas.openxmlformats.org/officeDocument/2006/relationships/slide" Target="slides/slide32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34" Type="http://schemas.openxmlformats.org/officeDocument/2006/relationships/slide" Target="slides/slide1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vorka Jakub" userId="babee798-5bcd-46c1-a929-777708e361ec" providerId="ADAL" clId="{5CCFCD93-9DAB-445E-8EB2-18998CCAA24C}"/>
    <pc:docChg chg="modSld sldOrd">
      <pc:chgData name="Hovorka Jakub" userId="babee798-5bcd-46c1-a929-777708e361ec" providerId="ADAL" clId="{5CCFCD93-9DAB-445E-8EB2-18998CCAA24C}" dt="2024-03-20T14:08:33.573" v="8" actId="1035"/>
      <pc:docMkLst>
        <pc:docMk/>
      </pc:docMkLst>
      <pc:sldChg chg="modSp mod">
        <pc:chgData name="Hovorka Jakub" userId="babee798-5bcd-46c1-a929-777708e361ec" providerId="ADAL" clId="{5CCFCD93-9DAB-445E-8EB2-18998CCAA24C}" dt="2024-03-20T14:08:33.573" v="8" actId="1035"/>
        <pc:sldMkLst>
          <pc:docMk/>
          <pc:sldMk cId="3570952823" sldId="1847"/>
        </pc:sldMkLst>
        <pc:picChg chg="mod">
          <ac:chgData name="Hovorka Jakub" userId="babee798-5bcd-46c1-a929-777708e361ec" providerId="ADAL" clId="{5CCFCD93-9DAB-445E-8EB2-18998CCAA24C}" dt="2024-03-20T14:08:33.573" v="8" actId="1035"/>
          <ac:picMkLst>
            <pc:docMk/>
            <pc:sldMk cId="3570952823" sldId="1847"/>
            <ac:picMk id="4" creationId="{A7A1B2C0-90EE-B341-7829-20105063365F}"/>
          </ac:picMkLst>
        </pc:picChg>
      </pc:sldChg>
      <pc:sldChg chg="ord">
        <pc:chgData name="Hovorka Jakub" userId="babee798-5bcd-46c1-a929-777708e361ec" providerId="ADAL" clId="{5CCFCD93-9DAB-445E-8EB2-18998CCAA24C}" dt="2024-03-19T13:24:19.476" v="1"/>
        <pc:sldMkLst>
          <pc:docMk/>
          <pc:sldMk cId="1869502562" sldId="1860"/>
        </pc:sldMkLst>
      </pc:sldChg>
      <pc:sldChg chg="modSp mod">
        <pc:chgData name="Hovorka Jakub" userId="babee798-5bcd-46c1-a929-777708e361ec" providerId="ADAL" clId="{5CCFCD93-9DAB-445E-8EB2-18998CCAA24C}" dt="2024-03-20T14:01:44.551" v="6" actId="1036"/>
        <pc:sldMkLst>
          <pc:docMk/>
          <pc:sldMk cId="199166124" sldId="1881"/>
        </pc:sldMkLst>
        <pc:picChg chg="mod">
          <ac:chgData name="Hovorka Jakub" userId="babee798-5bcd-46c1-a929-777708e361ec" providerId="ADAL" clId="{5CCFCD93-9DAB-445E-8EB2-18998CCAA24C}" dt="2024-03-20T14:01:44.551" v="6" actId="1036"/>
          <ac:picMkLst>
            <pc:docMk/>
            <pc:sldMk cId="199166124" sldId="1881"/>
            <ac:picMk id="3" creationId="{A075E794-D05B-7CA4-1C54-9D929E12BA92}"/>
          </ac:picMkLst>
        </pc:picChg>
      </pc:sldChg>
    </pc:docChg>
  </pc:docChgLst>
  <pc:docChgLst>
    <pc:chgData name="Novotná Hana" userId="S::novotnah@msmt.cz::0f3e08b0-94f2-4d59-badf-25d42c8ab781" providerId="AD" clId="Web-{4A3642A4-4AA6-643A-CA31-7AC4AA412603}"/>
    <pc:docChg chg="modSld">
      <pc:chgData name="Novotná Hana" userId="S::novotnah@msmt.cz::0f3e08b0-94f2-4d59-badf-25d42c8ab781" providerId="AD" clId="Web-{4A3642A4-4AA6-643A-CA31-7AC4AA412603}" dt="2024-03-19T10:23:15.279" v="2" actId="20577"/>
      <pc:docMkLst>
        <pc:docMk/>
      </pc:docMkLst>
      <pc:sldChg chg="modSp">
        <pc:chgData name="Novotná Hana" userId="S::novotnah@msmt.cz::0f3e08b0-94f2-4d59-badf-25d42c8ab781" providerId="AD" clId="Web-{4A3642A4-4AA6-643A-CA31-7AC4AA412603}" dt="2024-03-19T10:23:15.279" v="2" actId="20577"/>
        <pc:sldMkLst>
          <pc:docMk/>
          <pc:sldMk cId="1293134493" sldId="942"/>
        </pc:sldMkLst>
        <pc:spChg chg="mod">
          <ac:chgData name="Novotná Hana" userId="S::novotnah@msmt.cz::0f3e08b0-94f2-4d59-badf-25d42c8ab781" providerId="AD" clId="Web-{4A3642A4-4AA6-643A-CA31-7AC4AA412603}" dt="2024-03-19T10:23:15.279" v="2" actId="20577"/>
          <ac:spMkLst>
            <pc:docMk/>
            <pc:sldMk cId="1293134493" sldId="942"/>
            <ac:spMk id="10" creationId="{07B2DEDA-8FE7-FDCD-608A-8304207E76E7}"/>
          </ac:spMkLst>
        </pc:spChg>
      </pc:sldChg>
    </pc:docChg>
  </pc:docChgLst>
  <pc:docChgLst>
    <pc:chgData name="Volčík Stanislav" userId="7df43a5e-a9e6-4d84-9dc7-c4b66ff678c6" providerId="ADAL" clId="{856817BE-E604-41CC-B038-C41869E29F2B}"/>
    <pc:docChg chg="custSel addSld delSld modSld">
      <pc:chgData name="Volčík Stanislav" userId="7df43a5e-a9e6-4d84-9dc7-c4b66ff678c6" providerId="ADAL" clId="{856817BE-E604-41CC-B038-C41869E29F2B}" dt="2024-03-18T17:08:59.478" v="117" actId="3626"/>
      <pc:docMkLst>
        <pc:docMk/>
      </pc:docMkLst>
      <pc:sldChg chg="add">
        <pc:chgData name="Volčík Stanislav" userId="7df43a5e-a9e6-4d84-9dc7-c4b66ff678c6" providerId="ADAL" clId="{856817BE-E604-41CC-B038-C41869E29F2B}" dt="2024-03-18T16:55:15.078" v="10"/>
        <pc:sldMkLst>
          <pc:docMk/>
          <pc:sldMk cId="2955285283" sldId="294"/>
        </pc:sldMkLst>
      </pc:sldChg>
      <pc:sldChg chg="modSp add del mod setBg">
        <pc:chgData name="Volčík Stanislav" userId="7df43a5e-a9e6-4d84-9dc7-c4b66ff678c6" providerId="ADAL" clId="{856817BE-E604-41CC-B038-C41869E29F2B}" dt="2024-03-18T16:55:50.285" v="17" actId="47"/>
        <pc:sldMkLst>
          <pc:docMk/>
          <pc:sldMk cId="663305909" sldId="309"/>
        </pc:sldMkLst>
        <pc:spChg chg="mod">
          <ac:chgData name="Volčík Stanislav" userId="7df43a5e-a9e6-4d84-9dc7-c4b66ff678c6" providerId="ADAL" clId="{856817BE-E604-41CC-B038-C41869E29F2B}" dt="2024-03-18T16:55:15.156" v="11" actId="27636"/>
          <ac:spMkLst>
            <pc:docMk/>
            <pc:sldMk cId="663305909" sldId="309"/>
            <ac:spMk id="3" creationId="{00000000-0000-0000-0000-000000000000}"/>
          </ac:spMkLst>
        </pc:spChg>
      </pc:sldChg>
      <pc:sldChg chg="delSp add mod setBg">
        <pc:chgData name="Volčík Stanislav" userId="7df43a5e-a9e6-4d84-9dc7-c4b66ff678c6" providerId="ADAL" clId="{856817BE-E604-41CC-B038-C41869E29F2B}" dt="2024-03-18T17:04:56.788" v="45" actId="478"/>
        <pc:sldMkLst>
          <pc:docMk/>
          <pc:sldMk cId="1752188249" sldId="332"/>
        </pc:sldMkLst>
        <pc:spChg chg="del">
          <ac:chgData name="Volčík Stanislav" userId="7df43a5e-a9e6-4d84-9dc7-c4b66ff678c6" providerId="ADAL" clId="{856817BE-E604-41CC-B038-C41869E29F2B}" dt="2024-03-18T17:04:56.788" v="45" actId="478"/>
          <ac:spMkLst>
            <pc:docMk/>
            <pc:sldMk cId="1752188249" sldId="332"/>
            <ac:spMk id="4" creationId="{A7CF3B45-0F77-2C0C-1A4A-408E5DE8AC35}"/>
          </ac:spMkLst>
        </pc:spChg>
      </pc:sldChg>
      <pc:sldChg chg="delSp modSp add mod setBg">
        <pc:chgData name="Volčík Stanislav" userId="7df43a5e-a9e6-4d84-9dc7-c4b66ff678c6" providerId="ADAL" clId="{856817BE-E604-41CC-B038-C41869E29F2B}" dt="2024-03-18T17:03:51.826" v="34" actId="478"/>
        <pc:sldMkLst>
          <pc:docMk/>
          <pc:sldMk cId="3751698990" sldId="333"/>
        </pc:sldMkLst>
        <pc:spChg chg="mod">
          <ac:chgData name="Volčík Stanislav" userId="7df43a5e-a9e6-4d84-9dc7-c4b66ff678c6" providerId="ADAL" clId="{856817BE-E604-41CC-B038-C41869E29F2B}" dt="2024-03-18T16:56:49.902" v="21" actId="1076"/>
          <ac:spMkLst>
            <pc:docMk/>
            <pc:sldMk cId="3751698990" sldId="333"/>
            <ac:spMk id="2" creationId="{305E6D2D-BA49-68E5-F820-3CFA80DCD6E2}"/>
          </ac:spMkLst>
        </pc:spChg>
        <pc:spChg chg="mod">
          <ac:chgData name="Volčík Stanislav" userId="7df43a5e-a9e6-4d84-9dc7-c4b66ff678c6" providerId="ADAL" clId="{856817BE-E604-41CC-B038-C41869E29F2B}" dt="2024-03-18T17:03:21.986" v="33" actId="12"/>
          <ac:spMkLst>
            <pc:docMk/>
            <pc:sldMk cId="3751698990" sldId="333"/>
            <ac:spMk id="3" creationId="{AC1AF5E8-0091-780F-9B61-46B002B7BA04}"/>
          </ac:spMkLst>
        </pc:spChg>
        <pc:spChg chg="del">
          <ac:chgData name="Volčík Stanislav" userId="7df43a5e-a9e6-4d84-9dc7-c4b66ff678c6" providerId="ADAL" clId="{856817BE-E604-41CC-B038-C41869E29F2B}" dt="2024-03-18T17:03:51.826" v="34" actId="478"/>
          <ac:spMkLst>
            <pc:docMk/>
            <pc:sldMk cId="3751698990" sldId="333"/>
            <ac:spMk id="4" creationId="{76097EAD-AD26-6D45-3954-87F2B97FFAD3}"/>
          </ac:spMkLst>
        </pc:spChg>
      </pc:sldChg>
      <pc:sldChg chg="addSp delSp modSp add mod setBg">
        <pc:chgData name="Volčík Stanislav" userId="7df43a5e-a9e6-4d84-9dc7-c4b66ff678c6" providerId="ADAL" clId="{856817BE-E604-41CC-B038-C41869E29F2B}" dt="2024-03-18T17:07:09.979" v="92" actId="1076"/>
        <pc:sldMkLst>
          <pc:docMk/>
          <pc:sldMk cId="3394156844" sldId="334"/>
        </pc:sldMkLst>
        <pc:spChg chg="del">
          <ac:chgData name="Volčík Stanislav" userId="7df43a5e-a9e6-4d84-9dc7-c4b66ff678c6" providerId="ADAL" clId="{856817BE-E604-41CC-B038-C41869E29F2B}" dt="2024-03-18T17:04:19.340" v="38" actId="478"/>
          <ac:spMkLst>
            <pc:docMk/>
            <pc:sldMk cId="3394156844" sldId="334"/>
            <ac:spMk id="2" creationId="{94C85478-1073-3F45-7EBA-3D7A41B76617}"/>
          </ac:spMkLst>
        </pc:spChg>
        <pc:picChg chg="add mod">
          <ac:chgData name="Volčík Stanislav" userId="7df43a5e-a9e6-4d84-9dc7-c4b66ff678c6" providerId="ADAL" clId="{856817BE-E604-41CC-B038-C41869E29F2B}" dt="2024-03-18T17:07:09.979" v="92" actId="1076"/>
          <ac:picMkLst>
            <pc:docMk/>
            <pc:sldMk cId="3394156844" sldId="334"/>
            <ac:picMk id="3" creationId="{CFF2ABCF-47E8-7630-6FF8-6D9806FC8887}"/>
          </ac:picMkLst>
        </pc:picChg>
        <pc:picChg chg="del">
          <ac:chgData name="Volčík Stanislav" userId="7df43a5e-a9e6-4d84-9dc7-c4b66ff678c6" providerId="ADAL" clId="{856817BE-E604-41CC-B038-C41869E29F2B}" dt="2024-03-18T17:07:03.682" v="91" actId="478"/>
          <ac:picMkLst>
            <pc:docMk/>
            <pc:sldMk cId="3394156844" sldId="334"/>
            <ac:picMk id="2050" creationId="{52EA6A81-79F8-1A50-DDD0-572280634CE8}"/>
          </ac:picMkLst>
        </pc:pic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5" creationId="{1A9F1CCA-EE4C-791D-0522-5EDB504FF822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6" creationId="{F4391B6F-9643-CB9B-00FE-708FE41A35D8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7" creationId="{176FEB62-32F3-3B81-4480-D4FDFAF3A0B3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11" creationId="{9A8E18D0-B852-292C-D3AC-5EF443C60E52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13" creationId="{8FEF7D75-D060-F44D-AADE-2C69AA3408CB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15" creationId="{F01A1254-5A1E-61A3-BEE7-9AD5ADD56D44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17" creationId="{3BFA958F-8060-2F43-C441-860113996E63}"/>
          </ac:cxnSpMkLst>
        </pc:cxnChg>
        <pc:cxnChg chg="del">
          <ac:chgData name="Volčík Stanislav" userId="7df43a5e-a9e6-4d84-9dc7-c4b66ff678c6" providerId="ADAL" clId="{856817BE-E604-41CC-B038-C41869E29F2B}" dt="2024-03-18T17:07:03.682" v="91" actId="478"/>
          <ac:cxnSpMkLst>
            <pc:docMk/>
            <pc:sldMk cId="3394156844" sldId="334"/>
            <ac:cxnSpMk id="18" creationId="{DC3C6953-774B-D0CD-1B43-72F01064B51C}"/>
          </ac:cxnSpMkLst>
        </pc:cxnChg>
      </pc:sldChg>
      <pc:sldChg chg="addSp delSp modSp add mod setBg">
        <pc:chgData name="Volčík Stanislav" userId="7df43a5e-a9e6-4d84-9dc7-c4b66ff678c6" providerId="ADAL" clId="{856817BE-E604-41CC-B038-C41869E29F2B}" dt="2024-03-18T17:07:32.326" v="96" actId="1076"/>
        <pc:sldMkLst>
          <pc:docMk/>
          <pc:sldMk cId="3944616022" sldId="335"/>
        </pc:sldMkLst>
        <pc:spChg chg="del">
          <ac:chgData name="Volčík Stanislav" userId="7df43a5e-a9e6-4d84-9dc7-c4b66ff678c6" providerId="ADAL" clId="{856817BE-E604-41CC-B038-C41869E29F2B}" dt="2024-03-18T17:04:48.219" v="42" actId="478"/>
          <ac:spMkLst>
            <pc:docMk/>
            <pc:sldMk cId="3944616022" sldId="335"/>
            <ac:spMk id="2" creationId="{86D7CF2B-8657-403A-8962-1A94CACA9485}"/>
          </ac:spMkLst>
        </pc:spChg>
        <pc:picChg chg="add mod">
          <ac:chgData name="Volčík Stanislav" userId="7df43a5e-a9e6-4d84-9dc7-c4b66ff678c6" providerId="ADAL" clId="{856817BE-E604-41CC-B038-C41869E29F2B}" dt="2024-03-18T17:07:32.326" v="96" actId="1076"/>
          <ac:picMkLst>
            <pc:docMk/>
            <pc:sldMk cId="3944616022" sldId="335"/>
            <ac:picMk id="3" creationId="{2278FC75-4B41-7C74-A718-B50090F48414}"/>
          </ac:picMkLst>
        </pc:picChg>
        <pc:picChg chg="del">
          <ac:chgData name="Volčík Stanislav" userId="7df43a5e-a9e6-4d84-9dc7-c4b66ff678c6" providerId="ADAL" clId="{856817BE-E604-41CC-B038-C41869E29F2B}" dt="2024-03-18T17:07:24.110" v="95" actId="478"/>
          <ac:picMkLst>
            <pc:docMk/>
            <pc:sldMk cId="3944616022" sldId="335"/>
            <ac:picMk id="3077" creationId="{E4723CD3-0B7B-AF0B-9926-8E655EB7E863}"/>
          </ac:picMkLst>
        </pc:picChg>
        <pc:cxnChg chg="del">
          <ac:chgData name="Volčík Stanislav" userId="7df43a5e-a9e6-4d84-9dc7-c4b66ff678c6" providerId="ADAL" clId="{856817BE-E604-41CC-B038-C41869E29F2B}" dt="2024-03-18T17:07:24.110" v="95" actId="478"/>
          <ac:cxnSpMkLst>
            <pc:docMk/>
            <pc:sldMk cId="3944616022" sldId="335"/>
            <ac:cxnSpMk id="4" creationId="{9640EFC8-E79B-78DB-100F-7B277B2FE588}"/>
          </ac:cxnSpMkLst>
        </pc:cxnChg>
        <pc:cxnChg chg="del">
          <ac:chgData name="Volčík Stanislav" userId="7df43a5e-a9e6-4d84-9dc7-c4b66ff678c6" providerId="ADAL" clId="{856817BE-E604-41CC-B038-C41869E29F2B}" dt="2024-03-18T17:07:24.110" v="95" actId="478"/>
          <ac:cxnSpMkLst>
            <pc:docMk/>
            <pc:sldMk cId="3944616022" sldId="335"/>
            <ac:cxnSpMk id="6" creationId="{C71389D2-090F-027F-C3D3-EBE1B67E0874}"/>
          </ac:cxnSpMkLst>
        </pc:cxnChg>
        <pc:cxnChg chg="del">
          <ac:chgData name="Volčík Stanislav" userId="7df43a5e-a9e6-4d84-9dc7-c4b66ff678c6" providerId="ADAL" clId="{856817BE-E604-41CC-B038-C41869E29F2B}" dt="2024-03-18T17:07:24.110" v="95" actId="478"/>
          <ac:cxnSpMkLst>
            <pc:docMk/>
            <pc:sldMk cId="3944616022" sldId="335"/>
            <ac:cxnSpMk id="8" creationId="{8DA967E8-F0C6-4840-F8BA-3E1A407C5E97}"/>
          </ac:cxnSpMkLst>
        </pc:cxnChg>
        <pc:cxnChg chg="del">
          <ac:chgData name="Volčík Stanislav" userId="7df43a5e-a9e6-4d84-9dc7-c4b66ff678c6" providerId="ADAL" clId="{856817BE-E604-41CC-B038-C41869E29F2B}" dt="2024-03-18T17:07:24.110" v="95" actId="478"/>
          <ac:cxnSpMkLst>
            <pc:docMk/>
            <pc:sldMk cId="3944616022" sldId="335"/>
            <ac:cxnSpMk id="10" creationId="{836CD00D-0D24-8D8D-C843-E000A0F11D78}"/>
          </ac:cxnSpMkLst>
        </pc:cxnChg>
      </pc:sldChg>
      <pc:sldChg chg="addSp delSp modSp add mod setBg">
        <pc:chgData name="Volčík Stanislav" userId="7df43a5e-a9e6-4d84-9dc7-c4b66ff678c6" providerId="ADAL" clId="{856817BE-E604-41CC-B038-C41869E29F2B}" dt="2024-03-18T17:08:06.238" v="102" actId="14100"/>
        <pc:sldMkLst>
          <pc:docMk/>
          <pc:sldMk cId="535727333" sldId="336"/>
        </pc:sldMkLst>
        <pc:spChg chg="del">
          <ac:chgData name="Volčík Stanislav" userId="7df43a5e-a9e6-4d84-9dc7-c4b66ff678c6" providerId="ADAL" clId="{856817BE-E604-41CC-B038-C41869E29F2B}" dt="2024-03-18T17:04:51.067" v="43" actId="478"/>
          <ac:spMkLst>
            <pc:docMk/>
            <pc:sldMk cId="535727333" sldId="336"/>
            <ac:spMk id="2" creationId="{798237BB-D1CF-8DCB-08F5-BBC5A836A096}"/>
          </ac:spMkLst>
        </pc:spChg>
        <pc:picChg chg="add mod">
          <ac:chgData name="Volčík Stanislav" userId="7df43a5e-a9e6-4d84-9dc7-c4b66ff678c6" providerId="ADAL" clId="{856817BE-E604-41CC-B038-C41869E29F2B}" dt="2024-03-18T17:08:06.238" v="102" actId="14100"/>
          <ac:picMkLst>
            <pc:docMk/>
            <pc:sldMk cId="535727333" sldId="336"/>
            <ac:picMk id="3" creationId="{728AA0F4-B395-F88D-74D4-DD4310FD0E83}"/>
          </ac:picMkLst>
        </pc:picChg>
        <pc:picChg chg="del">
          <ac:chgData name="Volčík Stanislav" userId="7df43a5e-a9e6-4d84-9dc7-c4b66ff678c6" providerId="ADAL" clId="{856817BE-E604-41CC-B038-C41869E29F2B}" dt="2024-03-18T17:07:51.634" v="99" actId="478"/>
          <ac:picMkLst>
            <pc:docMk/>
            <pc:sldMk cId="535727333" sldId="336"/>
            <ac:picMk id="4098" creationId="{31ED3098-4BD9-C84F-EA14-68B09F6B7BE4}"/>
          </ac:picMkLst>
        </pc:picChg>
        <pc:cxnChg chg="del">
          <ac:chgData name="Volčík Stanislav" userId="7df43a5e-a9e6-4d84-9dc7-c4b66ff678c6" providerId="ADAL" clId="{856817BE-E604-41CC-B038-C41869E29F2B}" dt="2024-03-18T17:07:51.634" v="99" actId="478"/>
          <ac:cxnSpMkLst>
            <pc:docMk/>
            <pc:sldMk cId="535727333" sldId="336"/>
            <ac:cxnSpMk id="5" creationId="{A8B576D6-27F9-F163-BCD0-6C457DCADF4E}"/>
          </ac:cxnSpMkLst>
        </pc:cxnChg>
        <pc:cxnChg chg="del">
          <ac:chgData name="Volčík Stanislav" userId="7df43a5e-a9e6-4d84-9dc7-c4b66ff678c6" providerId="ADAL" clId="{856817BE-E604-41CC-B038-C41869E29F2B}" dt="2024-03-18T17:07:51.634" v="99" actId="478"/>
          <ac:cxnSpMkLst>
            <pc:docMk/>
            <pc:sldMk cId="535727333" sldId="336"/>
            <ac:cxnSpMk id="6" creationId="{AA18A6F7-A930-E2F5-D2F3-CC6AA23FA34A}"/>
          </ac:cxnSpMkLst>
        </pc:cxnChg>
      </pc:sldChg>
      <pc:sldChg chg="delSp modSp add mod setBg">
        <pc:chgData name="Volčík Stanislav" userId="7df43a5e-a9e6-4d84-9dc7-c4b66ff678c6" providerId="ADAL" clId="{856817BE-E604-41CC-B038-C41869E29F2B}" dt="2024-03-18T17:08:59.478" v="117" actId="3626"/>
        <pc:sldMkLst>
          <pc:docMk/>
          <pc:sldMk cId="3545179393" sldId="337"/>
        </pc:sldMkLst>
        <pc:spChg chg="del">
          <ac:chgData name="Volčík Stanislav" userId="7df43a5e-a9e6-4d84-9dc7-c4b66ff678c6" providerId="ADAL" clId="{856817BE-E604-41CC-B038-C41869E29F2B}" dt="2024-03-18T17:04:54.148" v="44" actId="478"/>
          <ac:spMkLst>
            <pc:docMk/>
            <pc:sldMk cId="3545179393" sldId="337"/>
            <ac:spMk id="2" creationId="{7DC4E3BF-2100-0C24-BA15-2324869417AE}"/>
          </ac:spMkLst>
        </pc:spChg>
        <pc:spChg chg="mod">
          <ac:chgData name="Volčík Stanislav" userId="7df43a5e-a9e6-4d84-9dc7-c4b66ff678c6" providerId="ADAL" clId="{856817BE-E604-41CC-B038-C41869E29F2B}" dt="2024-03-18T17:08:59.478" v="117" actId="3626"/>
          <ac:spMkLst>
            <pc:docMk/>
            <pc:sldMk cId="3545179393" sldId="337"/>
            <ac:spMk id="9" creationId="{24DF19A2-5142-A69A-EB2E-019F6F229672}"/>
          </ac:spMkLst>
        </pc:spChg>
        <pc:picChg chg="mod">
          <ac:chgData name="Volčík Stanislav" userId="7df43a5e-a9e6-4d84-9dc7-c4b66ff678c6" providerId="ADAL" clId="{856817BE-E604-41CC-B038-C41869E29F2B}" dt="2024-03-18T17:08:39.161" v="108" actId="1076"/>
          <ac:picMkLst>
            <pc:docMk/>
            <pc:sldMk cId="3545179393" sldId="337"/>
            <ac:picMk id="11" creationId="{7F6A16BB-2600-7322-E039-539B7844BF05}"/>
          </ac:picMkLst>
        </pc:picChg>
      </pc:sldChg>
      <pc:sldChg chg="delSp modSp del mod">
        <pc:chgData name="Volčík Stanislav" userId="7df43a5e-a9e6-4d84-9dc7-c4b66ff678c6" providerId="ADAL" clId="{856817BE-E604-41CC-B038-C41869E29F2B}" dt="2024-03-18T16:55:19.207" v="13" actId="47"/>
        <pc:sldMkLst>
          <pc:docMk/>
          <pc:sldMk cId="1059647116" sldId="1796"/>
        </pc:sldMkLst>
        <pc:spChg chg="mod">
          <ac:chgData name="Volčík Stanislav" userId="7df43a5e-a9e6-4d84-9dc7-c4b66ff678c6" providerId="ADAL" clId="{856817BE-E604-41CC-B038-C41869E29F2B}" dt="2024-03-18T16:53:33.903" v="4" actId="20577"/>
          <ac:spMkLst>
            <pc:docMk/>
            <pc:sldMk cId="1059647116" sldId="1796"/>
            <ac:spMk id="2" creationId="{44739B21-9E1F-4AD8-0D6D-D02D04EEAC20}"/>
          </ac:spMkLst>
        </pc:spChg>
        <pc:spChg chg="del">
          <ac:chgData name="Volčík Stanislav" userId="7df43a5e-a9e6-4d84-9dc7-c4b66ff678c6" providerId="ADAL" clId="{856817BE-E604-41CC-B038-C41869E29F2B}" dt="2024-03-18T16:53:47.024" v="8" actId="21"/>
          <ac:spMkLst>
            <pc:docMk/>
            <pc:sldMk cId="1059647116" sldId="1796"/>
            <ac:spMk id="3" creationId="{B3BC1FD8-9113-6122-DD0B-8A59D87B87F2}"/>
          </ac:spMkLst>
        </pc:spChg>
        <pc:spChg chg="del mod">
          <ac:chgData name="Volčík Stanislav" userId="7df43a5e-a9e6-4d84-9dc7-c4b66ff678c6" providerId="ADAL" clId="{856817BE-E604-41CC-B038-C41869E29F2B}" dt="2024-03-18T16:53:35.885" v="6" actId="478"/>
          <ac:spMkLst>
            <pc:docMk/>
            <pc:sldMk cId="1059647116" sldId="1796"/>
            <ac:spMk id="14" creationId="{68B2A4CB-3FA8-E701-2065-E0CA7603ACD9}"/>
          </ac:spMkLst>
        </pc:spChg>
        <pc:cxnChg chg="del">
          <ac:chgData name="Volčík Stanislav" userId="7df43a5e-a9e6-4d84-9dc7-c4b66ff678c6" providerId="ADAL" clId="{856817BE-E604-41CC-B038-C41869E29F2B}" dt="2024-03-18T16:53:38.691" v="7" actId="478"/>
          <ac:cxnSpMkLst>
            <pc:docMk/>
            <pc:sldMk cId="1059647116" sldId="1796"/>
            <ac:cxnSpMk id="17" creationId="{29992904-59CE-6BE6-2A78-F7422ACE8AEA}"/>
          </ac:cxnSpMkLst>
        </pc:cxnChg>
      </pc:sldChg>
      <pc:sldChg chg="modSp mod">
        <pc:chgData name="Volčík Stanislav" userId="7df43a5e-a9e6-4d84-9dc7-c4b66ff678c6" providerId="ADAL" clId="{856817BE-E604-41CC-B038-C41869E29F2B}" dt="2024-03-18T16:51:53.662" v="2" actId="6549"/>
        <pc:sldMkLst>
          <pc:docMk/>
          <pc:sldMk cId="725368272" sldId="1804"/>
        </pc:sldMkLst>
        <pc:spChg chg="mod">
          <ac:chgData name="Volčík Stanislav" userId="7df43a5e-a9e6-4d84-9dc7-c4b66ff678c6" providerId="ADAL" clId="{856817BE-E604-41CC-B038-C41869E29F2B}" dt="2024-03-18T16:51:53.662" v="2" actId="6549"/>
          <ac:spMkLst>
            <pc:docMk/>
            <pc:sldMk cId="725368272" sldId="1804"/>
            <ac:spMk id="3" creationId="{B3BC1FD8-9113-6122-DD0B-8A59D87B87F2}"/>
          </ac:spMkLst>
        </pc:spChg>
      </pc:sldChg>
      <pc:sldChg chg="modSp mod">
        <pc:chgData name="Volčík Stanislav" userId="7df43a5e-a9e6-4d84-9dc7-c4b66ff678c6" providerId="ADAL" clId="{856817BE-E604-41CC-B038-C41869E29F2B}" dt="2024-03-18T16:51:46.446" v="1" actId="6549"/>
        <pc:sldMkLst>
          <pc:docMk/>
          <pc:sldMk cId="3235136340" sldId="1805"/>
        </pc:sldMkLst>
        <pc:spChg chg="mod">
          <ac:chgData name="Volčík Stanislav" userId="7df43a5e-a9e6-4d84-9dc7-c4b66ff678c6" providerId="ADAL" clId="{856817BE-E604-41CC-B038-C41869E29F2B}" dt="2024-03-18T16:51:46.446" v="1" actId="6549"/>
          <ac:spMkLst>
            <pc:docMk/>
            <pc:sldMk cId="3235136340" sldId="1805"/>
            <ac:spMk id="3" creationId="{B3BC1FD8-9113-6122-DD0B-8A59D87B87F2}"/>
          </ac:spMkLst>
        </pc:spChg>
      </pc:sldChg>
      <pc:sldChg chg="add setBg">
        <pc:chgData name="Volčík Stanislav" userId="7df43a5e-a9e6-4d84-9dc7-c4b66ff678c6" providerId="ADAL" clId="{856817BE-E604-41CC-B038-C41869E29F2B}" dt="2024-03-18T16:45:14.286" v="0"/>
        <pc:sldMkLst>
          <pc:docMk/>
          <pc:sldMk cId="0" sldId="1912"/>
        </pc:sldMkLst>
      </pc:sldChg>
      <pc:sldChg chg="add">
        <pc:chgData name="Volčík Stanislav" userId="7df43a5e-a9e6-4d84-9dc7-c4b66ff678c6" providerId="ADAL" clId="{856817BE-E604-41CC-B038-C41869E29F2B}" dt="2024-03-18T16:53:29.388" v="3" actId="2890"/>
        <pc:sldMkLst>
          <pc:docMk/>
          <pc:sldMk cId="691309295" sldId="1913"/>
        </pc:sldMkLst>
      </pc:sldChg>
      <pc:sldChg chg="addSp modSp add mod setBg">
        <pc:chgData name="Volčík Stanislav" userId="7df43a5e-a9e6-4d84-9dc7-c4b66ff678c6" providerId="ADAL" clId="{856817BE-E604-41CC-B038-C41869E29F2B}" dt="2024-03-18T17:06:28.901" v="86" actId="1076"/>
        <pc:sldMkLst>
          <pc:docMk/>
          <pc:sldMk cId="1048148332" sldId="1914"/>
        </pc:sldMkLst>
        <pc:spChg chg="add mod">
          <ac:chgData name="Volčík Stanislav" userId="7df43a5e-a9e6-4d84-9dc7-c4b66ff678c6" providerId="ADAL" clId="{856817BE-E604-41CC-B038-C41869E29F2B}" dt="2024-03-18T17:06:18.446" v="85" actId="1076"/>
          <ac:spMkLst>
            <pc:docMk/>
            <pc:sldMk cId="1048148332" sldId="1914"/>
            <ac:spMk id="2" creationId="{1E6D8F4E-307F-C6EE-171D-C9B776B6EFA8}"/>
          </ac:spMkLst>
        </pc:spChg>
        <pc:spChg chg="mod">
          <ac:chgData name="Volčík Stanislav" userId="7df43a5e-a9e6-4d84-9dc7-c4b66ff678c6" providerId="ADAL" clId="{856817BE-E604-41CC-B038-C41869E29F2B}" dt="2024-03-18T17:06:28.901" v="86" actId="1076"/>
          <ac:spMkLst>
            <pc:docMk/>
            <pc:sldMk cId="1048148332" sldId="1914"/>
            <ac:spMk id="3" creationId="{00000000-0000-0000-0000-000000000000}"/>
          </ac:spMkLst>
        </pc:spChg>
        <pc:spChg chg="mod">
          <ac:chgData name="Volčík Stanislav" userId="7df43a5e-a9e6-4d84-9dc7-c4b66ff678c6" providerId="ADAL" clId="{856817BE-E604-41CC-B038-C41869E29F2B}" dt="2024-03-18T17:06:14.216" v="84" actId="1076"/>
          <ac:spMkLst>
            <pc:docMk/>
            <pc:sldMk cId="1048148332" sldId="1914"/>
            <ac:spMk id="6" creationId="{B9BC96B0-41CB-4B28-85CE-D14E6AF5EC64}"/>
          </ac:spMkLst>
        </pc:spChg>
      </pc:sldChg>
      <pc:sldChg chg="add del">
        <pc:chgData name="Volčík Stanislav" userId="7df43a5e-a9e6-4d84-9dc7-c4b66ff678c6" providerId="ADAL" clId="{856817BE-E604-41CC-B038-C41869E29F2B}" dt="2024-03-18T16:55:20.564" v="14" actId="47"/>
        <pc:sldMkLst>
          <pc:docMk/>
          <pc:sldMk cId="2307747240" sldId="1914"/>
        </pc:sldMkLst>
      </pc:sldChg>
    </pc:docChg>
  </pc:docChgLst>
  <pc:docChgLst>
    <pc:chgData name="Volčík Stanislav" userId="7df43a5e-a9e6-4d84-9dc7-c4b66ff678c6" providerId="ADAL" clId="{DE04E482-52A4-4CAE-98CE-BF656B171FD0}"/>
    <pc:docChg chg="delSld modSld sldOrd">
      <pc:chgData name="Volčík Stanislav" userId="7df43a5e-a9e6-4d84-9dc7-c4b66ff678c6" providerId="ADAL" clId="{DE04E482-52A4-4CAE-98CE-BF656B171FD0}" dt="2024-04-02T14:48:02.232" v="7" actId="1076"/>
      <pc:docMkLst>
        <pc:docMk/>
      </pc:docMkLst>
      <pc:sldChg chg="modSp del mod">
        <pc:chgData name="Volčík Stanislav" userId="7df43a5e-a9e6-4d84-9dc7-c4b66ff678c6" providerId="ADAL" clId="{DE04E482-52A4-4CAE-98CE-BF656B171FD0}" dt="2024-04-02T14:47:38.738" v="6" actId="47"/>
        <pc:sldMkLst>
          <pc:docMk/>
          <pc:sldMk cId="4130912482" sldId="273"/>
        </pc:sldMkLst>
        <pc:spChg chg="mod">
          <ac:chgData name="Volčík Stanislav" userId="7df43a5e-a9e6-4d84-9dc7-c4b66ff678c6" providerId="ADAL" clId="{DE04E482-52A4-4CAE-98CE-BF656B171FD0}" dt="2024-04-02T14:44:59.096" v="4" actId="6549"/>
          <ac:spMkLst>
            <pc:docMk/>
            <pc:sldMk cId="4130912482" sldId="273"/>
            <ac:spMk id="2" creationId="{23ECA6C3-FBDD-7DBC-09D8-16EBA9B9729C}"/>
          </ac:spMkLst>
        </pc:spChg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925899965" sldId="275"/>
        </pc:sldMkLst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2333564353" sldId="276"/>
        </pc:sldMkLst>
      </pc:sldChg>
      <pc:sldChg chg="modSp mod">
        <pc:chgData name="Volčík Stanislav" userId="7df43a5e-a9e6-4d84-9dc7-c4b66ff678c6" providerId="ADAL" clId="{DE04E482-52A4-4CAE-98CE-BF656B171FD0}" dt="2024-04-02T14:48:02.232" v="7" actId="1076"/>
        <pc:sldMkLst>
          <pc:docMk/>
          <pc:sldMk cId="535727333" sldId="336"/>
        </pc:sldMkLst>
        <pc:picChg chg="mod">
          <ac:chgData name="Volčík Stanislav" userId="7df43a5e-a9e6-4d84-9dc7-c4b66ff678c6" providerId="ADAL" clId="{DE04E482-52A4-4CAE-98CE-BF656B171FD0}" dt="2024-04-02T14:48:02.232" v="7" actId="1076"/>
          <ac:picMkLst>
            <pc:docMk/>
            <pc:sldMk cId="535727333" sldId="336"/>
            <ac:picMk id="3" creationId="{728AA0F4-B395-F88D-74D4-DD4310FD0E83}"/>
          </ac:picMkLst>
        </pc:picChg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2517182830" sldId="504"/>
        </pc:sldMkLst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3492800116" sldId="516"/>
        </pc:sldMkLst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1104128222" sldId="1787"/>
        </pc:sldMkLst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1698045075" sldId="1845"/>
        </pc:sldMkLst>
      </pc:sldChg>
      <pc:sldChg chg="del">
        <pc:chgData name="Volčík Stanislav" userId="7df43a5e-a9e6-4d84-9dc7-c4b66ff678c6" providerId="ADAL" clId="{DE04E482-52A4-4CAE-98CE-BF656B171FD0}" dt="2024-04-02T14:47:38.738" v="6" actId="47"/>
        <pc:sldMkLst>
          <pc:docMk/>
          <pc:sldMk cId="3435347277" sldId="1862"/>
        </pc:sldMkLst>
      </pc:sldChg>
      <pc:sldChg chg="del">
        <pc:chgData name="Volčík Stanislav" userId="7df43a5e-a9e6-4d84-9dc7-c4b66ff678c6" providerId="ADAL" clId="{DE04E482-52A4-4CAE-98CE-BF656B171FD0}" dt="2024-04-02T14:43:19.737" v="2" actId="47"/>
        <pc:sldMkLst>
          <pc:docMk/>
          <pc:sldMk cId="3860089158" sldId="1872"/>
        </pc:sldMkLst>
      </pc:sldChg>
      <pc:sldChg chg="ord">
        <pc:chgData name="Volčík Stanislav" userId="7df43a5e-a9e6-4d84-9dc7-c4b66ff678c6" providerId="ADAL" clId="{DE04E482-52A4-4CAE-98CE-BF656B171FD0}" dt="2024-04-02T14:43:03.221" v="1"/>
        <pc:sldMkLst>
          <pc:docMk/>
          <pc:sldMk cId="2028547474" sldId="1873"/>
        </pc:sldMkLst>
      </pc:sldChg>
      <pc:sldChg chg="modSp del mod">
        <pc:chgData name="Volčík Stanislav" userId="7df43a5e-a9e6-4d84-9dc7-c4b66ff678c6" providerId="ADAL" clId="{DE04E482-52A4-4CAE-98CE-BF656B171FD0}" dt="2024-04-02T14:47:38.738" v="6" actId="47"/>
        <pc:sldMkLst>
          <pc:docMk/>
          <pc:sldMk cId="0" sldId="1912"/>
        </pc:sldMkLst>
        <pc:spChg chg="mod">
          <ac:chgData name="Volčík Stanislav" userId="7df43a5e-a9e6-4d84-9dc7-c4b66ff678c6" providerId="ADAL" clId="{DE04E482-52A4-4CAE-98CE-BF656B171FD0}" dt="2024-04-02T14:46:13.640" v="5" actId="1076"/>
          <ac:spMkLst>
            <pc:docMk/>
            <pc:sldMk cId="0" sldId="1912"/>
            <ac:spMk id="14" creationId="{00000000-0000-0000-0000-000000000000}"/>
          </ac:spMkLst>
        </pc:spChg>
      </pc:sldChg>
    </pc:docChg>
  </pc:docChgLst>
  <pc:docChgLst>
    <pc:chgData name="Volčík Stanislav" userId="7df43a5e-a9e6-4d84-9dc7-c4b66ff678c6" providerId="ADAL" clId="{069F838C-D599-4F59-BD8A-23C716A64CE5}"/>
    <pc:docChg chg="addSld modSld sldOrd">
      <pc:chgData name="Volčík Stanislav" userId="7df43a5e-a9e6-4d84-9dc7-c4b66ff678c6" providerId="ADAL" clId="{069F838C-D599-4F59-BD8A-23C716A64CE5}" dt="2024-03-18T08:55:48.657" v="6"/>
      <pc:docMkLst>
        <pc:docMk/>
      </pc:docMkLst>
      <pc:sldChg chg="add">
        <pc:chgData name="Volčík Stanislav" userId="7df43a5e-a9e6-4d84-9dc7-c4b66ff678c6" providerId="ADAL" clId="{069F838C-D599-4F59-BD8A-23C716A64CE5}" dt="2024-03-18T08:55:48.657" v="6"/>
        <pc:sldMkLst>
          <pc:docMk/>
          <pc:sldMk cId="0" sldId="256"/>
        </pc:sldMkLst>
      </pc:sldChg>
      <pc:sldChg chg="add setBg">
        <pc:chgData name="Volčík Stanislav" userId="7df43a5e-a9e6-4d84-9dc7-c4b66ff678c6" providerId="ADAL" clId="{069F838C-D599-4F59-BD8A-23C716A64CE5}" dt="2024-03-18T08:55:48.657" v="6"/>
        <pc:sldMkLst>
          <pc:docMk/>
          <pc:sldMk cId="0" sldId="257"/>
        </pc:sldMkLst>
      </pc:sldChg>
      <pc:sldChg chg="add setBg">
        <pc:chgData name="Volčík Stanislav" userId="7df43a5e-a9e6-4d84-9dc7-c4b66ff678c6" providerId="ADAL" clId="{069F838C-D599-4F59-BD8A-23C716A64CE5}" dt="2024-03-18T08:55:48.657" v="6"/>
        <pc:sldMkLst>
          <pc:docMk/>
          <pc:sldMk cId="0" sldId="258"/>
        </pc:sldMkLst>
      </pc:sldChg>
      <pc:sldChg chg="ord">
        <pc:chgData name="Volčík Stanislav" userId="7df43a5e-a9e6-4d84-9dc7-c4b66ff678c6" providerId="ADAL" clId="{069F838C-D599-4F59-BD8A-23C716A64CE5}" dt="2024-03-18T08:53:53.872" v="3"/>
        <pc:sldMkLst>
          <pc:docMk/>
          <pc:sldMk cId="2941077775" sldId="290"/>
        </pc:sldMkLst>
      </pc:sldChg>
      <pc:sldChg chg="ord">
        <pc:chgData name="Volčík Stanislav" userId="7df43a5e-a9e6-4d84-9dc7-c4b66ff678c6" providerId="ADAL" clId="{069F838C-D599-4F59-BD8A-23C716A64CE5}" dt="2024-03-18T08:54:30.010" v="5"/>
        <pc:sldMkLst>
          <pc:docMk/>
          <pc:sldMk cId="2517182830" sldId="504"/>
        </pc:sldMkLst>
      </pc:sldChg>
      <pc:sldChg chg="ord">
        <pc:chgData name="Volčík Stanislav" userId="7df43a5e-a9e6-4d84-9dc7-c4b66ff678c6" providerId="ADAL" clId="{069F838C-D599-4F59-BD8A-23C716A64CE5}" dt="2024-03-18T08:54:30.010" v="5"/>
        <pc:sldMkLst>
          <pc:docMk/>
          <pc:sldMk cId="3492800116" sldId="516"/>
        </pc:sldMkLst>
      </pc:sldChg>
      <pc:sldChg chg="ord">
        <pc:chgData name="Volčík Stanislav" userId="7df43a5e-a9e6-4d84-9dc7-c4b66ff678c6" providerId="ADAL" clId="{069F838C-D599-4F59-BD8A-23C716A64CE5}" dt="2024-03-18T08:54:30.010" v="5"/>
        <pc:sldMkLst>
          <pc:docMk/>
          <pc:sldMk cId="1104128222" sldId="1787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4092408183" sldId="1863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4189141633" sldId="1866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3299512561" sldId="1867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590307729" sldId="1869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998840574" sldId="1870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1984356068" sldId="1874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2204786129" sldId="1908"/>
        </pc:sldMkLst>
      </pc:sldChg>
      <pc:sldChg chg="ord">
        <pc:chgData name="Volčík Stanislav" userId="7df43a5e-a9e6-4d84-9dc7-c4b66ff678c6" providerId="ADAL" clId="{069F838C-D599-4F59-BD8A-23C716A64CE5}" dt="2024-03-18T08:53:41.667" v="1"/>
        <pc:sldMkLst>
          <pc:docMk/>
          <pc:sldMk cId="469752743" sldId="1909"/>
        </pc:sldMkLst>
      </pc:sldChg>
      <pc:sldChg chg="add setBg">
        <pc:chgData name="Volčík Stanislav" userId="7df43a5e-a9e6-4d84-9dc7-c4b66ff678c6" providerId="ADAL" clId="{069F838C-D599-4F59-BD8A-23C716A64CE5}" dt="2024-03-18T08:55:48.657" v="6"/>
        <pc:sldMkLst>
          <pc:docMk/>
          <pc:sldMk cId="0" sldId="1910"/>
        </pc:sldMkLst>
      </pc:sldChg>
      <pc:sldChg chg="add setBg">
        <pc:chgData name="Volčík Stanislav" userId="7df43a5e-a9e6-4d84-9dc7-c4b66ff678c6" providerId="ADAL" clId="{069F838C-D599-4F59-BD8A-23C716A64CE5}" dt="2024-03-18T08:55:48.657" v="6"/>
        <pc:sldMkLst>
          <pc:docMk/>
          <pc:sldMk cId="0" sldId="191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Pravidelnost docházky dítěte do mateřské školy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Rodiče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1x v týdnu</c:v>
                </c:pt>
                <c:pt idx="1">
                  <c:v>max. 3x v týdnu</c:v>
                </c:pt>
                <c:pt idx="2">
                  <c:v>denně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14</c:v>
                </c:pt>
                <c:pt idx="1">
                  <c:v>169</c:v>
                </c:pt>
                <c:pt idx="2">
                  <c:v>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1-4EFD-80E6-A504B402207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Učitelé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1x v týdnu</c:v>
                </c:pt>
                <c:pt idx="1">
                  <c:v>max. 3x v týdnu</c:v>
                </c:pt>
                <c:pt idx="2">
                  <c:v>denně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13</c:v>
                </c:pt>
                <c:pt idx="1">
                  <c:v>71</c:v>
                </c:pt>
                <c:pt idx="2">
                  <c:v>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A1-4EFD-80E6-A504B4022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138480"/>
        <c:axId val="394139464"/>
      </c:barChart>
      <c:catAx>
        <c:axId val="39413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139464"/>
        <c:crosses val="autoZero"/>
        <c:auto val="1"/>
        <c:lblAlgn val="ctr"/>
        <c:lblOffset val="100"/>
        <c:noMultiLvlLbl val="0"/>
      </c:catAx>
      <c:valAx>
        <c:axId val="39413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413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Důvody pro umístění dítěte raného věku do konkrétní mateřské školy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Rodiče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List1!$A$2:$A$12</c:f>
              <c:strCache>
                <c:ptCount val="11"/>
                <c:pt idx="0">
                  <c:v>Dostupnost</c:v>
                </c:pt>
                <c:pt idx="1">
                  <c:v>Personál</c:v>
                </c:pt>
                <c:pt idx="2">
                  <c:v>Samostatná třída</c:v>
                </c:pt>
                <c:pt idx="3">
                  <c:v>Vybavenost</c:v>
                </c:pt>
                <c:pt idx="4">
                  <c:v>Provozní doba</c:v>
                </c:pt>
                <c:pt idx="5">
                  <c:v>Kladné reference</c:v>
                </c:pt>
                <c:pt idx="6">
                  <c:v>Přístup k dětem</c:v>
                </c:pt>
                <c:pt idx="7">
                  <c:v>Sourozenec v MŠ</c:v>
                </c:pt>
                <c:pt idx="8">
                  <c:v>Možnost postupné adaptace</c:v>
                </c:pt>
                <c:pt idx="9">
                  <c:v>Vzdělávací program</c:v>
                </c:pt>
                <c:pt idx="10">
                  <c:v>Jiné</c:v>
                </c:pt>
              </c:strCache>
            </c:strRef>
          </c:cat>
          <c:val>
            <c:numRef>
              <c:f>List1!$B$2:$B$12</c:f>
              <c:numCache>
                <c:formatCode>General</c:formatCode>
                <c:ptCount val="11"/>
                <c:pt idx="0">
                  <c:v>747</c:v>
                </c:pt>
                <c:pt idx="1">
                  <c:v>305</c:v>
                </c:pt>
                <c:pt idx="2">
                  <c:v>162</c:v>
                </c:pt>
                <c:pt idx="3">
                  <c:v>151</c:v>
                </c:pt>
                <c:pt idx="4">
                  <c:v>110</c:v>
                </c:pt>
                <c:pt idx="5">
                  <c:v>195</c:v>
                </c:pt>
                <c:pt idx="6">
                  <c:v>509</c:v>
                </c:pt>
                <c:pt idx="7">
                  <c:v>192</c:v>
                </c:pt>
                <c:pt idx="8">
                  <c:v>188</c:v>
                </c:pt>
                <c:pt idx="9">
                  <c:v>81</c:v>
                </c:pt>
                <c:pt idx="1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C-4E1F-A437-F00EF175EEF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Učitelé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List1!$A$2:$A$12</c:f>
              <c:strCache>
                <c:ptCount val="11"/>
                <c:pt idx="0">
                  <c:v>Dostupnost</c:v>
                </c:pt>
                <c:pt idx="1">
                  <c:v>Personál</c:v>
                </c:pt>
                <c:pt idx="2">
                  <c:v>Samostatná třída</c:v>
                </c:pt>
                <c:pt idx="3">
                  <c:v>Vybavenost</c:v>
                </c:pt>
                <c:pt idx="4">
                  <c:v>Provozní doba</c:v>
                </c:pt>
                <c:pt idx="5">
                  <c:v>Kladné reference</c:v>
                </c:pt>
                <c:pt idx="6">
                  <c:v>Přístup k dětem</c:v>
                </c:pt>
                <c:pt idx="7">
                  <c:v>Sourozenec v MŠ</c:v>
                </c:pt>
                <c:pt idx="8">
                  <c:v>Možnost postupné adaptace</c:v>
                </c:pt>
                <c:pt idx="9">
                  <c:v>Vzdělávací program</c:v>
                </c:pt>
                <c:pt idx="10">
                  <c:v>Jiné</c:v>
                </c:pt>
              </c:strCache>
            </c:strRef>
          </c:cat>
          <c:val>
            <c:numRef>
              <c:f>List1!$C$2:$C$12</c:f>
              <c:numCache>
                <c:formatCode>General</c:formatCode>
                <c:ptCount val="11"/>
                <c:pt idx="0">
                  <c:v>828</c:v>
                </c:pt>
                <c:pt idx="1">
                  <c:v>301</c:v>
                </c:pt>
                <c:pt idx="2">
                  <c:v>184</c:v>
                </c:pt>
                <c:pt idx="3">
                  <c:v>211</c:v>
                </c:pt>
                <c:pt idx="4">
                  <c:v>153</c:v>
                </c:pt>
                <c:pt idx="5">
                  <c:v>306</c:v>
                </c:pt>
                <c:pt idx="6">
                  <c:v>492</c:v>
                </c:pt>
                <c:pt idx="7">
                  <c:v>329</c:v>
                </c:pt>
                <c:pt idx="8">
                  <c:v>177</c:v>
                </c:pt>
                <c:pt idx="9">
                  <c:v>32</c:v>
                </c:pt>
                <c:pt idx="1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C-4E1F-A437-F00EF175E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1314544"/>
        <c:axId val="831315856"/>
      </c:barChart>
      <c:catAx>
        <c:axId val="83131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31315856"/>
        <c:crosses val="autoZero"/>
        <c:auto val="1"/>
        <c:lblAlgn val="ctr"/>
        <c:lblOffset val="100"/>
        <c:noMultiLvlLbl val="0"/>
      </c:catAx>
      <c:valAx>
        <c:axId val="83131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3131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Informace o dítěti</a:t>
            </a:r>
            <a:r>
              <a:rPr lang="cs-CZ" baseline="0"/>
              <a:t> a o dění v mateřské škole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Rodiče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List1!$A$2:$A$9</c:f>
              <c:strCache>
                <c:ptCount val="8"/>
                <c:pt idx="0">
                  <c:v>informace při předávání</c:v>
                </c:pt>
                <c:pt idx="1">
                  <c:v>nástěnka</c:v>
                </c:pt>
                <c:pt idx="2">
                  <c:v>webové stránky školy</c:v>
                </c:pt>
                <c:pt idx="3">
                  <c:v>e-mail</c:v>
                </c:pt>
                <c:pt idx="4">
                  <c:v>hromadné schůzky</c:v>
                </c:pt>
                <c:pt idx="5">
                  <c:v>individuální konzultace na vyžádání</c:v>
                </c:pt>
                <c:pt idx="6">
                  <c:v>individuální konzultace pravidelné</c:v>
                </c:pt>
                <c:pt idx="7">
                  <c:v>jiné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909</c:v>
                </c:pt>
                <c:pt idx="1">
                  <c:v>829</c:v>
                </c:pt>
                <c:pt idx="2">
                  <c:v>653</c:v>
                </c:pt>
                <c:pt idx="3">
                  <c:v>649</c:v>
                </c:pt>
                <c:pt idx="4">
                  <c:v>585</c:v>
                </c:pt>
                <c:pt idx="5">
                  <c:v>412</c:v>
                </c:pt>
                <c:pt idx="6">
                  <c:v>253</c:v>
                </c:pt>
                <c:pt idx="7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A-4313-85B3-86409CA5B21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Učitelé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List1!$A$2:$A$9</c:f>
              <c:strCache>
                <c:ptCount val="8"/>
                <c:pt idx="0">
                  <c:v>informace při předávání</c:v>
                </c:pt>
                <c:pt idx="1">
                  <c:v>nástěnka</c:v>
                </c:pt>
                <c:pt idx="2">
                  <c:v>webové stránky školy</c:v>
                </c:pt>
                <c:pt idx="3">
                  <c:v>e-mail</c:v>
                </c:pt>
                <c:pt idx="4">
                  <c:v>hromadné schůzky</c:v>
                </c:pt>
                <c:pt idx="5">
                  <c:v>individuální konzultace na vyžádání</c:v>
                </c:pt>
                <c:pt idx="6">
                  <c:v>individuální konzultace pravidelné</c:v>
                </c:pt>
                <c:pt idx="7">
                  <c:v>jiné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1055</c:v>
                </c:pt>
                <c:pt idx="1">
                  <c:v>1023</c:v>
                </c:pt>
                <c:pt idx="2">
                  <c:v>931</c:v>
                </c:pt>
                <c:pt idx="3">
                  <c:v>614</c:v>
                </c:pt>
                <c:pt idx="4">
                  <c:v>856</c:v>
                </c:pt>
                <c:pt idx="5">
                  <c:v>840</c:v>
                </c:pt>
                <c:pt idx="6">
                  <c:v>518</c:v>
                </c:pt>
                <c:pt idx="7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A-4313-85B3-86409CA5B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111392"/>
        <c:axId val="551110408"/>
      </c:barChart>
      <c:catAx>
        <c:axId val="55111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1110408"/>
        <c:crosses val="autoZero"/>
        <c:auto val="1"/>
        <c:lblAlgn val="ctr"/>
        <c:lblOffset val="100"/>
        <c:noMultiLvlLbl val="0"/>
      </c:catAx>
      <c:valAx>
        <c:axId val="551110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111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7FB384-E837-4064-A905-4C3EF6DF10DF}" type="doc">
      <dgm:prSet loTypeId="urn:microsoft.com/office/officeart/2005/8/layout/vList5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8C2930FF-EEE3-4A5E-B163-90CE64266A47}" type="pres">
      <dgm:prSet presAssocID="{537FB384-E837-4064-A905-4C3EF6DF10D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2E7FB44D-F15D-4AE3-BA12-FABF9A56D460}" type="presOf" srcId="{537FB384-E837-4064-A905-4C3EF6DF10DF}" destId="{8C2930FF-EEE3-4A5E-B163-90CE64266A4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A5F0E-3587-4C87-AC86-C894367E50D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cs-CZ"/>
        </a:p>
      </dgm:t>
    </dgm:pt>
    <dgm:pt modelId="{D52285FB-205D-465F-AA47-CE929297F822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matka dítěte</a:t>
          </a:r>
        </a:p>
      </dgm:t>
    </dgm:pt>
    <dgm:pt modelId="{D80470EF-140E-4A1E-8AC3-799F24E15967}" type="parTrans" cxnId="{2227FC26-2778-43C5-B1E1-4FAF9C10DB2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E9B04D47-8A6E-4288-B47D-227518F1A0A3}" type="sibTrans" cxnId="{2227FC26-2778-43C5-B1E1-4FAF9C10DB2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736F8840-7581-4725-9683-B4A2224AACFE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partner</a:t>
          </a:r>
        </a:p>
      </dgm:t>
    </dgm:pt>
    <dgm:pt modelId="{9D06441B-B11E-4059-91CF-A3654423A11D}" type="parTrans" cxnId="{69F386E9-95B4-48A6-B214-763D991A5435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FC6DC21F-CCA7-4EAE-98F4-75A01D4E04EF}" type="sibTrans" cxnId="{69F386E9-95B4-48A6-B214-763D991A5435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18BF767D-A453-4D56-841D-75DEF5924D04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zaměstnavatel</a:t>
          </a:r>
        </a:p>
      </dgm:t>
    </dgm:pt>
    <dgm:pt modelId="{445155E9-79BC-4BC3-A082-02003D829605}" type="parTrans" cxnId="{B042274E-9C7F-4D0E-A333-45BCB5C77342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94EDE462-A396-4637-BCE3-B3B9C98BA7E6}" type="sibTrans" cxnId="{B042274E-9C7F-4D0E-A333-45BCB5C77342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99A7DD54-E8A0-49A8-87F8-4819957894B3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rodiče matky</a:t>
          </a:r>
        </a:p>
      </dgm:t>
    </dgm:pt>
    <dgm:pt modelId="{172D9BA6-95F6-483F-93AA-13C5C3E2A0CD}" type="parTrans" cxnId="{06AC89DC-630A-45FF-8A9A-187EABC44E7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490CC180-6F81-4AA8-A717-780695851ECA}" type="sibTrans" cxnId="{06AC89DC-630A-45FF-8A9A-187EABC44E7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E092F7FD-EFC7-4357-B197-02C23B9957E3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veřejnost</a:t>
          </a:r>
        </a:p>
      </dgm:t>
    </dgm:pt>
    <dgm:pt modelId="{BDC3D286-853B-4E09-9D06-29AC55318364}" type="parTrans" cxnId="{221302F4-EC7D-4D34-8FA8-C6B55D2E66DD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1E7D77DC-83E1-4F3D-BB5C-29CFB8A205D7}" type="sibTrans" cxnId="{221302F4-EC7D-4D34-8FA8-C6B55D2E66DD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B2C3A82B-59BB-4058-9EDB-227C7CAB7CCE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dítě</a:t>
          </a:r>
        </a:p>
      </dgm:t>
    </dgm:pt>
    <dgm:pt modelId="{9DFDF6F7-7246-4835-A221-AEF1BA0BD06B}" type="parTrans" cxnId="{EC9F9F9F-1929-4BB7-9659-8A66D773EF47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CDC60DA3-1F72-4DF5-9CFA-A1397DFD613A}" type="sibTrans" cxnId="{EC9F9F9F-1929-4BB7-9659-8A66D773EF47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14878CD5-F1CE-4AA3-9B99-D730A9BEEA5E}">
      <dgm:prSet phldrT="[Text]"/>
      <dgm:spPr/>
      <dgm:t>
        <a:bodyPr/>
        <a:lstStyle/>
        <a:p>
          <a:r>
            <a:rPr lang="cs-CZ">
              <a:solidFill>
                <a:sysClr val="windowText" lastClr="000000"/>
              </a:solidFill>
            </a:rPr>
            <a:t>rodiče partnera</a:t>
          </a:r>
        </a:p>
      </dgm:t>
    </dgm:pt>
    <dgm:pt modelId="{9F8E4738-E13F-42A4-A25B-702C53A8F7B9}" type="parTrans" cxnId="{B788550D-62DF-44DC-AE76-D55A29A7D47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DB3B55FF-27F8-4962-8F75-EBCD808B813E}" type="sibTrans" cxnId="{B788550D-62DF-44DC-AE76-D55A29A7D47E}">
      <dgm:prSet/>
      <dgm:spPr/>
      <dgm:t>
        <a:bodyPr/>
        <a:lstStyle/>
        <a:p>
          <a:endParaRPr lang="cs-CZ">
            <a:solidFill>
              <a:sysClr val="windowText" lastClr="000000"/>
            </a:solidFill>
          </a:endParaRPr>
        </a:p>
      </dgm:t>
    </dgm:pt>
    <dgm:pt modelId="{C4D419FA-824A-4160-B164-C797886665AD}" type="pres">
      <dgm:prSet presAssocID="{20CA5F0E-3587-4C87-AC86-C894367E50D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D27D10-7376-46D3-A20F-4EF6464154C2}" type="pres">
      <dgm:prSet presAssocID="{D52285FB-205D-465F-AA47-CE929297F822}" presName="centerShape" presStyleLbl="node0" presStyleIdx="0" presStyleCnt="1"/>
      <dgm:spPr/>
    </dgm:pt>
    <dgm:pt modelId="{BE26EC91-7C79-4A43-A318-BF3DF4E6AAF0}" type="pres">
      <dgm:prSet presAssocID="{9D06441B-B11E-4059-91CF-A3654423A11D}" presName="Name9" presStyleLbl="parChTrans1D2" presStyleIdx="0" presStyleCnt="6"/>
      <dgm:spPr/>
    </dgm:pt>
    <dgm:pt modelId="{288AA9FB-EBC7-488A-820D-EF81549F4B3F}" type="pres">
      <dgm:prSet presAssocID="{9D06441B-B11E-4059-91CF-A3654423A11D}" presName="connTx" presStyleLbl="parChTrans1D2" presStyleIdx="0" presStyleCnt="6"/>
      <dgm:spPr/>
    </dgm:pt>
    <dgm:pt modelId="{7C67CD7D-D22B-4992-B1D8-872A16EA84B2}" type="pres">
      <dgm:prSet presAssocID="{736F8840-7581-4725-9683-B4A2224AACFE}" presName="node" presStyleLbl="node1" presStyleIdx="0" presStyleCnt="6">
        <dgm:presLayoutVars>
          <dgm:bulletEnabled val="1"/>
        </dgm:presLayoutVars>
      </dgm:prSet>
      <dgm:spPr/>
    </dgm:pt>
    <dgm:pt modelId="{56B16972-1F2A-46B1-8CF2-465A5A83541E}" type="pres">
      <dgm:prSet presAssocID="{445155E9-79BC-4BC3-A082-02003D829605}" presName="Name9" presStyleLbl="parChTrans1D2" presStyleIdx="1" presStyleCnt="6"/>
      <dgm:spPr/>
    </dgm:pt>
    <dgm:pt modelId="{FFDFBEB8-05C0-457C-84C0-D83D4F695037}" type="pres">
      <dgm:prSet presAssocID="{445155E9-79BC-4BC3-A082-02003D829605}" presName="connTx" presStyleLbl="parChTrans1D2" presStyleIdx="1" presStyleCnt="6"/>
      <dgm:spPr/>
    </dgm:pt>
    <dgm:pt modelId="{A0E62F8D-5770-471C-8408-5DC685AC5922}" type="pres">
      <dgm:prSet presAssocID="{18BF767D-A453-4D56-841D-75DEF5924D04}" presName="node" presStyleLbl="node1" presStyleIdx="1" presStyleCnt="6" custRadScaleRad="99385" custRadScaleInc="317">
        <dgm:presLayoutVars>
          <dgm:bulletEnabled val="1"/>
        </dgm:presLayoutVars>
      </dgm:prSet>
      <dgm:spPr/>
    </dgm:pt>
    <dgm:pt modelId="{EA427450-21F2-4EB8-B42C-938BDD38FB12}" type="pres">
      <dgm:prSet presAssocID="{172D9BA6-95F6-483F-93AA-13C5C3E2A0CD}" presName="Name9" presStyleLbl="parChTrans1D2" presStyleIdx="2" presStyleCnt="6"/>
      <dgm:spPr/>
    </dgm:pt>
    <dgm:pt modelId="{122C04FD-E83E-4BA5-9814-34A114C58F0C}" type="pres">
      <dgm:prSet presAssocID="{172D9BA6-95F6-483F-93AA-13C5C3E2A0CD}" presName="connTx" presStyleLbl="parChTrans1D2" presStyleIdx="2" presStyleCnt="6"/>
      <dgm:spPr/>
    </dgm:pt>
    <dgm:pt modelId="{36975D8D-EDA4-4AEC-9E1F-F45F3BDB1E6D}" type="pres">
      <dgm:prSet presAssocID="{99A7DD54-E8A0-49A8-87F8-4819957894B3}" presName="node" presStyleLbl="node1" presStyleIdx="2" presStyleCnt="6">
        <dgm:presLayoutVars>
          <dgm:bulletEnabled val="1"/>
        </dgm:presLayoutVars>
      </dgm:prSet>
      <dgm:spPr/>
    </dgm:pt>
    <dgm:pt modelId="{014EC2B0-5700-484C-A157-1D8DD30994E3}" type="pres">
      <dgm:prSet presAssocID="{9F8E4738-E13F-42A4-A25B-702C53A8F7B9}" presName="Name9" presStyleLbl="parChTrans1D2" presStyleIdx="3" presStyleCnt="6"/>
      <dgm:spPr/>
    </dgm:pt>
    <dgm:pt modelId="{30B0A83E-3899-44B3-A513-8987A6B783E6}" type="pres">
      <dgm:prSet presAssocID="{9F8E4738-E13F-42A4-A25B-702C53A8F7B9}" presName="connTx" presStyleLbl="parChTrans1D2" presStyleIdx="3" presStyleCnt="6"/>
      <dgm:spPr/>
    </dgm:pt>
    <dgm:pt modelId="{418724C1-81E2-4534-A2F6-4F1CD5707B5C}" type="pres">
      <dgm:prSet presAssocID="{14878CD5-F1CE-4AA3-9B99-D730A9BEEA5E}" presName="node" presStyleLbl="node1" presStyleIdx="3" presStyleCnt="6">
        <dgm:presLayoutVars>
          <dgm:bulletEnabled val="1"/>
        </dgm:presLayoutVars>
      </dgm:prSet>
      <dgm:spPr/>
    </dgm:pt>
    <dgm:pt modelId="{47136967-F1BF-4BD5-AB26-A4594CDD5B9D}" type="pres">
      <dgm:prSet presAssocID="{BDC3D286-853B-4E09-9D06-29AC55318364}" presName="Name9" presStyleLbl="parChTrans1D2" presStyleIdx="4" presStyleCnt="6"/>
      <dgm:spPr/>
    </dgm:pt>
    <dgm:pt modelId="{43154A86-BC10-4941-95AC-7FE30D74B673}" type="pres">
      <dgm:prSet presAssocID="{BDC3D286-853B-4E09-9D06-29AC55318364}" presName="connTx" presStyleLbl="parChTrans1D2" presStyleIdx="4" presStyleCnt="6"/>
      <dgm:spPr/>
    </dgm:pt>
    <dgm:pt modelId="{21415823-95DB-4192-84E0-8C7126F2766C}" type="pres">
      <dgm:prSet presAssocID="{E092F7FD-EFC7-4357-B197-02C23B9957E3}" presName="node" presStyleLbl="node1" presStyleIdx="4" presStyleCnt="6">
        <dgm:presLayoutVars>
          <dgm:bulletEnabled val="1"/>
        </dgm:presLayoutVars>
      </dgm:prSet>
      <dgm:spPr/>
    </dgm:pt>
    <dgm:pt modelId="{AB6F1181-9649-40FD-B9EA-771900B80273}" type="pres">
      <dgm:prSet presAssocID="{9DFDF6F7-7246-4835-A221-AEF1BA0BD06B}" presName="Name9" presStyleLbl="parChTrans1D2" presStyleIdx="5" presStyleCnt="6"/>
      <dgm:spPr/>
    </dgm:pt>
    <dgm:pt modelId="{0FB89108-A723-4DA7-A76A-9FBEF6DBFFB2}" type="pres">
      <dgm:prSet presAssocID="{9DFDF6F7-7246-4835-A221-AEF1BA0BD06B}" presName="connTx" presStyleLbl="parChTrans1D2" presStyleIdx="5" presStyleCnt="6"/>
      <dgm:spPr/>
    </dgm:pt>
    <dgm:pt modelId="{F2C351CD-4AF1-4A9A-9784-23FE56C5094C}" type="pres">
      <dgm:prSet presAssocID="{B2C3A82B-59BB-4058-9EDB-227C7CAB7CCE}" presName="node" presStyleLbl="node1" presStyleIdx="5" presStyleCnt="6">
        <dgm:presLayoutVars>
          <dgm:bulletEnabled val="1"/>
        </dgm:presLayoutVars>
      </dgm:prSet>
      <dgm:spPr/>
    </dgm:pt>
  </dgm:ptLst>
  <dgm:cxnLst>
    <dgm:cxn modelId="{580B0901-0462-438F-9346-BECB3FBA5957}" type="presOf" srcId="{E092F7FD-EFC7-4357-B197-02C23B9957E3}" destId="{21415823-95DB-4192-84E0-8C7126F2766C}" srcOrd="0" destOrd="0" presId="urn:microsoft.com/office/officeart/2005/8/layout/radial1"/>
    <dgm:cxn modelId="{0FE91F05-B3AE-43B6-ABAA-5BB34286BDD3}" type="presOf" srcId="{BDC3D286-853B-4E09-9D06-29AC55318364}" destId="{47136967-F1BF-4BD5-AB26-A4594CDD5B9D}" srcOrd="0" destOrd="0" presId="urn:microsoft.com/office/officeart/2005/8/layout/radial1"/>
    <dgm:cxn modelId="{B788550D-62DF-44DC-AE76-D55A29A7D47E}" srcId="{D52285FB-205D-465F-AA47-CE929297F822}" destId="{14878CD5-F1CE-4AA3-9B99-D730A9BEEA5E}" srcOrd="3" destOrd="0" parTransId="{9F8E4738-E13F-42A4-A25B-702C53A8F7B9}" sibTransId="{DB3B55FF-27F8-4962-8F75-EBCD808B813E}"/>
    <dgm:cxn modelId="{751AE125-86C2-46F1-8457-F6A3B11265E9}" type="presOf" srcId="{445155E9-79BC-4BC3-A082-02003D829605}" destId="{FFDFBEB8-05C0-457C-84C0-D83D4F695037}" srcOrd="1" destOrd="0" presId="urn:microsoft.com/office/officeart/2005/8/layout/radial1"/>
    <dgm:cxn modelId="{2227FC26-2778-43C5-B1E1-4FAF9C10DB2E}" srcId="{20CA5F0E-3587-4C87-AC86-C894367E50D4}" destId="{D52285FB-205D-465F-AA47-CE929297F822}" srcOrd="0" destOrd="0" parTransId="{D80470EF-140E-4A1E-8AC3-799F24E15967}" sibTransId="{E9B04D47-8A6E-4288-B47D-227518F1A0A3}"/>
    <dgm:cxn modelId="{DF9C4E40-C2B3-48FB-8790-4C7B0C7C9674}" type="presOf" srcId="{9D06441B-B11E-4059-91CF-A3654423A11D}" destId="{BE26EC91-7C79-4A43-A318-BF3DF4E6AAF0}" srcOrd="0" destOrd="0" presId="urn:microsoft.com/office/officeart/2005/8/layout/radial1"/>
    <dgm:cxn modelId="{CF3F755B-3533-481D-948D-D1F916B1C911}" type="presOf" srcId="{B2C3A82B-59BB-4058-9EDB-227C7CAB7CCE}" destId="{F2C351CD-4AF1-4A9A-9784-23FE56C5094C}" srcOrd="0" destOrd="0" presId="urn:microsoft.com/office/officeart/2005/8/layout/radial1"/>
    <dgm:cxn modelId="{C3D1EC6A-3432-473B-A063-51E33624544D}" type="presOf" srcId="{18BF767D-A453-4D56-841D-75DEF5924D04}" destId="{A0E62F8D-5770-471C-8408-5DC685AC5922}" srcOrd="0" destOrd="0" presId="urn:microsoft.com/office/officeart/2005/8/layout/radial1"/>
    <dgm:cxn modelId="{AE490A6D-9DB0-42F2-9D85-7FE0B0453AC0}" type="presOf" srcId="{445155E9-79BC-4BC3-A082-02003D829605}" destId="{56B16972-1F2A-46B1-8CF2-465A5A83541E}" srcOrd="0" destOrd="0" presId="urn:microsoft.com/office/officeart/2005/8/layout/radial1"/>
    <dgm:cxn modelId="{B042274E-9C7F-4D0E-A333-45BCB5C77342}" srcId="{D52285FB-205D-465F-AA47-CE929297F822}" destId="{18BF767D-A453-4D56-841D-75DEF5924D04}" srcOrd="1" destOrd="0" parTransId="{445155E9-79BC-4BC3-A082-02003D829605}" sibTransId="{94EDE462-A396-4637-BCE3-B3B9C98BA7E6}"/>
    <dgm:cxn modelId="{B313DE73-324D-404C-BB26-7E2369265579}" type="presOf" srcId="{9D06441B-B11E-4059-91CF-A3654423A11D}" destId="{288AA9FB-EBC7-488A-820D-EF81549F4B3F}" srcOrd="1" destOrd="0" presId="urn:microsoft.com/office/officeart/2005/8/layout/radial1"/>
    <dgm:cxn modelId="{235BA087-A190-4318-AFF9-2C09BDCAA92C}" type="presOf" srcId="{D52285FB-205D-465F-AA47-CE929297F822}" destId="{40D27D10-7376-46D3-A20F-4EF6464154C2}" srcOrd="0" destOrd="0" presId="urn:microsoft.com/office/officeart/2005/8/layout/radial1"/>
    <dgm:cxn modelId="{1DC3EC87-4722-44F0-BF71-1C19A7DA6490}" type="presOf" srcId="{9F8E4738-E13F-42A4-A25B-702C53A8F7B9}" destId="{014EC2B0-5700-484C-A157-1D8DD30994E3}" srcOrd="0" destOrd="0" presId="urn:microsoft.com/office/officeart/2005/8/layout/radial1"/>
    <dgm:cxn modelId="{9B2EC599-D8EF-482E-B63A-9CD54A656891}" type="presOf" srcId="{9DFDF6F7-7246-4835-A221-AEF1BA0BD06B}" destId="{AB6F1181-9649-40FD-B9EA-771900B80273}" srcOrd="0" destOrd="0" presId="urn:microsoft.com/office/officeart/2005/8/layout/radial1"/>
    <dgm:cxn modelId="{EC9F9F9F-1929-4BB7-9659-8A66D773EF47}" srcId="{D52285FB-205D-465F-AA47-CE929297F822}" destId="{B2C3A82B-59BB-4058-9EDB-227C7CAB7CCE}" srcOrd="5" destOrd="0" parTransId="{9DFDF6F7-7246-4835-A221-AEF1BA0BD06B}" sibTransId="{CDC60DA3-1F72-4DF5-9CFA-A1397DFD613A}"/>
    <dgm:cxn modelId="{F5ACAEA1-1F98-40EC-B90E-BEBE12DBAF66}" type="presOf" srcId="{14878CD5-F1CE-4AA3-9B99-D730A9BEEA5E}" destId="{418724C1-81E2-4534-A2F6-4F1CD5707B5C}" srcOrd="0" destOrd="0" presId="urn:microsoft.com/office/officeart/2005/8/layout/radial1"/>
    <dgm:cxn modelId="{E2AF53A4-BBD4-42F9-9520-DA86FBE74730}" type="presOf" srcId="{BDC3D286-853B-4E09-9D06-29AC55318364}" destId="{43154A86-BC10-4941-95AC-7FE30D74B673}" srcOrd="1" destOrd="0" presId="urn:microsoft.com/office/officeart/2005/8/layout/radial1"/>
    <dgm:cxn modelId="{F51A4AA7-1029-4BBB-8DE4-7E4D623E280D}" type="presOf" srcId="{9DFDF6F7-7246-4835-A221-AEF1BA0BD06B}" destId="{0FB89108-A723-4DA7-A76A-9FBEF6DBFFB2}" srcOrd="1" destOrd="0" presId="urn:microsoft.com/office/officeart/2005/8/layout/radial1"/>
    <dgm:cxn modelId="{E08645C5-6025-4DC1-88B4-B3EA8381F20B}" type="presOf" srcId="{9F8E4738-E13F-42A4-A25B-702C53A8F7B9}" destId="{30B0A83E-3899-44B3-A513-8987A6B783E6}" srcOrd="1" destOrd="0" presId="urn:microsoft.com/office/officeart/2005/8/layout/radial1"/>
    <dgm:cxn modelId="{5DCB79CB-04E3-44E1-B9C7-5C32BD5BD23F}" type="presOf" srcId="{172D9BA6-95F6-483F-93AA-13C5C3E2A0CD}" destId="{EA427450-21F2-4EB8-B42C-938BDD38FB12}" srcOrd="0" destOrd="0" presId="urn:microsoft.com/office/officeart/2005/8/layout/radial1"/>
    <dgm:cxn modelId="{A42C6CD1-9F4D-44FE-B3F0-2B9399D7B4C8}" type="presOf" srcId="{99A7DD54-E8A0-49A8-87F8-4819957894B3}" destId="{36975D8D-EDA4-4AEC-9E1F-F45F3BDB1E6D}" srcOrd="0" destOrd="0" presId="urn:microsoft.com/office/officeart/2005/8/layout/radial1"/>
    <dgm:cxn modelId="{06AC89DC-630A-45FF-8A9A-187EABC44E7E}" srcId="{D52285FB-205D-465F-AA47-CE929297F822}" destId="{99A7DD54-E8A0-49A8-87F8-4819957894B3}" srcOrd="2" destOrd="0" parTransId="{172D9BA6-95F6-483F-93AA-13C5C3E2A0CD}" sibTransId="{490CC180-6F81-4AA8-A717-780695851ECA}"/>
    <dgm:cxn modelId="{69F386E9-95B4-48A6-B214-763D991A5435}" srcId="{D52285FB-205D-465F-AA47-CE929297F822}" destId="{736F8840-7581-4725-9683-B4A2224AACFE}" srcOrd="0" destOrd="0" parTransId="{9D06441B-B11E-4059-91CF-A3654423A11D}" sibTransId="{FC6DC21F-CCA7-4EAE-98F4-75A01D4E04EF}"/>
    <dgm:cxn modelId="{F353E4EB-88A8-4A74-8AAF-D0CE701F9C9D}" type="presOf" srcId="{736F8840-7581-4725-9683-B4A2224AACFE}" destId="{7C67CD7D-D22B-4992-B1D8-872A16EA84B2}" srcOrd="0" destOrd="0" presId="urn:microsoft.com/office/officeart/2005/8/layout/radial1"/>
    <dgm:cxn modelId="{5BD61EF2-42F4-4DDB-8452-C65A40FBEE39}" type="presOf" srcId="{172D9BA6-95F6-483F-93AA-13C5C3E2A0CD}" destId="{122C04FD-E83E-4BA5-9814-34A114C58F0C}" srcOrd="1" destOrd="0" presId="urn:microsoft.com/office/officeart/2005/8/layout/radial1"/>
    <dgm:cxn modelId="{221302F4-EC7D-4D34-8FA8-C6B55D2E66DD}" srcId="{D52285FB-205D-465F-AA47-CE929297F822}" destId="{E092F7FD-EFC7-4357-B197-02C23B9957E3}" srcOrd="4" destOrd="0" parTransId="{BDC3D286-853B-4E09-9D06-29AC55318364}" sibTransId="{1E7D77DC-83E1-4F3D-BB5C-29CFB8A205D7}"/>
    <dgm:cxn modelId="{002D80FF-75CA-4E99-9D30-5AC53CF8126B}" type="presOf" srcId="{20CA5F0E-3587-4C87-AC86-C894367E50D4}" destId="{C4D419FA-824A-4160-B164-C797886665AD}" srcOrd="0" destOrd="0" presId="urn:microsoft.com/office/officeart/2005/8/layout/radial1"/>
    <dgm:cxn modelId="{AA346DFD-3A93-4F66-9929-3D300D98E476}" type="presParOf" srcId="{C4D419FA-824A-4160-B164-C797886665AD}" destId="{40D27D10-7376-46D3-A20F-4EF6464154C2}" srcOrd="0" destOrd="0" presId="urn:microsoft.com/office/officeart/2005/8/layout/radial1"/>
    <dgm:cxn modelId="{0EF19DCB-27B9-45AC-A5C4-1912A1EB5F7D}" type="presParOf" srcId="{C4D419FA-824A-4160-B164-C797886665AD}" destId="{BE26EC91-7C79-4A43-A318-BF3DF4E6AAF0}" srcOrd="1" destOrd="0" presId="urn:microsoft.com/office/officeart/2005/8/layout/radial1"/>
    <dgm:cxn modelId="{32200029-A6E1-4548-B653-AAA2E25FF2C0}" type="presParOf" srcId="{BE26EC91-7C79-4A43-A318-BF3DF4E6AAF0}" destId="{288AA9FB-EBC7-488A-820D-EF81549F4B3F}" srcOrd="0" destOrd="0" presId="urn:microsoft.com/office/officeart/2005/8/layout/radial1"/>
    <dgm:cxn modelId="{46C6CF84-F241-4284-8B2F-57687A176DF4}" type="presParOf" srcId="{C4D419FA-824A-4160-B164-C797886665AD}" destId="{7C67CD7D-D22B-4992-B1D8-872A16EA84B2}" srcOrd="2" destOrd="0" presId="urn:microsoft.com/office/officeart/2005/8/layout/radial1"/>
    <dgm:cxn modelId="{880088E2-6154-414E-8C4B-F8A4168FFA1E}" type="presParOf" srcId="{C4D419FA-824A-4160-B164-C797886665AD}" destId="{56B16972-1F2A-46B1-8CF2-465A5A83541E}" srcOrd="3" destOrd="0" presId="urn:microsoft.com/office/officeart/2005/8/layout/radial1"/>
    <dgm:cxn modelId="{4490E5F1-8774-4269-B1E9-1C9902B14AE0}" type="presParOf" srcId="{56B16972-1F2A-46B1-8CF2-465A5A83541E}" destId="{FFDFBEB8-05C0-457C-84C0-D83D4F695037}" srcOrd="0" destOrd="0" presId="urn:microsoft.com/office/officeart/2005/8/layout/radial1"/>
    <dgm:cxn modelId="{846F480E-8DC6-4C3E-A605-F75C481B9A31}" type="presParOf" srcId="{C4D419FA-824A-4160-B164-C797886665AD}" destId="{A0E62F8D-5770-471C-8408-5DC685AC5922}" srcOrd="4" destOrd="0" presId="urn:microsoft.com/office/officeart/2005/8/layout/radial1"/>
    <dgm:cxn modelId="{C32E038E-91B2-494E-B7BE-C866593A8021}" type="presParOf" srcId="{C4D419FA-824A-4160-B164-C797886665AD}" destId="{EA427450-21F2-4EB8-B42C-938BDD38FB12}" srcOrd="5" destOrd="0" presId="urn:microsoft.com/office/officeart/2005/8/layout/radial1"/>
    <dgm:cxn modelId="{334B62BA-4F0F-4BB0-8092-37B07AAC944A}" type="presParOf" srcId="{EA427450-21F2-4EB8-B42C-938BDD38FB12}" destId="{122C04FD-E83E-4BA5-9814-34A114C58F0C}" srcOrd="0" destOrd="0" presId="urn:microsoft.com/office/officeart/2005/8/layout/radial1"/>
    <dgm:cxn modelId="{E6F08D2F-3323-42F5-81E4-6C750D39D725}" type="presParOf" srcId="{C4D419FA-824A-4160-B164-C797886665AD}" destId="{36975D8D-EDA4-4AEC-9E1F-F45F3BDB1E6D}" srcOrd="6" destOrd="0" presId="urn:microsoft.com/office/officeart/2005/8/layout/radial1"/>
    <dgm:cxn modelId="{6099D217-06A4-49F6-A33B-4E7BA8609BD0}" type="presParOf" srcId="{C4D419FA-824A-4160-B164-C797886665AD}" destId="{014EC2B0-5700-484C-A157-1D8DD30994E3}" srcOrd="7" destOrd="0" presId="urn:microsoft.com/office/officeart/2005/8/layout/radial1"/>
    <dgm:cxn modelId="{81E58F71-D67C-45CD-93BF-54A522CE5B6F}" type="presParOf" srcId="{014EC2B0-5700-484C-A157-1D8DD30994E3}" destId="{30B0A83E-3899-44B3-A513-8987A6B783E6}" srcOrd="0" destOrd="0" presId="urn:microsoft.com/office/officeart/2005/8/layout/radial1"/>
    <dgm:cxn modelId="{7164DAAC-B2D3-4B1C-A840-CE65D5415773}" type="presParOf" srcId="{C4D419FA-824A-4160-B164-C797886665AD}" destId="{418724C1-81E2-4534-A2F6-4F1CD5707B5C}" srcOrd="8" destOrd="0" presId="urn:microsoft.com/office/officeart/2005/8/layout/radial1"/>
    <dgm:cxn modelId="{67CCAA95-3A85-4963-A03E-46F94B9D0CAD}" type="presParOf" srcId="{C4D419FA-824A-4160-B164-C797886665AD}" destId="{47136967-F1BF-4BD5-AB26-A4594CDD5B9D}" srcOrd="9" destOrd="0" presId="urn:microsoft.com/office/officeart/2005/8/layout/radial1"/>
    <dgm:cxn modelId="{8BE64D87-F921-4972-9ECF-C0B84DF64695}" type="presParOf" srcId="{47136967-F1BF-4BD5-AB26-A4594CDD5B9D}" destId="{43154A86-BC10-4941-95AC-7FE30D74B673}" srcOrd="0" destOrd="0" presId="urn:microsoft.com/office/officeart/2005/8/layout/radial1"/>
    <dgm:cxn modelId="{50DB9E79-5E8E-4F44-BC8A-976D34A9A90B}" type="presParOf" srcId="{C4D419FA-824A-4160-B164-C797886665AD}" destId="{21415823-95DB-4192-84E0-8C7126F2766C}" srcOrd="10" destOrd="0" presId="urn:microsoft.com/office/officeart/2005/8/layout/radial1"/>
    <dgm:cxn modelId="{6E778E61-5702-4026-B0D1-241B3E7CAE98}" type="presParOf" srcId="{C4D419FA-824A-4160-B164-C797886665AD}" destId="{AB6F1181-9649-40FD-B9EA-771900B80273}" srcOrd="11" destOrd="0" presId="urn:microsoft.com/office/officeart/2005/8/layout/radial1"/>
    <dgm:cxn modelId="{A067FFF0-2397-4B53-A3C6-E99CE6873745}" type="presParOf" srcId="{AB6F1181-9649-40FD-B9EA-771900B80273}" destId="{0FB89108-A723-4DA7-A76A-9FBEF6DBFFB2}" srcOrd="0" destOrd="0" presId="urn:microsoft.com/office/officeart/2005/8/layout/radial1"/>
    <dgm:cxn modelId="{694C8BD2-C32C-450C-B589-59EF7140F97C}" type="presParOf" srcId="{C4D419FA-824A-4160-B164-C797886665AD}" destId="{F2C351CD-4AF1-4A9A-9784-23FE56C5094C}" srcOrd="12" destOrd="0" presId="urn:microsoft.com/office/officeart/2005/8/layout/radial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27D10-7376-46D3-A20F-4EF6464154C2}">
      <dsp:nvSpPr>
        <dsp:cNvPr id="0" name=""/>
        <dsp:cNvSpPr/>
      </dsp:nvSpPr>
      <dsp:spPr>
        <a:xfrm>
          <a:off x="2906747" y="1815367"/>
          <a:ext cx="1393549" cy="1393549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>
              <a:solidFill>
                <a:sysClr val="windowText" lastClr="000000"/>
              </a:solidFill>
            </a:rPr>
            <a:t>matka dítěte</a:t>
          </a:r>
        </a:p>
      </dsp:txBody>
      <dsp:txXfrm>
        <a:off x="3110828" y="2019448"/>
        <a:ext cx="985387" cy="985387"/>
      </dsp:txXfrm>
    </dsp:sp>
    <dsp:sp modelId="{BE26EC91-7C79-4A43-A318-BF3DF4E6AAF0}">
      <dsp:nvSpPr>
        <dsp:cNvPr id="0" name=""/>
        <dsp:cNvSpPr/>
      </dsp:nvSpPr>
      <dsp:spPr>
        <a:xfrm rot="16200000">
          <a:off x="3394235" y="1588677"/>
          <a:ext cx="4185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8574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>
        <a:off x="3593058" y="1595615"/>
        <a:ext cx="20928" cy="20928"/>
      </dsp:txXfrm>
    </dsp:sp>
    <dsp:sp modelId="{7C67CD7D-D22B-4992-B1D8-872A16EA84B2}">
      <dsp:nvSpPr>
        <dsp:cNvPr id="0" name=""/>
        <dsp:cNvSpPr/>
      </dsp:nvSpPr>
      <dsp:spPr>
        <a:xfrm>
          <a:off x="2906747" y="3242"/>
          <a:ext cx="1393549" cy="1393549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partner</a:t>
          </a:r>
        </a:p>
      </dsp:txBody>
      <dsp:txXfrm>
        <a:off x="3110828" y="207323"/>
        <a:ext cx="985387" cy="985387"/>
      </dsp:txXfrm>
    </dsp:sp>
    <dsp:sp modelId="{56B16972-1F2A-46B1-8CF2-465A5A83541E}">
      <dsp:nvSpPr>
        <dsp:cNvPr id="0" name=""/>
        <dsp:cNvSpPr/>
      </dsp:nvSpPr>
      <dsp:spPr>
        <a:xfrm rot="19805706">
          <a:off x="4180400" y="2045789"/>
          <a:ext cx="407430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07430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>
        <a:off x="4373930" y="2053006"/>
        <a:ext cx="20371" cy="20371"/>
      </dsp:txXfrm>
    </dsp:sp>
    <dsp:sp modelId="{A0E62F8D-5770-471C-8408-5DC685AC5922}">
      <dsp:nvSpPr>
        <dsp:cNvPr id="0" name=""/>
        <dsp:cNvSpPr/>
      </dsp:nvSpPr>
      <dsp:spPr>
        <a:xfrm>
          <a:off x="4467934" y="917467"/>
          <a:ext cx="1393549" cy="1393549"/>
        </a:xfrm>
        <a:prstGeom prst="ellipse">
          <a:avLst/>
        </a:prstGeom>
        <a:solidFill>
          <a:schemeClr val="accent1">
            <a:shade val="50000"/>
            <a:hueOff val="-79109"/>
            <a:satOff val="16647"/>
            <a:lumOff val="12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zaměstnavatel</a:t>
          </a:r>
        </a:p>
      </dsp:txBody>
      <dsp:txXfrm>
        <a:off x="4672015" y="1121548"/>
        <a:ext cx="985387" cy="985387"/>
      </dsp:txXfrm>
    </dsp:sp>
    <dsp:sp modelId="{EA427450-21F2-4EB8-B42C-938BDD38FB12}">
      <dsp:nvSpPr>
        <dsp:cNvPr id="0" name=""/>
        <dsp:cNvSpPr/>
      </dsp:nvSpPr>
      <dsp:spPr>
        <a:xfrm rot="1800000">
          <a:off x="4178908" y="2947770"/>
          <a:ext cx="4185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8574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>
        <a:off x="4377731" y="2954708"/>
        <a:ext cx="20928" cy="20928"/>
      </dsp:txXfrm>
    </dsp:sp>
    <dsp:sp modelId="{36975D8D-EDA4-4AEC-9E1F-F45F3BDB1E6D}">
      <dsp:nvSpPr>
        <dsp:cNvPr id="0" name=""/>
        <dsp:cNvSpPr/>
      </dsp:nvSpPr>
      <dsp:spPr>
        <a:xfrm>
          <a:off x="4476093" y="2721429"/>
          <a:ext cx="1393549" cy="1393549"/>
        </a:xfrm>
        <a:prstGeom prst="ellipse">
          <a:avLst/>
        </a:prstGeom>
        <a:solidFill>
          <a:schemeClr val="accent1">
            <a:shade val="50000"/>
            <a:hueOff val="-158219"/>
            <a:satOff val="33293"/>
            <a:lumOff val="252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rodiče matky</a:t>
          </a:r>
        </a:p>
      </dsp:txBody>
      <dsp:txXfrm>
        <a:off x="4680174" y="2925510"/>
        <a:ext cx="985387" cy="985387"/>
      </dsp:txXfrm>
    </dsp:sp>
    <dsp:sp modelId="{014EC2B0-5700-484C-A157-1D8DD30994E3}">
      <dsp:nvSpPr>
        <dsp:cNvPr id="0" name=""/>
        <dsp:cNvSpPr/>
      </dsp:nvSpPr>
      <dsp:spPr>
        <a:xfrm rot="5400000">
          <a:off x="3394235" y="3400801"/>
          <a:ext cx="4185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8574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>
        <a:off x="3593058" y="3407739"/>
        <a:ext cx="20928" cy="20928"/>
      </dsp:txXfrm>
    </dsp:sp>
    <dsp:sp modelId="{418724C1-81E2-4534-A2F6-4F1CD5707B5C}">
      <dsp:nvSpPr>
        <dsp:cNvPr id="0" name=""/>
        <dsp:cNvSpPr/>
      </dsp:nvSpPr>
      <dsp:spPr>
        <a:xfrm>
          <a:off x="2906747" y="3627491"/>
          <a:ext cx="1393549" cy="1393549"/>
        </a:xfrm>
        <a:prstGeom prst="ellipse">
          <a:avLst/>
        </a:prstGeom>
        <a:solidFill>
          <a:schemeClr val="accent1">
            <a:shade val="50000"/>
            <a:hueOff val="-237328"/>
            <a:satOff val="49940"/>
            <a:lumOff val="378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rodiče partnera</a:t>
          </a:r>
        </a:p>
      </dsp:txBody>
      <dsp:txXfrm>
        <a:off x="3110828" y="3831572"/>
        <a:ext cx="985387" cy="985387"/>
      </dsp:txXfrm>
    </dsp:sp>
    <dsp:sp modelId="{47136967-F1BF-4BD5-AB26-A4594CDD5B9D}">
      <dsp:nvSpPr>
        <dsp:cNvPr id="0" name=""/>
        <dsp:cNvSpPr/>
      </dsp:nvSpPr>
      <dsp:spPr>
        <a:xfrm rot="9000000">
          <a:off x="2609562" y="2947770"/>
          <a:ext cx="4185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8574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 rot="10800000">
        <a:off x="2808385" y="2954708"/>
        <a:ext cx="20928" cy="20928"/>
      </dsp:txXfrm>
    </dsp:sp>
    <dsp:sp modelId="{21415823-95DB-4192-84E0-8C7126F2766C}">
      <dsp:nvSpPr>
        <dsp:cNvPr id="0" name=""/>
        <dsp:cNvSpPr/>
      </dsp:nvSpPr>
      <dsp:spPr>
        <a:xfrm>
          <a:off x="1337401" y="2721429"/>
          <a:ext cx="1393549" cy="1393549"/>
        </a:xfrm>
        <a:prstGeom prst="ellipse">
          <a:avLst/>
        </a:prstGeom>
        <a:solidFill>
          <a:schemeClr val="accent1">
            <a:shade val="50000"/>
            <a:hueOff val="-158219"/>
            <a:satOff val="33293"/>
            <a:lumOff val="252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veřejnost</a:t>
          </a:r>
        </a:p>
      </dsp:txBody>
      <dsp:txXfrm>
        <a:off x="1541482" y="2925510"/>
        <a:ext cx="985387" cy="985387"/>
      </dsp:txXfrm>
    </dsp:sp>
    <dsp:sp modelId="{AB6F1181-9649-40FD-B9EA-771900B80273}">
      <dsp:nvSpPr>
        <dsp:cNvPr id="0" name=""/>
        <dsp:cNvSpPr/>
      </dsp:nvSpPr>
      <dsp:spPr>
        <a:xfrm rot="12600000">
          <a:off x="2609562" y="2041708"/>
          <a:ext cx="4185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8574" y="1740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>
            <a:solidFill>
              <a:sysClr val="windowText" lastClr="000000"/>
            </a:solidFill>
          </a:endParaRPr>
        </a:p>
      </dsp:txBody>
      <dsp:txXfrm rot="10800000">
        <a:off x="2808385" y="2048646"/>
        <a:ext cx="20928" cy="20928"/>
      </dsp:txXfrm>
    </dsp:sp>
    <dsp:sp modelId="{F2C351CD-4AF1-4A9A-9784-23FE56C5094C}">
      <dsp:nvSpPr>
        <dsp:cNvPr id="0" name=""/>
        <dsp:cNvSpPr/>
      </dsp:nvSpPr>
      <dsp:spPr>
        <a:xfrm>
          <a:off x="1337401" y="909304"/>
          <a:ext cx="1393549" cy="1393549"/>
        </a:xfrm>
        <a:prstGeom prst="ellipse">
          <a:avLst/>
        </a:prstGeom>
        <a:solidFill>
          <a:schemeClr val="accent1">
            <a:shade val="50000"/>
            <a:hueOff val="-79109"/>
            <a:satOff val="16647"/>
            <a:lumOff val="12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>
              <a:solidFill>
                <a:sysClr val="windowText" lastClr="000000"/>
              </a:solidFill>
            </a:rPr>
            <a:t>dítě</a:t>
          </a:r>
        </a:p>
      </dsp:txBody>
      <dsp:txXfrm>
        <a:off x="1541482" y="1113385"/>
        <a:ext cx="985387" cy="985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AFDA-E0E3-4C53-A951-05CF5D771197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DF7CE-DAB9-4DDB-ACEE-815D30559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3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972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Poděkování patří i všem hostům, kteří se panelu účastní prezenčně,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nebo online formou. </a:t>
            </a:r>
          </a:p>
          <a:p>
            <a:pPr algn="l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479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000" i="1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AACF-0D16-44C0-BD9C-62F2DF13C7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386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0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482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584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1978F-0838-BCF9-A548-7B31C0A7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6D7FFAA-D5B1-2B92-A786-DE60A0CE3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AD8AF2F-2E8F-CAE3-7054-98CA47498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17FED3-1F92-522F-65D2-51BA604C5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992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28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223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26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Počet </a:t>
            </a:r>
            <a:r>
              <a:rPr lang="cs-CZ" err="1"/>
              <a:t>rediz</a:t>
            </a:r>
            <a:r>
              <a:rPr lang="cs-CZ"/>
              <a:t> 5 387, </a:t>
            </a:r>
            <a:r>
              <a:rPr lang="cs-CZ" err="1"/>
              <a:t>piz</a:t>
            </a:r>
            <a:r>
              <a:rPr lang="cs-CZ"/>
              <a:t> 6 833.</a:t>
            </a:r>
          </a:p>
          <a:p>
            <a:endParaRPr lang="cs-CZ"/>
          </a:p>
          <a:p>
            <a:r>
              <a:rPr lang="cs-CZ"/>
              <a:t>Zatímco počet dětí navštěvujících mateřské školy v posledním období kolísá, počet tříd kontinuálně roste.</a:t>
            </a:r>
          </a:p>
          <a:p>
            <a:endParaRPr lang="cs-CZ"/>
          </a:p>
          <a:p>
            <a:r>
              <a:rPr lang="cs-CZ"/>
              <a:t>Žáků speciálních tříd je ke školnímu roku 2023/24 6 740, speciálních tříd je potom 690.</a:t>
            </a:r>
          </a:p>
          <a:p>
            <a:endParaRPr lang="cs-CZ"/>
          </a:p>
          <a:p>
            <a:r>
              <a:rPr lang="cs-CZ"/>
              <a:t>V posledních pěti letech došlo k nárůstu počtu zřizovatelů PV o 86 (1,6 %); samotných územních pracovišť je o 174 více (2,6 %).</a:t>
            </a:r>
          </a:p>
          <a:p>
            <a:endParaRPr lang="cs-CZ"/>
          </a:p>
          <a:p>
            <a:r>
              <a:rPr lang="cs-CZ"/>
              <a:t>K 31.12. 2022 bylo v rámci mateřských škol evidováno 56 073 fyzických osob, z toho 54 968 žen. (Údaj v prezentaci jsou celé úvazky, zde fyzické osoby)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59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025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Počet </a:t>
            </a:r>
            <a:r>
              <a:rPr lang="cs-CZ" err="1"/>
              <a:t>rediz</a:t>
            </a:r>
            <a:r>
              <a:rPr lang="cs-CZ"/>
              <a:t> 5 387, </a:t>
            </a:r>
            <a:r>
              <a:rPr lang="cs-CZ" err="1"/>
              <a:t>piz</a:t>
            </a:r>
            <a:r>
              <a:rPr lang="cs-CZ"/>
              <a:t> 6 833.</a:t>
            </a:r>
          </a:p>
          <a:p>
            <a:endParaRPr lang="cs-CZ"/>
          </a:p>
          <a:p>
            <a:r>
              <a:rPr lang="cs-CZ"/>
              <a:t>Zatímco počet dětí navštěvujících mateřské školy v posledním období kolísá, počet tříd kontinuálně roste.</a:t>
            </a:r>
          </a:p>
          <a:p>
            <a:endParaRPr lang="cs-CZ"/>
          </a:p>
          <a:p>
            <a:r>
              <a:rPr lang="cs-CZ"/>
              <a:t>Žáků speciálních tříd je ke školnímu roku 2023/24 6 740, speciálních tříd je potom 690.</a:t>
            </a:r>
          </a:p>
          <a:p>
            <a:endParaRPr lang="cs-CZ"/>
          </a:p>
          <a:p>
            <a:r>
              <a:rPr lang="cs-CZ"/>
              <a:t>V posledních pěti letech došlo k nárůstu počtu zřizovatelů PV o 86 (1,6 %); samotných územních pracovišť je o 174 více (2,6 %).</a:t>
            </a:r>
          </a:p>
          <a:p>
            <a:endParaRPr lang="cs-CZ"/>
          </a:p>
          <a:p>
            <a:r>
              <a:rPr lang="cs-CZ"/>
              <a:t>K 31.12. 2022 bylo v rámci mateřských škol evidováno 56 073 fyzických osob, z toho 54 968 žen. (Údaj v prezentaci jsou celé úvazky, zde fyzické osoby)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280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354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174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713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122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 JE K DOS</a:t>
            </a:r>
            <a:r>
              <a:rPr lang="cs-CZ"/>
              <a:t>AŽENÍ CÍLŮ PODLE EVROPSKÉ KOMISE POTŘEBA: dostačený počet zařízení; kvalifikovaní pracovníci; inkluze; pomoc školám po metodické, administrativní a evaluační stránce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928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793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807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147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07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07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632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648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597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927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393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17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Dle projektu TA ČR k Ověření dopadů zavedení povinného posledního ročníku předškolního vzdělávání (UK, 2018-2021) si přes 70 % ředitelů MŠ myslí, že zavedení povinného posledního ročníku MŠ má pozitivní dopad na školní připravenost dětí se sociálním znevýhodněním.</a:t>
            </a:r>
          </a:p>
          <a:p>
            <a:r>
              <a:rPr lang="cs-CZ"/>
              <a:t>Děti se soc. znevýhodněním podle nich do MŠ nedochází denně a dochází k časté absenci, ale pozitivní vliv tento krok má.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307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901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567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39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76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107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221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5669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043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405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799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695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9439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123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c25e602641_0_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2c25e6026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25e602641_0_2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2c25e60264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25e602641_0_4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c25e60264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25e602641_0_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c25e60264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25e602641_0_5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c25e60264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866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9938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2998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3698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0110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14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Děkujeme za spolupráci při přípravě odborného panelu organizacím uvedeným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na prezentaci. </a:t>
            </a:r>
          </a:p>
          <a:p>
            <a:pPr algn="l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Poděkovaní patří zejména jednotlivým řečníkům, kteří tyto organizace zastupují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a připravili si pro dnešek vlastní příspěvek. </a:t>
            </a: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479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22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Poděkování patří i všem hostům, kteří se panelu účastní prezenčně,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nebo online formou. </a:t>
            </a:r>
          </a:p>
          <a:p>
            <a:pPr algn="l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43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96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435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59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delka">
  <p:cSld name="predelk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rgbClr val="F7F9FB"/>
          </a:solidFill>
          <a:ln w="12700" cap="flat" cmpd="sng">
            <a:solidFill>
              <a:srgbClr val="BA5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30;p1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963384" y="2766218"/>
            <a:ext cx="102652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04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akladni slide">
  <p:cSld name="1_zakladni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9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25;p15"/>
          <p:cNvSpPr/>
          <p:nvPr/>
        </p:nvSpPr>
        <p:spPr>
          <a:xfrm>
            <a:off x="1" y="0"/>
            <a:ext cx="352697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370114" y="609476"/>
            <a:ext cx="294785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3905794" y="609476"/>
            <a:ext cx="800753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47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47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04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ec">
  <p:cSld name="konec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Google Shape;40;p18" descr="Obsah obrázku text&#10;&#10;Popis byl vytvořen automatick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31312" y="1435693"/>
            <a:ext cx="5329373" cy="768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8"/>
          <p:cNvSpPr txBox="1"/>
          <p:nvPr/>
        </p:nvSpPr>
        <p:spPr>
          <a:xfrm>
            <a:off x="-2" y="3639639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Senovážné náměstí 872/25, 110 00 Praha 1</a:t>
            </a:r>
            <a:b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222 122 112 | sekretariat@npi.cz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2430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70AB1994-2330-454E-8638-23951BC7C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2492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E1DD6-6251-4ADC-A52E-9E85FC74B384}" type="datetimeFigureOut">
              <a:rPr lang="fr-FR" smtClean="0"/>
              <a:pPr/>
              <a:t>02/04/2024</a:t>
            </a:fld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00D5A5D9-DCF4-4CBC-8D29-4BC637F6D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125" y="6249245"/>
            <a:ext cx="347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3887F13-C989-4854-A22F-FF6B577EA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7343" y="6249245"/>
            <a:ext cx="347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573E-3340-4BC2-B31E-5A2853365A6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56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572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1480">
          <p15:clr>
            <a:srgbClr val="FBAE40"/>
          </p15:clr>
        </p15:guide>
        <p15:guide id="6" pos="710">
          <p15:clr>
            <a:srgbClr val="FBAE40"/>
          </p15:clr>
        </p15:guide>
        <p15:guide id="7" pos="697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 userDrawn="1"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725" y="1773200"/>
            <a:ext cx="6845570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10CFBB-7E1C-FEAF-CDF2-15322BBDF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2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64148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 userDrawn="1"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4113" y="2251092"/>
            <a:ext cx="6986355" cy="601979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4113" y="3014300"/>
            <a:ext cx="6986355" cy="558683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T</a:t>
            </a:r>
            <a:r>
              <a:rPr lang="cs-CZ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13" y="3763403"/>
            <a:ext cx="6986355" cy="601211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Web: www.edu.cz a www.msmt.cz</a:t>
            </a:r>
            <a:endParaRPr lang="cs-CZ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 userDrawn="1"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373971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obrázek 2">
            <a:extLst>
              <a:ext uri="{FF2B5EF4-FFF2-40B4-BE49-F238E27FC236}">
                <a16:creationId xmlns:a16="http://schemas.microsoft.com/office/drawing/2014/main" id="{DEBA1952-2E33-4348-A94B-18B55220776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0000" y="936001"/>
            <a:ext cx="10726331" cy="5166037"/>
          </a:xfrm>
        </p:spPr>
        <p:txBody>
          <a:bodyPr>
            <a:normAutofit/>
          </a:bodyPr>
          <a:lstStyle>
            <a:lvl1pPr marL="0" indent="0">
              <a:buNone/>
              <a:defRPr sz="2100" cap="all" baseline="0">
                <a:solidFill>
                  <a:srgbClr val="428D96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362032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4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82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94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639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82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13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554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164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18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044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985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679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131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704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275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59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227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048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533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768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928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25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41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45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167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50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53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921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ka" type="blank">
  <p:cSld name="Titulka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oogle Shape;10;p12"/>
          <p:cNvPicPr preferRelativeResize="0"/>
          <p:nvPr/>
        </p:nvPicPr>
        <p:blipFill rotWithShape="1">
          <a:blip r:embed="rId2">
            <a:alphaModFix/>
          </a:blip>
          <a:srcRect l="22177" r="22171"/>
          <a:stretch/>
        </p:blipFill>
        <p:spPr>
          <a:xfrm>
            <a:off x="7115798" y="0"/>
            <a:ext cx="50762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47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akladni slide">
  <p:cSld name="1_zakladni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9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25;p15"/>
          <p:cNvSpPr/>
          <p:nvPr/>
        </p:nvSpPr>
        <p:spPr>
          <a:xfrm>
            <a:off x="1" y="0"/>
            <a:ext cx="352697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370114" y="609476"/>
            <a:ext cx="294785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3905794" y="609476"/>
            <a:ext cx="800753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47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47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247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delka">
  <p:cSld name="predelk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rgbClr val="F7F9FB"/>
          </a:solidFill>
          <a:ln w="12700" cap="flat" cmpd="sng">
            <a:solidFill>
              <a:srgbClr val="BA5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30;p1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963384" y="2766218"/>
            <a:ext cx="102652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987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ec">
  <p:cSld name="konec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Google Shape;40;p18" descr="Obsah obrázku text&#10;&#10;Popis byl vytvořen automatick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31312" y="1435693"/>
            <a:ext cx="5329373" cy="768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8"/>
          <p:cNvSpPr txBox="1"/>
          <p:nvPr/>
        </p:nvSpPr>
        <p:spPr>
          <a:xfrm>
            <a:off x="-2" y="3639639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Senovážné náměstí 872/25, 110 00 Praha 1</a:t>
            </a:r>
            <a:b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222 122 112 | sekretariat@npi.cz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2507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725" y="1773200"/>
            <a:ext cx="6845570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10CFBB-7E1C-FEAF-CDF2-15322BBD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>
            <a:extLst>
              <a:ext uri="{FF2B5EF4-FFF2-40B4-BE49-F238E27FC236}">
                <a16:creationId xmlns:a16="http://schemas.microsoft.com/office/drawing/2014/main" id="{924A03B9-474D-9C38-4AF6-59F444FF700B}"/>
              </a:ext>
            </a:extLst>
          </p:cNvPr>
          <p:cNvSpPr/>
          <p:nvPr userDrawn="1"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3" name="Slza 12">
            <a:extLst>
              <a:ext uri="{FF2B5EF4-FFF2-40B4-BE49-F238E27FC236}">
                <a16:creationId xmlns:a16="http://schemas.microsoft.com/office/drawing/2014/main" id="{1F253E77-06FB-0687-844B-C34B17CF91E8}"/>
              </a:ext>
            </a:extLst>
          </p:cNvPr>
          <p:cNvSpPr/>
          <p:nvPr userDrawn="1"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4" name="Picture 2" descr="S:\_C_DRIVE\Projects\MŠMT\2021-06-29-036 Prezentace\sources\2021-06-30 úvodní vstupy\S2030+nase_skolstvi.png">
            <a:extLst>
              <a:ext uri="{FF2B5EF4-FFF2-40B4-BE49-F238E27FC236}">
                <a16:creationId xmlns:a16="http://schemas.microsoft.com/office/drawing/2014/main" id="{954DB54D-CC91-EFBD-2AEB-0AB9780D8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3C1B9F-32C3-2006-39F3-9E8FA90E11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BFF8764-371C-7604-8503-8DAF38AD0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63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/>
        </p:nvSpPr>
        <p:spPr>
          <a:xfrm rot="10800000">
            <a:off x="8566692" y="1728644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900" y="1773200"/>
            <a:ext cx="6842395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>
            <a:normAutofit/>
          </a:bodyPr>
          <a:lstStyle>
            <a:lvl1pPr marL="0" indent="0" algn="l">
              <a:buNone/>
              <a:defRPr sz="2000"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24340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1436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779" y="444393"/>
            <a:ext cx="1564403" cy="9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41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277674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 descr="S:\_C_DRIVE\Projects\MŠMT\2021-06-29-036 Prezentace\imgs\MŠMT_Strategie2030+_PPT_Photo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70" y="2133106"/>
            <a:ext cx="3239088" cy="3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7859148" y="108941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57719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Slza 1">
            <a:extLst>
              <a:ext uri="{FF2B5EF4-FFF2-40B4-BE49-F238E27FC236}">
                <a16:creationId xmlns:a16="http://schemas.microsoft.com/office/drawing/2014/main" id="{B799D567-C505-34C6-3554-7BECF2477636}"/>
              </a:ext>
            </a:extLst>
          </p:cNvPr>
          <p:cNvSpPr/>
          <p:nvPr userDrawn="1"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785023-4EB3-9CBB-2A37-D9BD3E260F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za 4">
            <a:extLst>
              <a:ext uri="{FF2B5EF4-FFF2-40B4-BE49-F238E27FC236}">
                <a16:creationId xmlns:a16="http://schemas.microsoft.com/office/drawing/2014/main" id="{BBCD3DC2-537D-4DAC-1E9C-EBCC41B915A5}"/>
              </a:ext>
            </a:extLst>
          </p:cNvPr>
          <p:cNvSpPr/>
          <p:nvPr userDrawn="1"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71423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6429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54529"/>
            <a:ext cx="3917116" cy="39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241351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MŠMT logo + 2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42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7509" y="2387560"/>
            <a:ext cx="1571112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7509" y="4364888"/>
            <a:ext cx="1571112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8374" y="851841"/>
            <a:ext cx="1056823" cy="7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30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2387560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4364888"/>
            <a:ext cx="1567367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861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7560"/>
            <a:ext cx="1567367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4888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5366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8683"/>
            <a:ext cx="1567367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4888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928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9804"/>
            <a:ext cx="1567367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5786"/>
            <a:ext cx="1569613" cy="15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62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  <p:sp>
        <p:nvSpPr>
          <p:cNvPr id="2" name="Slza 1">
            <a:extLst>
              <a:ext uri="{FF2B5EF4-FFF2-40B4-BE49-F238E27FC236}">
                <a16:creationId xmlns:a16="http://schemas.microsoft.com/office/drawing/2014/main" id="{08B7ABEB-3CDC-F591-E36C-EC039048EF25}"/>
              </a:ext>
            </a:extLst>
          </p:cNvPr>
          <p:cNvSpPr/>
          <p:nvPr userDrawn="1"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D375A2-2DF0-68A3-135E-CAE358396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DD3BBF-34CF-AA92-54CD-2B03AED721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94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90922"/>
            <a:ext cx="1565125" cy="15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7131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048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3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7131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1" y="407604"/>
            <a:ext cx="1565125" cy="15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4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5331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79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9" y="1053287"/>
            <a:ext cx="3851974" cy="38505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5114" y="1311932"/>
            <a:ext cx="2842737" cy="28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859148" y="62133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6053379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4034116"/>
            <a:ext cx="6053379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9325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99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9" y="1053287"/>
            <a:ext cx="3851974" cy="38505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7478" y="1311932"/>
            <a:ext cx="2838007" cy="28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859148" y="62133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6053379" cy="2375714"/>
          </a:xfrm>
        </p:spPr>
        <p:txBody>
          <a:bodyPr anchor="ctr">
            <a:normAutofit/>
          </a:bodyPr>
          <a:lstStyle>
            <a:lvl1pPr algn="l">
              <a:defRPr sz="3599" b="1" cap="all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4034116"/>
            <a:ext cx="6053379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104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t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-4202484" y="-12697058"/>
            <a:ext cx="18436446" cy="18429779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9954" y="1023957"/>
            <a:ext cx="3597523" cy="39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8215213" y="760185"/>
            <a:ext cx="3568745" cy="356745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546" y="549348"/>
            <a:ext cx="6666780" cy="4462817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543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-4202484" y="-12697058"/>
            <a:ext cx="18436446" cy="18429779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6452" y="1025762"/>
            <a:ext cx="3984631" cy="39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8215213" y="760185"/>
            <a:ext cx="3568745" cy="356745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546" y="549348"/>
            <a:ext cx="6666780" cy="4462817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89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4113" y="2251092"/>
            <a:ext cx="6986355" cy="601979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4113" y="3014300"/>
            <a:ext cx="6986355" cy="558683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T</a:t>
            </a:r>
            <a:r>
              <a:rPr lang="cs-CZ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13" y="3763403"/>
            <a:ext cx="6986355" cy="601211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Web: www.edu.cz a www.msmt.cz</a:t>
            </a:r>
            <a:endParaRPr lang="cs-CZ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  <p:pic>
        <p:nvPicPr>
          <p:cNvPr id="7" name="Picture 2" descr="S:\_C_DRIVE\Projects\MŠMT\2021-06-29-036 Prezentace\sources\2021-06-30 úvodní vstupy\S2030+nase_skolstvi.png">
            <a:extLst>
              <a:ext uri="{FF2B5EF4-FFF2-40B4-BE49-F238E27FC236}">
                <a16:creationId xmlns:a16="http://schemas.microsoft.com/office/drawing/2014/main" id="{C3EE2E34-4BC8-34CA-EAA0-BF959AEEBC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za 7">
            <a:extLst>
              <a:ext uri="{FF2B5EF4-FFF2-40B4-BE49-F238E27FC236}">
                <a16:creationId xmlns:a16="http://schemas.microsoft.com/office/drawing/2014/main" id="{24C9E7B8-CBCB-7DEF-962D-44E6CF84F4CD}"/>
              </a:ext>
            </a:extLst>
          </p:cNvPr>
          <p:cNvSpPr/>
          <p:nvPr userDrawn="1"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B8EE25B-9BCD-B6A8-EC79-B5F3426EB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za 13">
            <a:extLst>
              <a:ext uri="{FF2B5EF4-FFF2-40B4-BE49-F238E27FC236}">
                <a16:creationId xmlns:a16="http://schemas.microsoft.com/office/drawing/2014/main" id="{5C1459F0-3C1A-01A3-153E-15BF15C74009}"/>
              </a:ext>
            </a:extLst>
          </p:cNvPr>
          <p:cNvSpPr/>
          <p:nvPr userDrawn="1"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6" name="Picture 2" descr="S:\_C_DRIVE\Projects\MŠMT\2021-06-29-036 Prezentace\finals\2021-09-20\MSMT_S2030+_kontakt2_64px-01.png">
            <a:extLst>
              <a:ext uri="{FF2B5EF4-FFF2-40B4-BE49-F238E27FC236}">
                <a16:creationId xmlns:a16="http://schemas.microsoft.com/office/drawing/2014/main" id="{48A8CD5D-8481-B2D8-F40A-FB7866C53D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S:\_C_DRIVE\Projects\MŠMT\2021-06-29-036 Prezentace\finals\2021-09-20\MSMT_S2030+_obalka2_64px-01.png">
            <a:extLst>
              <a:ext uri="{FF2B5EF4-FFF2-40B4-BE49-F238E27FC236}">
                <a16:creationId xmlns:a16="http://schemas.microsoft.com/office/drawing/2014/main" id="{411D2320-8E44-1172-B6CC-537DC7C85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:\_C_DRIVE\Projects\MŠMT\2021-06-29-036 Prezentace\finals\2021-09-20\MSMT_S2030+_globus2_64px-01.png">
            <a:extLst>
              <a:ext uri="{FF2B5EF4-FFF2-40B4-BE49-F238E27FC236}">
                <a16:creationId xmlns:a16="http://schemas.microsoft.com/office/drawing/2014/main" id="{65593FEA-D492-A0A1-1DDD-01D1A86F62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S:\_C_DRIVE\Projects\MŠMT\2021-06-29-036 Prezentace\imgs\fb_logo.png">
            <a:extLst>
              <a:ext uri="{FF2B5EF4-FFF2-40B4-BE49-F238E27FC236}">
                <a16:creationId xmlns:a16="http://schemas.microsoft.com/office/drawing/2014/main" id="{9E440DF6-B913-5184-0B2B-382C50292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:\_C_DRIVE\Projects\MŠMT\2021-06-29-036 Prezentace\imgs\instagram_logo.png">
            <a:extLst>
              <a:ext uri="{FF2B5EF4-FFF2-40B4-BE49-F238E27FC236}">
                <a16:creationId xmlns:a16="http://schemas.microsoft.com/office/drawing/2014/main" id="{EE9D555D-EA45-F79D-45E1-ABF68BBE5D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4EB7662-5FE3-FA74-BF99-8095033BD489}"/>
              </a:ext>
            </a:extLst>
          </p:cNvPr>
          <p:cNvSpPr txBox="1"/>
          <p:nvPr userDrawn="1"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84D2238-E027-1890-8158-5326726D3C71}"/>
              </a:ext>
            </a:extLst>
          </p:cNvPr>
          <p:cNvSpPr txBox="1"/>
          <p:nvPr userDrawn="1"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1676203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200151"/>
            <a:ext cx="5384800" cy="3394075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1902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9671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6900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779" y="444393"/>
            <a:ext cx="1564403" cy="9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39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791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4"/>
          </a:xfrm>
        </p:spPr>
        <p:txBody>
          <a:bodyPr/>
          <a:lstStyle>
            <a:lvl1pPr>
              <a:defRPr sz="4299"/>
            </a:lvl1pPr>
            <a:lvl2pPr>
              <a:defRPr sz="36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20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6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7325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086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06375"/>
            <a:ext cx="8026400" cy="438785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00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6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77.xml"/><Relationship Id="rId34" Type="http://schemas.openxmlformats.org/officeDocument/2006/relationships/theme" Target="../theme/theme13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image" Target="../media/image19.png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700" r:id="rId15"/>
    <p:sldLayoutId id="2147483701" r:id="rId16"/>
    <p:sldLayoutId id="2147483702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49" r:id="rId23"/>
    <p:sldLayoutId id="214748375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37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1074057" y="350611"/>
            <a:ext cx="102652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itter"/>
              <a:buNone/>
              <a:defRPr sz="44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1074057" y="1811111"/>
            <a:ext cx="10265229" cy="473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718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F718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47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477F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F718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47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477F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F718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245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74725" y="189390"/>
            <a:ext cx="7743245" cy="1200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2133106"/>
            <a:ext cx="11309234" cy="3993058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0"/>
            <a:endParaRPr lang="cs-CZ"/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>
          <a:xfrm>
            <a:off x="10417042" y="189391"/>
            <a:ext cx="1476840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A2CF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52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</p:sldLayoutIdLst>
  <p:txStyles>
    <p:titleStyle>
      <a:lvl1pPr algn="l" defTabSz="1218926" rtl="0" eaLnBrk="1" latinLnBrk="0" hangingPunct="1">
        <a:spcBef>
          <a:spcPct val="0"/>
        </a:spcBef>
        <a:buNone/>
        <a:defRPr sz="3599" b="1" i="0" kern="1200" cap="all" baseline="0">
          <a:solidFill>
            <a:srgbClr val="00A2CF"/>
          </a:solidFill>
          <a:latin typeface="+mj-lt"/>
          <a:ea typeface="+mj-ea"/>
          <a:cs typeface="+mj-cs"/>
        </a:defRPr>
      </a:lvl1pPr>
    </p:titleStyle>
    <p:bodyStyle>
      <a:lvl1pPr marL="0" indent="0" algn="l" defTabSz="1218926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69946" indent="-269946" algn="l" defTabSz="1218926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3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892" indent="-251950" algn="l" defTabSz="1218926" rtl="0" eaLnBrk="1" latinLnBrk="0" hangingPunct="1">
        <a:spcBef>
          <a:spcPts val="0"/>
        </a:spcBef>
        <a:spcAft>
          <a:spcPts val="600"/>
        </a:spcAft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849" indent="-233953" algn="l" defTabSz="1218926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9820" indent="-143971" algn="l" defTabSz="1218926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247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79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954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304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19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029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03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463475" y="1839072"/>
            <a:ext cx="9547861" cy="348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A89B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381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4.png"/><Relationship Id="rId4" Type="http://schemas.openxmlformats.org/officeDocument/2006/relationships/notesSlide" Target="../notesSlides/notesSlide4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8.png"/><Relationship Id="rId4" Type="http://schemas.openxmlformats.org/officeDocument/2006/relationships/image" Target="../media/image19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95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9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197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9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19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19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197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200.png"/><Relationship Id="rId4" Type="http://schemas.openxmlformats.org/officeDocument/2006/relationships/hyperlink" Target="http://www.inkluzivniskola.cz/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s://dspace.cuni.cz/handle/20.500.11956/157265" TargetMode="External"/><Relationship Id="rId13" Type="http://schemas.openxmlformats.org/officeDocument/2006/relationships/hyperlink" Target="https://www.oecd.org/education/school/early-learning-and-child-well-being-study/early-learning-and-child-well-being-3990407f-en.htm" TargetMode="External"/><Relationship Id="rId18" Type="http://schemas.openxmlformats.org/officeDocument/2006/relationships/hyperlink" Target="https://www.ped.muni.cz/vyzkum/veda-a-vyzkum/publikacni-cinnost/1169987" TargetMode="External"/><Relationship Id="rId3" Type="http://schemas.openxmlformats.org/officeDocument/2006/relationships/hyperlink" Target="https://is.muni.cz/th/gvajq/Barova_bakalarka_final.pdf" TargetMode="External"/><Relationship Id="rId21" Type="http://schemas.openxmlformats.org/officeDocument/2006/relationships/hyperlink" Target="https://eur-lex.europa.eu/LexUriServ/LexUriServ.do?uri=CELEX:52008DC0638:CS:HTML" TargetMode="External"/><Relationship Id="rId7" Type="http://schemas.openxmlformats.org/officeDocument/2006/relationships/hyperlink" Target="https://pages.pedf.cuni.cz/uvrv/files/2016/04/Spravedlivy_start.pdf" TargetMode="External"/><Relationship Id="rId12" Type="http://schemas.openxmlformats.org/officeDocument/2006/relationships/hyperlink" Target="https://www.esfcr.cz/documents/21802/17489737/Anal%C3%BDza+dostupnosti+za%C5%99%C3%ADzen%C3%AD+p%C3%A9%C4%8De+o+d%C4%9Bti+v+p%C5%99ed%C5%A1koln%C3%ADm+v%C4%9Bku/286e5037-e5a4-4b88-a608-e95580f3c412" TargetMode="External"/><Relationship Id="rId17" Type="http://schemas.openxmlformats.org/officeDocument/2006/relationships/hyperlink" Target="https://dspace.cuni.cz/bitstream/handle/20.500.11956/73364/140050904.pdf?sequence=1&amp;isAllowed=y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is.muni.cz/th/kh9h7/Diplomova_prace_Pokorna_Lucie.pdf" TargetMode="External"/><Relationship Id="rId20" Type="http://schemas.openxmlformats.org/officeDocument/2006/relationships/hyperlink" Target="https://aangifte24.com/cs/kinderopvangtoeslag-prispevek-na-dite-v-materske-skole-v-nizozemsku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zso.cz/documents/10180/20541265/1804110930_31.pdf/e580a857-f84e-4486-aba2-b3b232ea8736?version=1.0" TargetMode="External"/><Relationship Id="rId11" Type="http://schemas.openxmlformats.org/officeDocument/2006/relationships/hyperlink" Target="https://dspace.cuni.cz/bitstream/handle/20.500.11956/117366/130279211.pdf?sequence=1&amp;isAllowed=y" TargetMode="External"/><Relationship Id="rId5" Type="http://schemas.openxmlformats.org/officeDocument/2006/relationships/hyperlink" Target="https://digilib.k.utb.cz/bitstream/handle/10563/18851/cina%C5%99_2012_dp.pdf?sequence=1&amp;isAllowed=y" TargetMode="External"/><Relationship Id="rId15" Type="http://schemas.openxmlformats.org/officeDocument/2006/relationships/hyperlink" Target="https://theses.cz/id/zksoaf/794965" TargetMode="External"/><Relationship Id="rId10" Type="http://schemas.openxmlformats.org/officeDocument/2006/relationships/hyperlink" Target="https://karolinum.cz/data/clanek/4862/OS_11_1_0009.pdf" TargetMode="External"/><Relationship Id="rId19" Type="http://schemas.openxmlformats.org/officeDocument/2006/relationships/hyperlink" Target="https://archiv-nuv.npi.cz/uploads/Vzdelavani_a_eu/isced_2011.pdf" TargetMode="External"/><Relationship Id="rId4" Type="http://schemas.openxmlformats.org/officeDocument/2006/relationships/hyperlink" Target="https://www.vssp.slu.cz/pdfs/vsp/2021/02/03.pdf" TargetMode="External"/><Relationship Id="rId9" Type="http://schemas.openxmlformats.org/officeDocument/2006/relationships/hyperlink" Target="https://karolinum.cz/data/clanek/5024/OS_1_2012_final_Loudova-Sralczynska.pdf" TargetMode="External"/><Relationship Id="rId14" Type="http://schemas.openxmlformats.org/officeDocument/2006/relationships/hyperlink" Target="https://docplayer.cz/237535807-Vyuziti-metody-delphi-pro-identifikaci-klicovych-temat-vzdelavaci-politiky-1.html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icr.cz/CSICR/media/Prilohy/2022_p%C5%99%C3%ADlohy/Dokumenty/Sekundarni-analyza-TIMSS-2019_final.pdf" TargetMode="External"/><Relationship Id="rId13" Type="http://schemas.openxmlformats.org/officeDocument/2006/relationships/hyperlink" Target="https://nces.ed.gov/surveys/iels/study_components.asp" TargetMode="External"/><Relationship Id="rId18" Type="http://schemas.openxmlformats.org/officeDocument/2006/relationships/hyperlink" Target="https://www.msmt.cz/uploads/vyhlaska_107_2005_Sb_ve_zneni_210_2017_Sb.pdf" TargetMode="External"/><Relationship Id="rId3" Type="http://schemas.openxmlformats.org/officeDocument/2006/relationships/hyperlink" Target="https://www.zakonypreludi.sk/zz/2008-245" TargetMode="External"/><Relationship Id="rId21" Type="http://schemas.openxmlformats.org/officeDocument/2006/relationships/hyperlink" Target="https://www.czso.cz/documents/10180/207590065/silc_b_2022.pdf/b39c2de3-8c59-4b0b-8aab-0848497a9545?version=1.0" TargetMode="External"/><Relationship Id="rId7" Type="http://schemas.openxmlformats.org/officeDocument/2006/relationships/hyperlink" Target="https://clanky.rvp.cz/clanek/c/z/15015/VYUKOVE-METODY-TRADICNIHO-VYUCOVANI.html" TargetMode="External"/><Relationship Id="rId12" Type="http://schemas.openxmlformats.org/officeDocument/2006/relationships/hyperlink" Target="https://www.ped.muni.cz/vyzkum/veda-a-vyzkum/publikacni-cinnost/2214897" TargetMode="External"/><Relationship Id="rId17" Type="http://schemas.openxmlformats.org/officeDocument/2006/relationships/hyperlink" Target="https://www.dzs.cz/sites/default/files/2021-11/struktury_vzd%C4%9Bl%C3%A1vac%C3%ADch_syst%C3%A9m%C5%AF_v_Evrop%C4%9B_%202019-2020.pdf" TargetMode="External"/><Relationship Id="rId2" Type="http://schemas.openxmlformats.org/officeDocument/2006/relationships/notesSlide" Target="../notesSlides/notesSlide64.xml"/><Relationship Id="rId16" Type="http://schemas.openxmlformats.org/officeDocument/2006/relationships/hyperlink" Target="https://eurydice.eacea.ec.europa.eu/national-education-systems/czechia/organisation-education-system-and-its-structure" TargetMode="External"/><Relationship Id="rId20" Type="http://schemas.openxmlformats.org/officeDocument/2006/relationships/hyperlink" Target="https://www.edu.cz/wp-content/uploads/2023/03/Vysledek_TITSMSMT801_01__Zaverecna_zprava_final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smt.cz/file/61987/" TargetMode="External"/><Relationship Id="rId11" Type="http://schemas.openxmlformats.org/officeDocument/2006/relationships/hyperlink" Target="https://www.msmt.cz/uploads/Brozura_S2030_online_CZ.pdf" TargetMode="External"/><Relationship Id="rId5" Type="http://schemas.openxmlformats.org/officeDocument/2006/relationships/hyperlink" Target="http://stistko.uiv.cz/katalog/cslnk.asp?idc=AKDT&amp;ciselnik=Druhy+a+typy+%9Akol+a+%9Akolsk%FDch+za%F8%EDzen%ED+%28nov%E9%29&amp;poznamka=&amp;aap=on" TargetMode="External"/><Relationship Id="rId15" Type="http://schemas.openxmlformats.org/officeDocument/2006/relationships/hyperlink" Target="https://clanky.rvp.cz/clanek/c/P/20491/svedske-predskolni-vzdelavani-ocima-ceske-ucitelky.html" TargetMode="External"/><Relationship Id="rId10" Type="http://schemas.openxmlformats.org/officeDocument/2006/relationships/hyperlink" Target="https://www.esfcr.cz/documents/21802/17489737/Anal%C3%BDza+dostupnosti+za%C5%99%C3%ADzen%C3%AD+p%C3%A9%C4%8De+o+d%C4%9Bti+v+p%C5%99ed%C5%A1koln%C3%ADm+v%C4%9Bku/286e5037-e5a4-4b88-a608-e95580f3c412" TargetMode="External"/><Relationship Id="rId19" Type="http://schemas.openxmlformats.org/officeDocument/2006/relationships/hyperlink" Target="https://vzdelavanivdatech.cz/" TargetMode="External"/><Relationship Id="rId4" Type="http://schemas.openxmlformats.org/officeDocument/2006/relationships/hyperlink" Target="https://gcnf.org/country-reports/" TargetMode="External"/><Relationship Id="rId9" Type="http://schemas.openxmlformats.org/officeDocument/2006/relationships/hyperlink" Target="https://www.csicr.cz/cz/Dokumenty/Publikace-a-ostatni-vystupy/Ceske-skolstvi-v-mapach" TargetMode="External"/><Relationship Id="rId14" Type="http://schemas.openxmlformats.org/officeDocument/2006/relationships/hyperlink" Target="https://clanky.rvp.cz/clanek/c/PO/21013/JESLE-A-MATERSKE-SKOLY-VE-FRANCII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26" Type="http://schemas.openxmlformats.org/officeDocument/2006/relationships/image" Target="../media/image92.svg"/><Relationship Id="rId3" Type="http://schemas.openxmlformats.org/officeDocument/2006/relationships/image" Target="../media/image69.sv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68.png"/><Relationship Id="rId16" Type="http://schemas.openxmlformats.org/officeDocument/2006/relationships/image" Target="../media/image82.sv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svg"/><Relationship Id="rId5" Type="http://schemas.openxmlformats.org/officeDocument/2006/relationships/image" Target="../media/image71.sv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sv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Relationship Id="rId22" Type="http://schemas.openxmlformats.org/officeDocument/2006/relationships/image" Target="../media/image8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8.xml"/><Relationship Id="rId5" Type="http://schemas.openxmlformats.org/officeDocument/2006/relationships/hyperlink" Target="mailto:jan.jitersky@msmt.cz" TargetMode="External"/><Relationship Id="rId4" Type="http://schemas.openxmlformats.org/officeDocument/2006/relationships/hyperlink" Target="mailto:michal.cerny@msmt.cz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a.msmt.cz/matrikas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sla@msmt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cz/infoservis-28-8-2023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mt.cz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cz/data/rozcestniky/rozcestnik-na-data-msmt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smt.cz/vzdelavani/skolstvi-v-cr/statistika-skolstvi/vyvojova-rocenka-skolstvi-2012-13-2022-23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A240360-516E-BBB8-952F-F780BD0C6BE5}"/>
              </a:ext>
            </a:extLst>
          </p:cNvPr>
          <p:cNvSpPr txBox="1">
            <a:spLocks/>
          </p:cNvSpPr>
          <p:nvPr/>
        </p:nvSpPr>
        <p:spPr>
          <a:xfrm>
            <a:off x="975359" y="1871251"/>
            <a:ext cx="9326231" cy="23514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3600" spc="-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Biome"/>
              </a:rPr>
              <a:t>2. odborný panel </a:t>
            </a:r>
            <a:endParaRPr lang="cs-CZ" sz="3600" spc="-20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defRPr/>
            </a:pPr>
            <a:endParaRPr lang="cs-CZ" sz="3600" b="1" spc="-200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defRPr/>
            </a:pPr>
            <a:r>
              <a:rPr lang="cs-CZ" sz="3600" b="1" spc="-200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PŘEDŠKOLNÍ VZDĚLÁVÁNÍ V DATECH </a:t>
            </a:r>
            <a:endParaRPr lang="cs-CZ" sz="3600" b="1" spc="-200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lnSpc>
                <a:spcPct val="80000"/>
              </a:lnSpc>
              <a:defRPr/>
            </a:pPr>
            <a:endParaRPr lang="cs-CZ" sz="3600" b="1" spc="-200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cs-CZ" sz="2000" b="1" spc="-200">
                <a:solidFill>
                  <a:srgbClr val="003F77"/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Praha 2024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0FEA4EAC-AFBF-3AF8-E920-B7402A5A5D22}"/>
              </a:ext>
            </a:extLst>
          </p:cNvPr>
          <p:cNvSpPr txBox="1"/>
          <p:nvPr/>
        </p:nvSpPr>
        <p:spPr>
          <a:xfrm>
            <a:off x="975360" y="4642716"/>
            <a:ext cx="8455640" cy="1273032"/>
          </a:xfrm>
          <a:prstGeom prst="rect">
            <a:avLst/>
          </a:prstGeom>
          <a:noFill/>
        </p:spPr>
        <p:txBody>
          <a:bodyPr wrap="square" lIns="0" tIns="36000" rIns="0" bIns="36000" anchor="t">
            <a:spAutoFit/>
          </a:bodyPr>
          <a:lstStyle>
            <a:defPPr>
              <a:defRPr lang="fr-FR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all" spc="1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defRPr>
            </a:lvl1pPr>
          </a:lstStyle>
          <a:p>
            <a:endParaRPr lang="en-US" sz="1800" noProof="1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ODDĚLENÍ ANALYTICKÉ PODPORY A PROJEKTOVÝCH VÝSTUPŮ</a:t>
            </a:r>
            <a:endParaRPr lang="en-US" noProof="1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ODDĚLENÍ NÁRODNÍCH ANALÝZ</a:t>
            </a:r>
            <a:endParaRPr lang="cs-CZ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endParaRPr lang="en-US" noProof="1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ODBOR </a:t>
            </a: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ŠKOLSKÉ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STATISTIKY A ANALÝZ </a:t>
            </a:r>
            <a:b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Se</a:t>
            </a:r>
            <a:r>
              <a:rPr lang="en-US" noProof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kce informatiky, statistiky a analýz</a:t>
            </a:r>
          </a:p>
        </p:txBody>
      </p:sp>
      <p:pic>
        <p:nvPicPr>
          <p:cNvPr id="2" name="Obrázek 2" descr="Obsah obrázku text, Písmo, grafický design, snímek obrazovky&#10;&#10;Popis se vygeneroval automaticky.">
            <a:extLst>
              <a:ext uri="{FF2B5EF4-FFF2-40B4-BE49-F238E27FC236}">
                <a16:creationId xmlns:a16="http://schemas.microsoft.com/office/drawing/2014/main" id="{D107C0DE-0C9A-61CF-DE92-8FF1A97E5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00" y="481114"/>
            <a:ext cx="4785360" cy="691013"/>
          </a:xfrm>
          <a:prstGeom prst="rect">
            <a:avLst/>
          </a:prstGeom>
        </p:spPr>
      </p:pic>
      <p:sp>
        <p:nvSpPr>
          <p:cNvPr id="3" name="Textové pole 1">
            <a:extLst>
              <a:ext uri="{FF2B5EF4-FFF2-40B4-BE49-F238E27FC236}">
                <a16:creationId xmlns:a16="http://schemas.microsoft.com/office/drawing/2014/main" id="{E2EC6815-0ABC-9467-1F0D-3D39C7F6E81E}"/>
              </a:ext>
            </a:extLst>
          </p:cNvPr>
          <p:cNvSpPr txBox="1"/>
          <p:nvPr/>
        </p:nvSpPr>
        <p:spPr>
          <a:xfrm>
            <a:off x="850257" y="6118138"/>
            <a:ext cx="10173970" cy="640080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Název projektu: Datově-analytická podpora pro hodnocení a řízení vzdělávací soustavy ČR</a:t>
            </a:r>
            <a:b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CZ.02.02.XX/00/22_005/0002901</a:t>
            </a:r>
            <a:endParaRPr lang="cs-CZ" sz="1050" i="1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38E642FA-8D14-D30D-C7E4-D1BB32D22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75" y="570364"/>
            <a:ext cx="153632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Nadpis 1">
            <a:extLst>
              <a:ext uri="{FF2B5EF4-FFF2-40B4-BE49-F238E27FC236}">
                <a16:creationId xmlns:a16="http://schemas.microsoft.com/office/drawing/2014/main" id="{9524507A-3A11-0E26-BF30-048121EE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236" y="159576"/>
            <a:ext cx="5069528" cy="932113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za účast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76C4C-8574-117A-34E1-243402281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8"/>
          <a:stretch/>
        </p:blipFill>
        <p:spPr>
          <a:xfrm>
            <a:off x="2032000" y="955280"/>
            <a:ext cx="7614505" cy="57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8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38884A-E21A-EE01-6CAA-47C0EE918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208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AEC04F4-CE1F-FA7A-102B-12C8052CF30F}"/>
              </a:ext>
            </a:extLst>
          </p:cNvPr>
          <p:cNvSpPr txBox="1"/>
          <p:nvPr/>
        </p:nvSpPr>
        <p:spPr>
          <a:xfrm>
            <a:off x="543271" y="2505670"/>
            <a:ext cx="107802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MŠ DOLNÍ BŘEŽANY</a:t>
            </a:r>
          </a:p>
          <a:p>
            <a:endParaRPr lang="cs-CZ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474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lní břežany">
            <a:hlinkClick r:id="" action="ppaction://media"/>
            <a:extLst>
              <a:ext uri="{FF2B5EF4-FFF2-40B4-BE49-F238E27FC236}">
                <a16:creationId xmlns:a16="http://schemas.microsoft.com/office/drawing/2014/main" id="{7EE1AD82-64A1-64C3-5938-F76C35D43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76" y="570738"/>
            <a:ext cx="10871047" cy="597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093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/>
          <p:nvPr/>
        </p:nvSpPr>
        <p:spPr>
          <a:xfrm>
            <a:off x="241742" y="2384100"/>
            <a:ext cx="7161948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cs-CZ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odborný panel projektu </a:t>
            </a:r>
            <a:r>
              <a:rPr lang="cs-CZ" sz="320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IPs</a:t>
            </a:r>
            <a:r>
              <a:rPr lang="cs-CZ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DATA </a:t>
            </a:r>
          </a:p>
          <a:p>
            <a:r>
              <a:rPr lang="cs-CZ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Předškolní vzdělávání v datech</a:t>
            </a:r>
          </a:p>
          <a:p>
            <a:endParaRPr lang="cs-CZ"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cs-CZ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Mgr. Hana Splavcová, Ph.D.</a:t>
            </a:r>
          </a:p>
          <a:p>
            <a:r>
              <a:rPr lang="cs-CZ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18. 3. 2024</a:t>
            </a: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" name="Google Shape;48;p1" descr="Obsah obrázku text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879" y="6004836"/>
            <a:ext cx="3665283" cy="528367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>
            <a:spLocks noGrp="1"/>
          </p:cNvSpPr>
          <p:nvPr>
            <p:ph type="title"/>
          </p:nvPr>
        </p:nvSpPr>
        <p:spPr>
          <a:xfrm>
            <a:off x="1423447" y="2766218"/>
            <a:ext cx="89083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</a:pPr>
            <a:r>
              <a:rPr lang="cs-CZ"/>
              <a:t>Aktuální problémy a výzvy předškolního vzdělávání</a:t>
            </a:r>
            <a:endParaRPr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88ECA25-24EB-27CB-A058-E1E903BD078A}"/>
              </a:ext>
            </a:extLst>
          </p:cNvPr>
          <p:cNvSpPr/>
          <p:nvPr/>
        </p:nvSpPr>
        <p:spPr>
          <a:xfrm>
            <a:off x="963384" y="2188564"/>
            <a:ext cx="1480013" cy="124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>
            <a:spLocks noGrp="1"/>
          </p:cNvSpPr>
          <p:nvPr>
            <p:ph type="title"/>
          </p:nvPr>
        </p:nvSpPr>
        <p:spPr>
          <a:xfrm>
            <a:off x="2826855" y="943897"/>
            <a:ext cx="9365145" cy="389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</a:pPr>
            <a:r>
              <a:rPr lang="cs-CZ"/>
              <a:t>1. </a:t>
            </a:r>
            <a:r>
              <a:rPr lang="cs-CZ" sz="4000"/>
              <a:t>Vzdělávání dětí mladších tří let</a:t>
            </a:r>
            <a:br>
              <a:rPr lang="cs-CZ" sz="4000"/>
            </a:br>
            <a:r>
              <a:rPr lang="cs-CZ" sz="4000"/>
              <a:t>2.  Povinné předškolní vzdělávání</a:t>
            </a:r>
            <a:br>
              <a:rPr lang="cs-CZ" sz="4000"/>
            </a:br>
            <a:r>
              <a:rPr lang="cs-CZ" sz="4000"/>
              <a:t>3. Odklady povinné školní docházky</a:t>
            </a:r>
            <a:endParaRPr sz="40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88ECA25-24EB-27CB-A058-E1E903BD078A}"/>
              </a:ext>
            </a:extLst>
          </p:cNvPr>
          <p:cNvSpPr/>
          <p:nvPr/>
        </p:nvSpPr>
        <p:spPr>
          <a:xfrm>
            <a:off x="963384" y="2188564"/>
            <a:ext cx="1480013" cy="124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96140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ctrTitle"/>
          </p:nvPr>
        </p:nvSpPr>
        <p:spPr>
          <a:xfrm>
            <a:off x="0" y="461992"/>
            <a:ext cx="3775588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</a:pPr>
            <a:r>
              <a:rPr lang="cs-CZ"/>
              <a:t>1. </a:t>
            </a:r>
            <a:br>
              <a:rPr lang="cs-CZ"/>
            </a:br>
            <a:r>
              <a:rPr lang="cs-CZ"/>
              <a:t>Vzdělávání</a:t>
            </a:r>
            <a:br>
              <a:rPr lang="cs-CZ"/>
            </a:br>
            <a:r>
              <a:rPr lang="cs-CZ"/>
              <a:t>dětí mladších </a:t>
            </a:r>
            <a:br>
              <a:rPr lang="cs-CZ"/>
            </a:br>
            <a:r>
              <a:rPr lang="cs-CZ"/>
              <a:t>tří let</a:t>
            </a:r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subTitle" idx="1"/>
          </p:nvPr>
        </p:nvSpPr>
        <p:spPr>
          <a:xfrm>
            <a:off x="4649833" y="609476"/>
            <a:ext cx="6401344" cy="588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indent="-285750">
              <a:spcBef>
                <a:spcPts val="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Jaká je role mateřské školy?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Sociální nebo vzdělávací potřeba?</a:t>
            </a:r>
          </a:p>
          <a:p>
            <a:pPr marL="285750" lvl="0" indent="-285750">
              <a:spcBef>
                <a:spcPts val="2000"/>
              </a:spcBef>
              <a:buClr>
                <a:srgbClr val="FF7558"/>
              </a:buClr>
              <a:buSzPts val="2340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Jaká je role dětské skupiny?</a:t>
            </a:r>
          </a:p>
          <a:p>
            <a:pPr marL="285750" lvl="0" indent="-285750">
              <a:spcBef>
                <a:spcPts val="2000"/>
              </a:spcBef>
              <a:buClr>
                <a:srgbClr val="FF7558"/>
              </a:buClr>
              <a:buSzPts val="2340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Dá se oddělit výchova a vzdělávání?</a:t>
            </a:r>
            <a:endParaRPr sz="2800" err="1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Dbáme na profesionalitu, vzdělanost?</a:t>
            </a:r>
            <a:endParaRPr lang="cs-CZ" sz="280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Je opravdu dítě středem našeho zájmu?</a:t>
            </a:r>
            <a:endParaRPr sz="280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609475"/>
            <a:ext cx="3618270" cy="5634569"/>
          </a:xfrm>
        </p:spPr>
        <p:txBody>
          <a:bodyPr/>
          <a:lstStyle/>
          <a:p>
            <a:pPr algn="ctr"/>
            <a:r>
              <a:rPr lang="cs-CZ"/>
              <a:t>Aktéři působící na rozhodnutí matky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(Kropáčková &amp; Splavcová, 2016)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4060723" y="1061885"/>
          <a:ext cx="7207045" cy="5024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89065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111045" y="766793"/>
          <a:ext cx="9851923" cy="573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27353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15846" y="1012723"/>
          <a:ext cx="9950244" cy="5231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31899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297858" y="855406"/>
          <a:ext cx="9409471" cy="547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658714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877613C-EF63-432B-4CA0-F1002DBA6805}"/>
              </a:ext>
            </a:extLst>
          </p:cNvPr>
          <p:cNvSpPr/>
          <p:nvPr/>
        </p:nvSpPr>
        <p:spPr>
          <a:xfrm>
            <a:off x="-81280" y="0"/>
            <a:ext cx="17068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7A7991-13A4-FBE1-2747-D3092DBB9F8E}"/>
              </a:ext>
            </a:extLst>
          </p:cNvPr>
          <p:cNvSpPr txBox="1"/>
          <p:nvPr/>
        </p:nvSpPr>
        <p:spPr>
          <a:xfrm rot="16200000">
            <a:off x="-2265101" y="2934073"/>
            <a:ext cx="6326936" cy="125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PŘEDŠKOLNÍ VZDĚLÁVÁNÍ V DATECH</a:t>
            </a:r>
            <a:b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b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Program</a:t>
            </a:r>
            <a:r>
              <a:rPr lang="cs-CZ" sz="1600" b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 odborného panelu</a:t>
            </a:r>
            <a:br>
              <a:rPr lang="cs-CZ" sz="1600" b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br>
              <a:rPr lang="cs-CZ" sz="1600" b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1200" b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18. 3. 2024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7FE1018-95FF-F760-4730-27DC05FBF494}"/>
              </a:ext>
            </a:extLst>
          </p:cNvPr>
          <p:cNvSpPr/>
          <p:nvPr/>
        </p:nvSpPr>
        <p:spPr>
          <a:xfrm>
            <a:off x="1635760" y="0"/>
            <a:ext cx="1053592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22B027D6-5CC9-E0B2-593E-9953C01C9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715437"/>
              </p:ext>
            </p:extLst>
          </p:nvPr>
        </p:nvGraphicFramePr>
        <p:xfrm>
          <a:off x="1727200" y="287162"/>
          <a:ext cx="10535919" cy="6656177"/>
        </p:xfrm>
        <a:graphic>
          <a:graphicData uri="http://schemas.openxmlformats.org/drawingml/2006/table">
            <a:tbl>
              <a:tblPr firstRow="1" firstCol="1" bandRow="1"/>
              <a:tblGrid>
                <a:gridCol w="1646621">
                  <a:extLst>
                    <a:ext uri="{9D8B030D-6E8A-4147-A177-3AD203B41FA5}">
                      <a16:colId xmlns:a16="http://schemas.microsoft.com/office/drawing/2014/main" val="1516090431"/>
                    </a:ext>
                  </a:extLst>
                </a:gridCol>
                <a:gridCol w="8889298">
                  <a:extLst>
                    <a:ext uri="{9D8B030D-6E8A-4147-A177-3AD203B41FA5}">
                      <a16:colId xmlns:a16="http://schemas.microsoft.com/office/drawing/2014/main" val="2545743564"/>
                    </a:ext>
                  </a:extLst>
                </a:gridCol>
              </a:tblGrid>
              <a:tr h="33143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9:30 – 10:00</a:t>
                      </a:r>
                      <a:endParaRPr lang="cs-CZ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Registrace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014679"/>
                  </a:ext>
                </a:extLst>
              </a:tr>
              <a:tr h="23840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7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10:00 – 11:00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1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1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8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11:00 – 11:15</a:t>
                      </a: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 Úvodní slovo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(V. Jelen, MŠMT)</a:t>
                      </a:r>
                      <a:b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1.1 Význam předškolního vzdělávání 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(E. Šmelová, UPOL)</a:t>
                      </a:r>
                      <a:b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1.2 Předškolní vzdělávání z pohledu vzdělávací politiky </a:t>
                      </a:r>
                      <a:r>
                        <a:rPr lang="cs-CZ" sz="1100" b="0" i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(M. Černý, J. </a:t>
                      </a:r>
                      <a:r>
                        <a:rPr lang="cs-CZ" sz="1100" b="0" i="1" err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Jiterský</a:t>
                      </a:r>
                      <a:r>
                        <a:rPr lang="cs-CZ" sz="1100" b="0" i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, MŠMT)</a:t>
                      </a:r>
                      <a:br>
                        <a:rPr lang="cs-CZ" sz="1100" b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Biome"/>
                        </a:rPr>
                      </a:br>
                      <a:r>
                        <a:rPr lang="cs-CZ" sz="1100" b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1.3 Sběry dat a výkaznictví </a:t>
                      </a:r>
                      <a:r>
                        <a:rPr lang="cs-CZ" sz="1100" b="0" i="1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(P. Müllerová, MŠMT)</a:t>
                      </a:r>
                      <a:br>
                        <a:rPr lang="cs-CZ" sz="1100" b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Biome"/>
                        </a:rPr>
                      </a:br>
                      <a:r>
                        <a:rPr lang="cs-CZ" sz="1100" b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Biome"/>
                        </a:rPr>
                        <a:t>1.4 Diskuze</a:t>
                      </a:r>
                    </a:p>
                    <a:p>
                      <a:pPr marL="1778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cs-CZ" sz="1100" b="1" i="0" u="none" strike="noStrike" kern="100">
                          <a:solidFill>
                            <a:srgbClr val="80808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Přestávka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26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8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11:15 – 12:30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 Klíčová témata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(H. Novotná, MŠMT)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2.1 Předškolní vzdělávání v datech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(S. </a:t>
                      </a:r>
                      <a:r>
                        <a:rPr lang="cs-CZ" sz="1100" b="0" i="1" u="none" strike="noStrike" kern="10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Volčík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, O. Nývlt, V. Hulík, MŠMT) </a:t>
                      </a:r>
                      <a:br>
                        <a:rPr lang="cs-CZ" sz="1100" b="0" i="1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2.2 Rovné příležitosti ve vzdělávání a odklady povinné školní docházky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(D. Pražáková, I. Borkovcová, ČŠI)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2.3 Diskuze</a:t>
                      </a: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68472"/>
                  </a:ext>
                </a:extLst>
              </a:tr>
              <a:tr h="146523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endParaRPr lang="cs-CZ" sz="1100" b="1" i="0" u="none" strike="noStrike" kern="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12:30 – 13:15</a:t>
                      </a:r>
                      <a:br>
                        <a:rPr lang="cs-CZ" sz="1100" b="1" i="0" u="none" strike="noStrike" kern="100">
                          <a:solidFill>
                            <a:srgbClr val="80808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en-US" sz="1100">
                        <a:solidFill>
                          <a:srgbClr val="808080"/>
                        </a:solidFill>
                      </a:endParaRPr>
                    </a:p>
                  </a:txBody>
                  <a:tcPr marL="85212" marR="85212" marT="118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endParaRPr lang="cs-CZ" sz="600" b="1" i="0" u="none" strike="noStrike" kern="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1778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Přestávka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602915"/>
                  </a:ext>
                </a:extLst>
              </a:tr>
              <a:tr h="847626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13:15 – 14:30</a:t>
                      </a:r>
                    </a:p>
                  </a:txBody>
                  <a:tcPr marL="85212" marR="85212" marT="118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100" b="1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3 Předškolní vzdělávání v praxi 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(H. Novotná, MŠMT)</a:t>
                      </a:r>
                      <a:br>
                        <a:rPr lang="cs-CZ" sz="1100" b="0" i="1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3.1 Aktuální problémy a výzvy 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(M. Trojanová, Ředitelská akademie; H. Splavcová, NPI ČR; J. Jakoubková, Asociace provozovatelů FŠ a DS)</a:t>
                      </a:r>
                      <a:b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3.2 Děti s odlišným mateřským jazykem (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META, o.p.s.</a:t>
                      </a: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)</a:t>
                      </a:r>
                      <a:b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3.3 Diskuze</a:t>
                      </a:r>
                    </a:p>
                  </a:txBody>
                  <a:tcPr marL="85212" marR="85212" marT="118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348004"/>
                  </a:ext>
                </a:extLst>
              </a:tr>
              <a:tr h="16153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14:30 – 14:45</a:t>
                      </a:r>
                      <a:endParaRPr lang="cs-CZ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Přestávka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866732"/>
                  </a:ext>
                </a:extLst>
              </a:tr>
              <a:tr h="1206813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14:45 - 15:15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15:15 – 16:00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0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marR="0" lvl="0" indent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 Shrnutí, návrh dalších aktivit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(S. </a:t>
                      </a:r>
                      <a:r>
                        <a:rPr lang="cs-CZ" sz="1100" b="0" i="1" u="none" strike="noStrike" kern="10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Volčík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, H. Novotná, MŠMT)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4.1 Závěrečné slovo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(V. Jelen, MŠMT)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 Neformální debata a prostor pro síťování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347418"/>
                  </a:ext>
                </a:extLst>
              </a:tr>
              <a:tr h="62486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0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 (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Změna programu vyhrazena.)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85212" marR="85212" marT="1183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926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7B4A38B-1E02-F056-469A-C1DE4D1C9EDE}"/>
              </a:ext>
            </a:extLst>
          </p:cNvPr>
          <p:cNvCxnSpPr>
            <a:cxnSpLocks/>
          </p:cNvCxnSpPr>
          <p:nvPr/>
        </p:nvCxnSpPr>
        <p:spPr>
          <a:xfrm>
            <a:off x="3215816" y="118211"/>
            <a:ext cx="0" cy="6621577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0F9C7033-B6D5-C1CB-9483-A4C415777969}"/>
              </a:ext>
            </a:extLst>
          </p:cNvPr>
          <p:cNvSpPr/>
          <p:nvPr/>
        </p:nvSpPr>
        <p:spPr>
          <a:xfrm>
            <a:off x="3106800" y="279329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nice 21">
            <a:extLst>
              <a:ext uri="{FF2B5EF4-FFF2-40B4-BE49-F238E27FC236}">
                <a16:creationId xmlns:a16="http://schemas.microsoft.com/office/drawing/2014/main" id="{350213B6-8C48-21E2-B957-09F701126291}"/>
              </a:ext>
            </a:extLst>
          </p:cNvPr>
          <p:cNvSpPr/>
          <p:nvPr/>
        </p:nvSpPr>
        <p:spPr>
          <a:xfrm>
            <a:off x="3106800" y="1936807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nice 24">
            <a:extLst>
              <a:ext uri="{FF2B5EF4-FFF2-40B4-BE49-F238E27FC236}">
                <a16:creationId xmlns:a16="http://schemas.microsoft.com/office/drawing/2014/main" id="{DBA36068-79B8-4627-9E3D-71E952D273AD}"/>
              </a:ext>
            </a:extLst>
          </p:cNvPr>
          <p:cNvSpPr/>
          <p:nvPr/>
        </p:nvSpPr>
        <p:spPr>
          <a:xfrm>
            <a:off x="3106800" y="796959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nice 28">
            <a:extLst>
              <a:ext uri="{FF2B5EF4-FFF2-40B4-BE49-F238E27FC236}">
                <a16:creationId xmlns:a16="http://schemas.microsoft.com/office/drawing/2014/main" id="{AC5412DD-082A-2935-27FC-3F42702EACB8}"/>
              </a:ext>
            </a:extLst>
          </p:cNvPr>
          <p:cNvSpPr/>
          <p:nvPr/>
        </p:nvSpPr>
        <p:spPr>
          <a:xfrm>
            <a:off x="3106800" y="5597601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935FFAC-73D3-6359-01E8-978724B10C1C}"/>
              </a:ext>
            </a:extLst>
          </p:cNvPr>
          <p:cNvCxnSpPr>
            <a:cxnSpLocks/>
          </p:cNvCxnSpPr>
          <p:nvPr/>
        </p:nvCxnSpPr>
        <p:spPr>
          <a:xfrm>
            <a:off x="1503682" y="0"/>
            <a:ext cx="0" cy="685800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15EFE9B6-5CA6-38F3-7A65-3F6936C68DF5}"/>
              </a:ext>
            </a:extLst>
          </p:cNvPr>
          <p:cNvSpPr/>
          <p:nvPr/>
        </p:nvSpPr>
        <p:spPr>
          <a:xfrm>
            <a:off x="3106800" y="2507900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040F01BC-65EF-FFC0-AFDF-E44C407358D6}"/>
              </a:ext>
            </a:extLst>
          </p:cNvPr>
          <p:cNvSpPr/>
          <p:nvPr/>
        </p:nvSpPr>
        <p:spPr>
          <a:xfrm>
            <a:off x="3106800" y="3475703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182460D6-A751-A97B-F1F5-ED9B3139F8A2}"/>
              </a:ext>
            </a:extLst>
          </p:cNvPr>
          <p:cNvSpPr/>
          <p:nvPr/>
        </p:nvSpPr>
        <p:spPr>
          <a:xfrm>
            <a:off x="3106800" y="3867732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D7131D6E-0D4E-E1C0-9EC4-BCD067292B0B}"/>
              </a:ext>
            </a:extLst>
          </p:cNvPr>
          <p:cNvSpPr/>
          <p:nvPr/>
        </p:nvSpPr>
        <p:spPr>
          <a:xfrm>
            <a:off x="3106800" y="4726503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0D14DD0C-8D04-3149-DBFF-CF8B38F9367A}"/>
              </a:ext>
            </a:extLst>
          </p:cNvPr>
          <p:cNvSpPr/>
          <p:nvPr/>
        </p:nvSpPr>
        <p:spPr>
          <a:xfrm>
            <a:off x="3106800" y="5076617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301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ctrTitle"/>
          </p:nvPr>
        </p:nvSpPr>
        <p:spPr>
          <a:xfrm>
            <a:off x="-219821" y="560191"/>
            <a:ext cx="3975744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</a:pPr>
            <a:r>
              <a:rPr lang="cs-CZ"/>
              <a:t>2. </a:t>
            </a:r>
            <a:br>
              <a:rPr lang="cs-CZ"/>
            </a:br>
            <a:r>
              <a:rPr lang="cs-CZ"/>
              <a:t>Povinné předškolní vzdělávání</a:t>
            </a:r>
            <a:br>
              <a:rPr lang="cs-CZ"/>
            </a:br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subTitle" idx="1"/>
          </p:nvPr>
        </p:nvSpPr>
        <p:spPr>
          <a:xfrm>
            <a:off x="4649833" y="609476"/>
            <a:ext cx="6401344" cy="588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285750">
              <a:spcBef>
                <a:spcPts val="2000"/>
              </a:spcBef>
              <a:buClr>
                <a:srgbClr val="FF7558"/>
              </a:buClr>
              <a:buSzPts val="2340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Jaká je role mateřské školy?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V čem spočívá význam povinného předškolního vzdělávání?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Jsou si tohoto významu vědomi učitelé v mateřských a základních školách?</a:t>
            </a:r>
            <a:endParaRPr lang="cs-CZ" sz="280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Je opravdu dítě středem našeho zájmu?</a:t>
            </a:r>
            <a:endParaRPr sz="28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173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ctrTitle"/>
          </p:nvPr>
        </p:nvSpPr>
        <p:spPr>
          <a:xfrm>
            <a:off x="-157318" y="452283"/>
            <a:ext cx="3926583" cy="555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</a:pPr>
            <a:r>
              <a:rPr lang="cs-CZ"/>
              <a:t>3.</a:t>
            </a:r>
            <a:br>
              <a:rPr lang="cs-CZ"/>
            </a:br>
            <a:r>
              <a:rPr lang="cs-CZ"/>
              <a:t>Odklady</a:t>
            </a:r>
            <a:br>
              <a:rPr lang="cs-CZ"/>
            </a:br>
            <a:r>
              <a:rPr lang="cs-CZ"/>
              <a:t>povinné školní docházky</a:t>
            </a:r>
            <a:br>
              <a:rPr lang="cs-CZ"/>
            </a:br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subTitle" idx="1"/>
          </p:nvPr>
        </p:nvSpPr>
        <p:spPr>
          <a:xfrm>
            <a:off x="4649833" y="609476"/>
            <a:ext cx="6401344" cy="588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285750">
              <a:spcBef>
                <a:spcPts val="2000"/>
              </a:spcBef>
              <a:buClr>
                <a:srgbClr val="FF7558"/>
              </a:buClr>
              <a:buSzPts val="2340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Jaká je role mateřské školy?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Jaká je role prvního období 1. stupně základní školy?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Potřebujeme vytvářet či prohlubovat propast vzdělávacích šancí?</a:t>
            </a: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Umíme rodičům dostatečně vysvětlit rizika odkladu školní docházky?</a:t>
            </a:r>
            <a:endParaRPr lang="cs-CZ" sz="280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2000"/>
              </a:spcBef>
              <a:buClr>
                <a:srgbClr val="FF7558"/>
              </a:buClr>
              <a:buSzPts val="2340"/>
              <a:buFont typeface="Arial"/>
              <a:buChar char="•"/>
            </a:pPr>
            <a:r>
              <a:rPr lang="cs-CZ" sz="2800">
                <a:solidFill>
                  <a:schemeClr val="tx1">
                    <a:lumMod val="50000"/>
                  </a:schemeClr>
                </a:solidFill>
                <a:sym typeface="Bitter"/>
              </a:rPr>
              <a:t>Je opravdu dítě středem našeho zájmu?</a:t>
            </a:r>
            <a:endParaRPr sz="28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426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1146176" y="0"/>
            <a:ext cx="11045824" cy="6858000"/>
          </a:xfrm>
          <a:custGeom>
            <a:avLst/>
            <a:gdLst/>
            <a:ahLst/>
            <a:cxnLst/>
            <a:rect l="0" t="0" r="0" b="0"/>
            <a:pathLst>
              <a:path w="9900005" h="6858000">
                <a:moveTo>
                  <a:pt x="0" y="6858000"/>
                </a:moveTo>
                <a:lnTo>
                  <a:pt x="9900005" y="6858000"/>
                </a:lnTo>
                <a:lnTo>
                  <a:pt x="990000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1" name="Freeform 101"/>
          <p:cNvSpPr/>
          <p:nvPr/>
        </p:nvSpPr>
        <p:spPr>
          <a:xfrm>
            <a:off x="0" y="2"/>
            <a:ext cx="11331526" cy="6857998"/>
          </a:xfrm>
          <a:custGeom>
            <a:avLst/>
            <a:gdLst/>
            <a:ahLst/>
            <a:cxnLst/>
            <a:rect l="0" t="0" r="0" b="0"/>
            <a:pathLst>
              <a:path w="9437991" h="6740994">
                <a:moveTo>
                  <a:pt x="6687997" y="0"/>
                </a:moveTo>
                <a:cubicBezTo>
                  <a:pt x="8206777" y="0"/>
                  <a:pt x="9437991" y="1509026"/>
                  <a:pt x="9437991" y="3370503"/>
                </a:cubicBezTo>
                <a:cubicBezTo>
                  <a:pt x="9437991" y="5231981"/>
                  <a:pt x="8206777" y="6740994"/>
                  <a:pt x="6687997" y="6740994"/>
                </a:cubicBezTo>
                <a:lnTo>
                  <a:pt x="0" y="6740994"/>
                </a:lnTo>
                <a:lnTo>
                  <a:pt x="0" y="0"/>
                </a:lnTo>
                <a:close/>
                <a:moveTo>
                  <a:pt x="6687997" y="0"/>
                </a:moveTo>
              </a:path>
            </a:pathLst>
          </a:custGeom>
          <a:solidFill>
            <a:srgbClr val="3585A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02" name="Picture 10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176" y="3556345"/>
            <a:ext cx="8190356" cy="1183303"/>
          </a:xfrm>
          <a:prstGeom prst="rect">
            <a:avLst/>
          </a:prstGeom>
          <a:noFill/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636C571-1BC7-23F5-AD8E-3347E8547DBA}"/>
              </a:ext>
            </a:extLst>
          </p:cNvPr>
          <p:cNvGrpSpPr/>
          <p:nvPr/>
        </p:nvGrpSpPr>
        <p:grpSpPr>
          <a:xfrm>
            <a:off x="4216248" y="1570466"/>
            <a:ext cx="1879752" cy="1879752"/>
            <a:chOff x="4933235" y="1569138"/>
            <a:chExt cx="1879752" cy="1879752"/>
          </a:xfrm>
        </p:grpSpPr>
        <p:sp>
          <p:nvSpPr>
            <p:cNvPr id="103" name="Freeform 103"/>
            <p:cNvSpPr/>
            <p:nvPr/>
          </p:nvSpPr>
          <p:spPr>
            <a:xfrm>
              <a:off x="4933235" y="1569138"/>
              <a:ext cx="1879752" cy="1879752"/>
            </a:xfrm>
            <a:custGeom>
              <a:avLst/>
              <a:gdLst/>
              <a:ahLst/>
              <a:cxnLst/>
              <a:rect l="0" t="0" r="0" b="0"/>
              <a:pathLst>
                <a:path w="1879752" h="1879752">
                  <a:moveTo>
                    <a:pt x="939876" y="1879752"/>
                  </a:moveTo>
                  <a:cubicBezTo>
                    <a:pt x="1458950" y="1879752"/>
                    <a:pt x="1879752" y="1458951"/>
                    <a:pt x="1879752" y="939876"/>
                  </a:cubicBezTo>
                  <a:cubicBezTo>
                    <a:pt x="1879752" y="420802"/>
                    <a:pt x="1458950" y="0"/>
                    <a:pt x="939876" y="0"/>
                  </a:cubicBezTo>
                  <a:cubicBezTo>
                    <a:pt x="420802" y="0"/>
                    <a:pt x="0" y="420802"/>
                    <a:pt x="0" y="939876"/>
                  </a:cubicBezTo>
                  <a:cubicBezTo>
                    <a:pt x="0" y="1458951"/>
                    <a:pt x="420802" y="1879752"/>
                    <a:pt x="939876" y="1879752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Freeform 104"/>
            <p:cNvSpPr/>
            <p:nvPr/>
          </p:nvSpPr>
          <p:spPr>
            <a:xfrm>
              <a:off x="5195167" y="1831076"/>
              <a:ext cx="327227" cy="327215"/>
            </a:xfrm>
            <a:custGeom>
              <a:avLst/>
              <a:gdLst/>
              <a:ahLst/>
              <a:cxnLst/>
              <a:rect l="0" t="0" r="0" b="0"/>
              <a:pathLst>
                <a:path w="327227" h="327215">
                  <a:moveTo>
                    <a:pt x="269011" y="269011"/>
                  </a:moveTo>
                  <a:cubicBezTo>
                    <a:pt x="327227" y="210795"/>
                    <a:pt x="327215" y="116421"/>
                    <a:pt x="269011" y="58204"/>
                  </a:cubicBezTo>
                  <a:cubicBezTo>
                    <a:pt x="210807" y="0"/>
                    <a:pt x="116421" y="0"/>
                    <a:pt x="58204" y="58204"/>
                  </a:cubicBezTo>
                  <a:cubicBezTo>
                    <a:pt x="0" y="116421"/>
                    <a:pt x="0" y="210807"/>
                    <a:pt x="58204" y="269011"/>
                  </a:cubicBezTo>
                  <a:cubicBezTo>
                    <a:pt x="116421" y="327215"/>
                    <a:pt x="210807" y="327215"/>
                    <a:pt x="269011" y="269011"/>
                  </a:cubicBezTo>
                </a:path>
              </a:pathLst>
            </a:custGeom>
            <a:solidFill>
              <a:srgbClr val="6E916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Freeform 105"/>
            <p:cNvSpPr/>
            <p:nvPr/>
          </p:nvSpPr>
          <p:spPr>
            <a:xfrm>
              <a:off x="5371381" y="2007282"/>
              <a:ext cx="465174" cy="676337"/>
            </a:xfrm>
            <a:custGeom>
              <a:avLst/>
              <a:gdLst/>
              <a:ahLst/>
              <a:cxnLst/>
              <a:rect l="0" t="0" r="0" b="0"/>
              <a:pathLst>
                <a:path w="465174" h="676337">
                  <a:moveTo>
                    <a:pt x="433958" y="649401"/>
                  </a:moveTo>
                  <a:cubicBezTo>
                    <a:pt x="407035" y="676324"/>
                    <a:pt x="363219" y="676337"/>
                    <a:pt x="336295" y="649413"/>
                  </a:cubicBezTo>
                  <a:lnTo>
                    <a:pt x="58115" y="371259"/>
                  </a:lnTo>
                  <a:cubicBezTo>
                    <a:pt x="0" y="313131"/>
                    <a:pt x="0" y="218554"/>
                    <a:pt x="58127" y="160426"/>
                  </a:cubicBezTo>
                  <a:lnTo>
                    <a:pt x="160426" y="58128"/>
                  </a:lnTo>
                  <a:cubicBezTo>
                    <a:pt x="218554" y="0"/>
                    <a:pt x="313131" y="0"/>
                    <a:pt x="371246" y="58128"/>
                  </a:cubicBezTo>
                  <a:lnTo>
                    <a:pt x="438250" y="125196"/>
                  </a:lnTo>
                  <a:cubicBezTo>
                    <a:pt x="465174" y="152120"/>
                    <a:pt x="465174" y="195923"/>
                    <a:pt x="438250" y="222847"/>
                  </a:cubicBezTo>
                  <a:cubicBezTo>
                    <a:pt x="411327" y="249771"/>
                    <a:pt x="367512" y="249783"/>
                    <a:pt x="340588" y="222859"/>
                  </a:cubicBezTo>
                  <a:lnTo>
                    <a:pt x="298361" y="180594"/>
                  </a:lnTo>
                  <a:cubicBezTo>
                    <a:pt x="279577" y="161810"/>
                    <a:pt x="248996" y="161810"/>
                    <a:pt x="230212" y="180606"/>
                  </a:cubicBezTo>
                  <a:lnTo>
                    <a:pt x="180606" y="230213"/>
                  </a:lnTo>
                  <a:cubicBezTo>
                    <a:pt x="161810" y="248996"/>
                    <a:pt x="161810" y="279577"/>
                    <a:pt x="180606" y="298374"/>
                  </a:cubicBezTo>
                  <a:lnTo>
                    <a:pt x="433970" y="551764"/>
                  </a:lnTo>
                  <a:cubicBezTo>
                    <a:pt x="460881" y="578675"/>
                    <a:pt x="460881" y="622478"/>
                    <a:pt x="433958" y="649401"/>
                  </a:cubicBezTo>
                </a:path>
              </a:pathLst>
            </a:custGeom>
            <a:solidFill>
              <a:srgbClr val="6E916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Freeform 106"/>
            <p:cNvSpPr/>
            <p:nvPr/>
          </p:nvSpPr>
          <p:spPr>
            <a:xfrm>
              <a:off x="6231988" y="2867889"/>
              <a:ext cx="327227" cy="327227"/>
            </a:xfrm>
            <a:custGeom>
              <a:avLst/>
              <a:gdLst/>
              <a:ahLst/>
              <a:cxnLst/>
              <a:rect l="0" t="0" r="0" b="0"/>
              <a:pathLst>
                <a:path w="327227" h="327227">
                  <a:moveTo>
                    <a:pt x="58216" y="58216"/>
                  </a:moveTo>
                  <a:cubicBezTo>
                    <a:pt x="0" y="116432"/>
                    <a:pt x="0" y="210806"/>
                    <a:pt x="58216" y="269023"/>
                  </a:cubicBezTo>
                  <a:cubicBezTo>
                    <a:pt x="116420" y="327227"/>
                    <a:pt x="210806" y="327227"/>
                    <a:pt x="269023" y="269023"/>
                  </a:cubicBezTo>
                  <a:cubicBezTo>
                    <a:pt x="327227" y="210806"/>
                    <a:pt x="327227" y="116420"/>
                    <a:pt x="269023" y="58216"/>
                  </a:cubicBezTo>
                  <a:cubicBezTo>
                    <a:pt x="210806" y="0"/>
                    <a:pt x="116420" y="12"/>
                    <a:pt x="58216" y="58216"/>
                  </a:cubicBezTo>
                </a:path>
              </a:pathLst>
            </a:custGeom>
            <a:solidFill>
              <a:srgbClr val="3585AE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Freeform 107"/>
            <p:cNvSpPr/>
            <p:nvPr/>
          </p:nvSpPr>
          <p:spPr>
            <a:xfrm>
              <a:off x="5911323" y="2331778"/>
              <a:ext cx="471689" cy="687132"/>
            </a:xfrm>
            <a:custGeom>
              <a:avLst/>
              <a:gdLst/>
              <a:ahLst/>
              <a:cxnLst/>
              <a:rect l="0" t="0" r="0" b="0"/>
              <a:pathLst>
                <a:path w="471689" h="687132">
                  <a:moveTo>
                    <a:pt x="26923" y="26936"/>
                  </a:moveTo>
                  <a:cubicBezTo>
                    <a:pt x="53846" y="0"/>
                    <a:pt x="97662" y="0"/>
                    <a:pt x="124586" y="26924"/>
                  </a:cubicBezTo>
                  <a:lnTo>
                    <a:pt x="413561" y="315873"/>
                  </a:lnTo>
                  <a:cubicBezTo>
                    <a:pt x="471689" y="374001"/>
                    <a:pt x="471677" y="468578"/>
                    <a:pt x="413549" y="526706"/>
                  </a:cubicBezTo>
                  <a:lnTo>
                    <a:pt x="311250" y="629004"/>
                  </a:lnTo>
                  <a:cubicBezTo>
                    <a:pt x="253122" y="687132"/>
                    <a:pt x="158558" y="687132"/>
                    <a:pt x="100430" y="629004"/>
                  </a:cubicBezTo>
                  <a:lnTo>
                    <a:pt x="33425" y="561936"/>
                  </a:lnTo>
                  <a:cubicBezTo>
                    <a:pt x="6502" y="535012"/>
                    <a:pt x="6502" y="491209"/>
                    <a:pt x="33425" y="464285"/>
                  </a:cubicBezTo>
                  <a:cubicBezTo>
                    <a:pt x="60349" y="437361"/>
                    <a:pt x="104164" y="437349"/>
                    <a:pt x="131088" y="464273"/>
                  </a:cubicBezTo>
                  <a:lnTo>
                    <a:pt x="173315" y="506538"/>
                  </a:lnTo>
                  <a:cubicBezTo>
                    <a:pt x="192099" y="525322"/>
                    <a:pt x="222680" y="525322"/>
                    <a:pt x="241476" y="506526"/>
                  </a:cubicBezTo>
                  <a:lnTo>
                    <a:pt x="291082" y="456919"/>
                  </a:lnTo>
                  <a:cubicBezTo>
                    <a:pt x="309866" y="438136"/>
                    <a:pt x="309866" y="407554"/>
                    <a:pt x="291070" y="388758"/>
                  </a:cubicBezTo>
                  <a:lnTo>
                    <a:pt x="26911" y="124573"/>
                  </a:lnTo>
                  <a:cubicBezTo>
                    <a:pt x="0" y="97662"/>
                    <a:pt x="0" y="53859"/>
                    <a:pt x="26923" y="26936"/>
                  </a:cubicBezTo>
                </a:path>
              </a:pathLst>
            </a:custGeom>
            <a:solidFill>
              <a:srgbClr val="3585AE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5187010" y="2867894"/>
              <a:ext cx="327215" cy="327227"/>
            </a:xfrm>
            <a:custGeom>
              <a:avLst/>
              <a:gdLst/>
              <a:ahLst/>
              <a:cxnLst/>
              <a:rect l="0" t="0" r="0" b="0"/>
              <a:pathLst>
                <a:path w="327215" h="327227">
                  <a:moveTo>
                    <a:pt x="269011" y="58216"/>
                  </a:moveTo>
                  <a:cubicBezTo>
                    <a:pt x="210795" y="0"/>
                    <a:pt x="116421" y="12"/>
                    <a:pt x="58204" y="58216"/>
                  </a:cubicBezTo>
                  <a:cubicBezTo>
                    <a:pt x="0" y="116420"/>
                    <a:pt x="0" y="210806"/>
                    <a:pt x="58204" y="269023"/>
                  </a:cubicBezTo>
                  <a:cubicBezTo>
                    <a:pt x="116421" y="327227"/>
                    <a:pt x="210807" y="327227"/>
                    <a:pt x="269011" y="269023"/>
                  </a:cubicBezTo>
                  <a:cubicBezTo>
                    <a:pt x="327215" y="210806"/>
                    <a:pt x="327215" y="116420"/>
                    <a:pt x="269011" y="58216"/>
                  </a:cubicBezTo>
                </a:path>
              </a:pathLst>
            </a:custGeom>
            <a:solidFill>
              <a:srgbClr val="72B5D8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5363216" y="2547229"/>
              <a:ext cx="687132" cy="471677"/>
            </a:xfrm>
            <a:custGeom>
              <a:avLst/>
              <a:gdLst/>
              <a:ahLst/>
              <a:cxnLst/>
              <a:rect l="0" t="0" r="0" b="0"/>
              <a:pathLst>
                <a:path w="687132" h="471677">
                  <a:moveTo>
                    <a:pt x="660196" y="26923"/>
                  </a:moveTo>
                  <a:cubicBezTo>
                    <a:pt x="687119" y="53846"/>
                    <a:pt x="687132" y="97662"/>
                    <a:pt x="660208" y="124586"/>
                  </a:cubicBezTo>
                  <a:lnTo>
                    <a:pt x="371259" y="413561"/>
                  </a:lnTo>
                  <a:cubicBezTo>
                    <a:pt x="313131" y="471677"/>
                    <a:pt x="218554" y="471677"/>
                    <a:pt x="160426" y="413549"/>
                  </a:cubicBezTo>
                  <a:lnTo>
                    <a:pt x="58128" y="311250"/>
                  </a:lnTo>
                  <a:cubicBezTo>
                    <a:pt x="0" y="253122"/>
                    <a:pt x="0" y="158545"/>
                    <a:pt x="58128" y="100430"/>
                  </a:cubicBezTo>
                  <a:lnTo>
                    <a:pt x="125196" y="33425"/>
                  </a:lnTo>
                  <a:cubicBezTo>
                    <a:pt x="152120" y="6502"/>
                    <a:pt x="195923" y="6502"/>
                    <a:pt x="222847" y="33425"/>
                  </a:cubicBezTo>
                  <a:cubicBezTo>
                    <a:pt x="249771" y="60349"/>
                    <a:pt x="249783" y="104164"/>
                    <a:pt x="222859" y="131088"/>
                  </a:cubicBezTo>
                  <a:lnTo>
                    <a:pt x="180594" y="173315"/>
                  </a:lnTo>
                  <a:cubicBezTo>
                    <a:pt x="161810" y="192099"/>
                    <a:pt x="161810" y="222680"/>
                    <a:pt x="180606" y="241476"/>
                  </a:cubicBezTo>
                  <a:lnTo>
                    <a:pt x="230213" y="291070"/>
                  </a:lnTo>
                  <a:cubicBezTo>
                    <a:pt x="248996" y="309866"/>
                    <a:pt x="279578" y="309866"/>
                    <a:pt x="298374" y="291070"/>
                  </a:cubicBezTo>
                  <a:lnTo>
                    <a:pt x="562559" y="26911"/>
                  </a:lnTo>
                  <a:cubicBezTo>
                    <a:pt x="589470" y="0"/>
                    <a:pt x="633273" y="0"/>
                    <a:pt x="660196" y="26923"/>
                  </a:cubicBezTo>
                </a:path>
              </a:pathLst>
            </a:custGeom>
            <a:solidFill>
              <a:srgbClr val="72B5D8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6231998" y="1822912"/>
              <a:ext cx="327215" cy="327227"/>
            </a:xfrm>
            <a:custGeom>
              <a:avLst/>
              <a:gdLst/>
              <a:ahLst/>
              <a:cxnLst/>
              <a:rect l="0" t="0" r="0" b="0"/>
              <a:pathLst>
                <a:path w="327215" h="327227">
                  <a:moveTo>
                    <a:pt x="58204" y="269011"/>
                  </a:moveTo>
                  <a:cubicBezTo>
                    <a:pt x="116420" y="327227"/>
                    <a:pt x="210794" y="327227"/>
                    <a:pt x="269011" y="269011"/>
                  </a:cubicBezTo>
                  <a:cubicBezTo>
                    <a:pt x="327215" y="210807"/>
                    <a:pt x="327215" y="116421"/>
                    <a:pt x="269011" y="58204"/>
                  </a:cubicBezTo>
                  <a:cubicBezTo>
                    <a:pt x="210794" y="0"/>
                    <a:pt x="116408" y="0"/>
                    <a:pt x="58204" y="58217"/>
                  </a:cubicBezTo>
                  <a:cubicBezTo>
                    <a:pt x="0" y="116421"/>
                    <a:pt x="0" y="210807"/>
                    <a:pt x="58204" y="269011"/>
                  </a:cubicBezTo>
                </a:path>
              </a:pathLst>
            </a:custGeom>
            <a:solidFill>
              <a:srgbClr val="2957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Freeform 111"/>
            <p:cNvSpPr/>
            <p:nvPr/>
          </p:nvSpPr>
          <p:spPr>
            <a:xfrm>
              <a:off x="5695872" y="1999116"/>
              <a:ext cx="687132" cy="471689"/>
            </a:xfrm>
            <a:custGeom>
              <a:avLst/>
              <a:gdLst/>
              <a:ahLst/>
              <a:cxnLst/>
              <a:rect l="0" t="0" r="0" b="0"/>
              <a:pathLst>
                <a:path w="687132" h="471689">
                  <a:moveTo>
                    <a:pt x="26936" y="444766"/>
                  </a:moveTo>
                  <a:cubicBezTo>
                    <a:pt x="13" y="417843"/>
                    <a:pt x="0" y="374027"/>
                    <a:pt x="26924" y="347103"/>
                  </a:cubicBezTo>
                  <a:lnTo>
                    <a:pt x="315873" y="58128"/>
                  </a:lnTo>
                  <a:cubicBezTo>
                    <a:pt x="374001" y="0"/>
                    <a:pt x="468578" y="0"/>
                    <a:pt x="526706" y="58140"/>
                  </a:cubicBezTo>
                  <a:lnTo>
                    <a:pt x="629004" y="160439"/>
                  </a:lnTo>
                  <a:cubicBezTo>
                    <a:pt x="687132" y="218567"/>
                    <a:pt x="687132" y="313131"/>
                    <a:pt x="629004" y="371259"/>
                  </a:cubicBezTo>
                  <a:lnTo>
                    <a:pt x="561936" y="438264"/>
                  </a:lnTo>
                  <a:cubicBezTo>
                    <a:pt x="535012" y="465187"/>
                    <a:pt x="491209" y="465187"/>
                    <a:pt x="464285" y="438264"/>
                  </a:cubicBezTo>
                  <a:cubicBezTo>
                    <a:pt x="437361" y="411340"/>
                    <a:pt x="437361" y="367525"/>
                    <a:pt x="464273" y="340601"/>
                  </a:cubicBezTo>
                  <a:lnTo>
                    <a:pt x="506538" y="298374"/>
                  </a:lnTo>
                  <a:cubicBezTo>
                    <a:pt x="525322" y="279590"/>
                    <a:pt x="525322" y="249009"/>
                    <a:pt x="506538" y="230213"/>
                  </a:cubicBezTo>
                  <a:lnTo>
                    <a:pt x="456932" y="180607"/>
                  </a:lnTo>
                  <a:cubicBezTo>
                    <a:pt x="438136" y="161823"/>
                    <a:pt x="407554" y="161823"/>
                    <a:pt x="388758" y="180619"/>
                  </a:cubicBezTo>
                  <a:lnTo>
                    <a:pt x="124573" y="444778"/>
                  </a:lnTo>
                  <a:cubicBezTo>
                    <a:pt x="97662" y="471689"/>
                    <a:pt x="53859" y="471689"/>
                    <a:pt x="26936" y="444766"/>
                  </a:cubicBezTo>
                </a:path>
              </a:pathLst>
            </a:custGeom>
            <a:solidFill>
              <a:srgbClr val="2957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112" name="Picture 1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1734" y="4951111"/>
            <a:ext cx="164985" cy="252158"/>
          </a:xfrm>
          <a:prstGeom prst="rect">
            <a:avLst/>
          </a:prstGeom>
          <a:noFill/>
        </p:spPr>
      </p:pic>
      <p:sp>
        <p:nvSpPr>
          <p:cNvPr id="114" name="Rectangle 114"/>
          <p:cNvSpPr/>
          <p:nvPr/>
        </p:nvSpPr>
        <p:spPr>
          <a:xfrm>
            <a:off x="1952379" y="4894957"/>
            <a:ext cx="6576480" cy="6720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tabLst>
                <a:tab pos="327332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</a:rPr>
              <a:t> 	nám. Prezidenta Masaryka 10</a:t>
            </a:r>
            <a:r>
              <a:rPr lang="en-US" sz="2200" spc="985">
                <a:solidFill>
                  <a:srgbClr val="FFFFFF"/>
                </a:solidFill>
                <a:latin typeface="Arial"/>
              </a:rPr>
              <a:t>6|</a:t>
            </a:r>
            <a:r>
              <a:rPr lang="en-US" sz="2200">
                <a:solidFill>
                  <a:srgbClr val="FFFFFF"/>
                </a:solidFill>
                <a:latin typeface="Arial"/>
              </a:rPr>
              <a:t>148 00 Praha 4 </a:t>
            </a:r>
          </a:p>
          <a:p>
            <a:pPr marL="2501064">
              <a:lnSpc>
                <a:spcPts val="2790"/>
              </a:lnSpc>
              <a:tabLst>
                <a:tab pos="2893160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</a:rPr>
              <a:t> 	</a:t>
            </a:r>
          </a:p>
        </p:txBody>
      </p:sp>
      <p:pic>
        <p:nvPicPr>
          <p:cNvPr id="113" name="Picture 1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023" y="5362835"/>
            <a:ext cx="244822" cy="204165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572DA8B-B4C7-6E87-1E99-F6A66E17DBE7}"/>
              </a:ext>
            </a:extLst>
          </p:cNvPr>
          <p:cNvSpPr txBox="1"/>
          <p:nvPr/>
        </p:nvSpPr>
        <p:spPr>
          <a:xfrm>
            <a:off x="4714845" y="5280251"/>
            <a:ext cx="951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/>
              </a:rPr>
              <a:t>asfs.cz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933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2F1278-E088-35DA-78D8-6CD960F8707B}"/>
              </a:ext>
            </a:extLst>
          </p:cNvPr>
          <p:cNvSpPr/>
          <p:nvPr/>
        </p:nvSpPr>
        <p:spPr>
          <a:xfrm>
            <a:off x="9431383" y="3892731"/>
            <a:ext cx="2046514" cy="2882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8" name="Freeform 118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9" name="Freeform 119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0" name="Freeform 120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1" name="Freeform 121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2" name="Freeform 122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3" name="Freeform 123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4" name="Freeform 124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5" name="Freeform 125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26" name="Picture 1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pic>
        <p:nvPicPr>
          <p:cNvPr id="115" name="Picture 115"/>
          <p:cNvPicPr>
            <a:picLocks noChangeArrowheads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8047" y="4287173"/>
            <a:ext cx="11974286" cy="2495605"/>
          </a:xfrm>
          <a:prstGeom prst="rect">
            <a:avLst/>
          </a:prstGeom>
          <a:noFill/>
        </p:spPr>
      </p:pic>
      <p:pic>
        <p:nvPicPr>
          <p:cNvPr id="116" name="Picture 1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88" y="4043620"/>
            <a:ext cx="11599817" cy="2731649"/>
          </a:xfrm>
          <a:prstGeom prst="rect">
            <a:avLst/>
          </a:prstGeom>
          <a:solidFill>
            <a:schemeClr val="bg1">
              <a:alpha val="8000"/>
            </a:schemeClr>
          </a:solidFill>
        </p:spPr>
      </p:pic>
      <p:sp>
        <p:nvSpPr>
          <p:cNvPr id="117" name="Freeform 1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7" name="Rectangle 127"/>
          <p:cNvSpPr/>
          <p:nvPr/>
        </p:nvSpPr>
        <p:spPr>
          <a:xfrm>
            <a:off x="1145819" y="986084"/>
            <a:ext cx="7393050" cy="33085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000" b="1">
                <a:solidFill>
                  <a:srgbClr val="3585AE"/>
                </a:solidFill>
                <a:latin typeface="Arial"/>
              </a:rPr>
              <a:t>Aktuální problémy  </a:t>
            </a:r>
          </a:p>
          <a:p>
            <a:pPr>
              <a:lnSpc>
                <a:spcPts val="6473"/>
              </a:lnSpc>
            </a:pPr>
            <a:r>
              <a:rPr lang="en-US" sz="6000" b="1">
                <a:solidFill>
                  <a:srgbClr val="3585AE"/>
                </a:solidFill>
                <a:latin typeface="Arial"/>
              </a:rPr>
              <a:t>a výzvy vedení MŠ</a:t>
            </a:r>
          </a:p>
          <a:p>
            <a:pPr>
              <a:lnSpc>
                <a:spcPts val="6485"/>
              </a:lnSpc>
            </a:pPr>
            <a:r>
              <a:rPr lang="en-US" sz="3500">
                <a:solidFill>
                  <a:srgbClr val="495B5F"/>
                </a:solidFill>
                <a:latin typeface="Arial"/>
              </a:rPr>
              <a:t>In</a:t>
            </a:r>
            <a:r>
              <a:rPr lang="en-US" sz="3500" spc="111">
                <a:solidFill>
                  <a:srgbClr val="495B5F"/>
                </a:solidFill>
                <a:latin typeface="Arial"/>
              </a:rPr>
              <a:t>g</a:t>
            </a:r>
            <a:r>
              <a:rPr lang="en-US" sz="3500">
                <a:solidFill>
                  <a:srgbClr val="495B5F"/>
                </a:solidFill>
                <a:latin typeface="Arial"/>
              </a:rPr>
              <a:t>. Jolana Jakoubková</a:t>
            </a:r>
          </a:p>
          <a:p>
            <a:pPr>
              <a:lnSpc>
                <a:spcPts val="2937"/>
              </a:lnSpc>
            </a:pPr>
            <a:r>
              <a:rPr lang="en-US" sz="2500">
                <a:solidFill>
                  <a:srgbClr val="495B5F"/>
                </a:solidFill>
                <a:latin typeface="Arial"/>
              </a:rPr>
              <a:t>předseda Asociace provozovatelů firemních školek  </a:t>
            </a:r>
          </a:p>
          <a:p>
            <a:pPr>
              <a:lnSpc>
                <a:spcPts val="2697"/>
              </a:lnSpc>
            </a:pPr>
            <a:r>
              <a:rPr lang="en-US" sz="2500">
                <a:solidFill>
                  <a:srgbClr val="495B5F"/>
                </a:solidFill>
                <a:latin typeface="Arial"/>
              </a:rPr>
              <a:t>a </a:t>
            </a:r>
            <a:r>
              <a:rPr lang="en-US" sz="2500" err="1">
                <a:solidFill>
                  <a:srgbClr val="495B5F"/>
                </a:solidFill>
                <a:latin typeface="Arial"/>
              </a:rPr>
              <a:t>dětských</a:t>
            </a:r>
            <a:r>
              <a:rPr lang="en-US" sz="25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500" err="1">
                <a:solidFill>
                  <a:srgbClr val="495B5F"/>
                </a:solidFill>
                <a:latin typeface="Arial"/>
              </a:rPr>
              <a:t>skupin</a:t>
            </a:r>
            <a:r>
              <a:rPr lang="cs-CZ" sz="2500">
                <a:solidFill>
                  <a:srgbClr val="495B5F"/>
                </a:solidFill>
                <a:latin typeface="Arial"/>
              </a:rPr>
              <a:t> ČR</a:t>
            </a:r>
            <a:endParaRPr lang="en-US" sz="2500">
              <a:solidFill>
                <a:srgbClr val="495B5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225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128"/>
          <p:cNvSpPr/>
          <p:nvPr/>
        </p:nvSpPr>
        <p:spPr>
          <a:xfrm>
            <a:off x="1146170" y="4113001"/>
            <a:ext cx="4335005" cy="2423998"/>
          </a:xfrm>
          <a:custGeom>
            <a:avLst/>
            <a:gdLst/>
            <a:ahLst/>
            <a:cxnLst/>
            <a:rect l="0" t="0" r="0" b="0"/>
            <a:pathLst>
              <a:path w="4335005" h="2423998">
                <a:moveTo>
                  <a:pt x="4335005" y="1211999"/>
                </a:moveTo>
                <a:cubicBezTo>
                  <a:pt x="4335005" y="542633"/>
                  <a:pt x="3792373" y="0"/>
                  <a:pt x="3123006" y="0"/>
                </a:cubicBezTo>
                <a:lnTo>
                  <a:pt x="0" y="0"/>
                </a:lnTo>
                <a:lnTo>
                  <a:pt x="0" y="2423998"/>
                </a:lnTo>
                <a:lnTo>
                  <a:pt x="3123006" y="2423998"/>
                </a:lnTo>
                <a:cubicBezTo>
                  <a:pt x="3792373" y="2423998"/>
                  <a:pt x="4335005" y="1881365"/>
                  <a:pt x="4335005" y="121199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29" name="Picture 1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87614"/>
            <a:ext cx="4347705" cy="2449385"/>
          </a:xfrm>
          <a:prstGeom prst="rect">
            <a:avLst/>
          </a:prstGeom>
          <a:noFill/>
        </p:spPr>
      </p:pic>
      <p:sp>
        <p:nvSpPr>
          <p:cNvPr id="130" name="Freeform 13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1" name="Freeform 131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2" name="Freeform 132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3" name="Freeform 133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4" name="Freeform 134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5" name="Freeform 135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6" name="Freeform 136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7" name="Freeform 137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8" name="Freeform 138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39" name="Picture 13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sp>
        <p:nvSpPr>
          <p:cNvPr id="140" name="Rectangle 140"/>
          <p:cNvSpPr/>
          <p:nvPr/>
        </p:nvSpPr>
        <p:spPr>
          <a:xfrm>
            <a:off x="622891" y="947883"/>
            <a:ext cx="7689606" cy="292458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r>
              <a:rPr lang="cs-CZ" sz="3500" b="1">
                <a:solidFill>
                  <a:srgbClr val="3585AE"/>
                </a:solidFill>
                <a:latin typeface="Arial"/>
              </a:rPr>
              <a:t>Úloha s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oukrom</a:t>
            </a:r>
            <a:r>
              <a:rPr lang="cs-CZ" sz="3500" b="1" err="1">
                <a:solidFill>
                  <a:srgbClr val="3585AE"/>
                </a:solidFill>
                <a:latin typeface="Arial"/>
              </a:rPr>
              <a:t>ých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 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mateřsk</a:t>
            </a:r>
            <a:r>
              <a:rPr lang="cs-CZ" sz="3500" b="1" err="1">
                <a:solidFill>
                  <a:srgbClr val="3585AE"/>
                </a:solidFill>
                <a:latin typeface="Arial"/>
              </a:rPr>
              <a:t>ých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škol</a:t>
            </a:r>
            <a:endParaRPr lang="en-US" sz="3500" b="1">
              <a:solidFill>
                <a:srgbClr val="3585AE"/>
              </a:solidFill>
              <a:latin typeface="Arial"/>
            </a:endParaRPr>
          </a:p>
          <a:p>
            <a:pPr>
              <a:lnSpc>
                <a:spcPts val="3942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a.</a:t>
            </a:r>
            <a:r>
              <a:rPr lang="en-US" sz="2000" spc="76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Doplnění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kapacit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spc="6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Péče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o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děti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do 3 let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věku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a s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drobnými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znevýhodněními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 </a:t>
            </a: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c.</a:t>
            </a:r>
            <a:r>
              <a:rPr lang="en-US" sz="2000" spc="85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Větší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počet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personálu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 </a:t>
            </a:r>
            <a:endParaRPr lang="en-US" sz="2000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d.</a:t>
            </a:r>
            <a:r>
              <a:rPr lang="en-US" sz="2000" spc="693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Flexibilita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7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e.</a:t>
            </a:r>
            <a:r>
              <a:rPr lang="en-US" sz="2000" spc="7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Rychlost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budování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7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f.</a:t>
            </a:r>
            <a:r>
              <a:rPr lang="en-US" sz="2000" spc="1175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Rekonstrukce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starších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budov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(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kancelářských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prostor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) </a:t>
            </a:r>
            <a:endParaRPr lang="en-US" sz="2000">
              <a:solidFill>
                <a:srgbClr val="495B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931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 141"/>
          <p:cNvSpPr/>
          <p:nvPr/>
        </p:nvSpPr>
        <p:spPr>
          <a:xfrm>
            <a:off x="3432176" y="4161002"/>
            <a:ext cx="2423998" cy="2625001"/>
          </a:xfrm>
          <a:custGeom>
            <a:avLst/>
            <a:gdLst/>
            <a:ahLst/>
            <a:cxnLst/>
            <a:rect l="0" t="0" r="0" b="0"/>
            <a:pathLst>
              <a:path w="2423998" h="2625001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2625001"/>
                </a:lnTo>
                <a:lnTo>
                  <a:pt x="2423998" y="2625001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2" name="Picture 1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6" y="4148304"/>
            <a:ext cx="2449397" cy="2650401"/>
          </a:xfrm>
          <a:prstGeom prst="rect">
            <a:avLst/>
          </a:prstGeom>
          <a:noFill/>
        </p:spPr>
      </p:pic>
      <p:sp>
        <p:nvSpPr>
          <p:cNvPr id="143" name="Freeform 143"/>
          <p:cNvSpPr/>
          <p:nvPr/>
        </p:nvSpPr>
        <p:spPr>
          <a:xfrm>
            <a:off x="5976175" y="2781000"/>
            <a:ext cx="2423998" cy="4004995"/>
          </a:xfrm>
          <a:custGeom>
            <a:avLst/>
            <a:gdLst/>
            <a:ahLst/>
            <a:cxnLst/>
            <a:rect l="0" t="0" r="0" b="0"/>
            <a:pathLst>
              <a:path w="2423998" h="4004995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4004995"/>
                </a:lnTo>
                <a:lnTo>
                  <a:pt x="2423998" y="4004995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4" name="Picture 14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3475" y="2768296"/>
            <a:ext cx="2449398" cy="4030408"/>
          </a:xfrm>
          <a:prstGeom prst="rect">
            <a:avLst/>
          </a:prstGeom>
          <a:noFill/>
        </p:spPr>
      </p:pic>
      <p:sp>
        <p:nvSpPr>
          <p:cNvPr id="145" name="Freeform 145"/>
          <p:cNvSpPr/>
          <p:nvPr/>
        </p:nvSpPr>
        <p:spPr>
          <a:xfrm>
            <a:off x="0" y="0"/>
            <a:ext cx="12192000" cy="6917295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6" name="Freeform 146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7" name="Freeform 147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8" name="Freeform 148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9" name="Freeform 149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0" name="Freeform 150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1" name="Freeform 151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2" name="Freeform 152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3" name="Freeform 153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4" name="Picture 15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sp>
        <p:nvSpPr>
          <p:cNvPr id="155" name="Rectangle 155"/>
          <p:cNvSpPr/>
          <p:nvPr/>
        </p:nvSpPr>
        <p:spPr>
          <a:xfrm>
            <a:off x="702405" y="1058205"/>
            <a:ext cx="6740628" cy="3027175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r>
              <a:rPr lang="en-US" sz="3500" b="1" err="1">
                <a:solidFill>
                  <a:srgbClr val="3585AE"/>
                </a:solidFill>
                <a:latin typeface="Arial"/>
              </a:rPr>
              <a:t>Rozšíření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kapacit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předškolních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 </a:t>
            </a:r>
          </a:p>
          <a:p>
            <a:pPr>
              <a:lnSpc>
                <a:spcPts val="3776"/>
              </a:lnSpc>
            </a:pPr>
            <a:r>
              <a:rPr lang="en-US" sz="3500" b="1" err="1">
                <a:solidFill>
                  <a:srgbClr val="3585AE"/>
                </a:solidFill>
                <a:latin typeface="Arial"/>
              </a:rPr>
              <a:t>zařízení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 </a:t>
            </a:r>
            <a:endParaRPr lang="en-US" sz="3500" b="1">
              <a:solidFill>
                <a:srgbClr val="3585AE"/>
              </a:solidFill>
              <a:latin typeface="Arial"/>
              <a:cs typeface="Arial"/>
            </a:endParaRPr>
          </a:p>
          <a:p>
            <a:pPr>
              <a:lnSpc>
                <a:spcPts val="3943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a.</a:t>
            </a:r>
            <a:r>
              <a:rPr lang="en-US" sz="2000" b="1" spc="78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Dřívější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návrat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žen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do práce</a:t>
            </a:r>
          </a:p>
          <a:p>
            <a:pPr>
              <a:lnSpc>
                <a:spcPts val="2957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spc="6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Připravenost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soukromé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sféry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c.</a:t>
            </a:r>
            <a:r>
              <a:rPr lang="en-US" sz="2000" b="1" spc="87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Povinnost pro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obce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7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d.</a:t>
            </a:r>
            <a:r>
              <a:rPr lang="en-US" sz="2000" spc="693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Definice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formy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spolupráce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spc="390" err="1">
                <a:solidFill>
                  <a:srgbClr val="495B5F"/>
                </a:solidFill>
                <a:latin typeface="Arial"/>
              </a:rPr>
              <a:t>s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obcemi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e.</a:t>
            </a:r>
            <a:r>
              <a:rPr lang="en-US" sz="2000" b="1" spc="81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Mateřské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školy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DS</a:t>
            </a:r>
            <a:endParaRPr lang="en-US" sz="2000">
              <a:solidFill>
                <a:srgbClr val="495B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36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/>
          <p:cNvSpPr/>
          <p:nvPr/>
        </p:nvSpPr>
        <p:spPr>
          <a:xfrm>
            <a:off x="4062178" y="4485003"/>
            <a:ext cx="2423997" cy="2372995"/>
          </a:xfrm>
          <a:custGeom>
            <a:avLst/>
            <a:gdLst/>
            <a:ahLst/>
            <a:cxnLst/>
            <a:rect l="0" t="0" r="0" b="0"/>
            <a:pathLst>
              <a:path w="2423997" h="2372995">
                <a:moveTo>
                  <a:pt x="1186497" y="0"/>
                </a:moveTo>
                <a:cubicBezTo>
                  <a:pt x="531216" y="0"/>
                  <a:pt x="0" y="531215"/>
                  <a:pt x="0" y="1186497"/>
                </a:cubicBezTo>
                <a:lnTo>
                  <a:pt x="0" y="2372995"/>
                </a:lnTo>
                <a:lnTo>
                  <a:pt x="2423997" y="2372995"/>
                </a:lnTo>
                <a:lnTo>
                  <a:pt x="2423997" y="1186497"/>
                </a:lnTo>
                <a:cubicBezTo>
                  <a:pt x="2423997" y="531215"/>
                  <a:pt x="1892782" y="0"/>
                  <a:pt x="1237500" y="0"/>
                </a:cubicBezTo>
                <a:close/>
                <a:moveTo>
                  <a:pt x="1186497" y="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7" name="Picture 15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9471" y="4472306"/>
            <a:ext cx="2449410" cy="2385695"/>
          </a:xfrm>
          <a:prstGeom prst="rect">
            <a:avLst/>
          </a:prstGeom>
          <a:noFill/>
        </p:spPr>
      </p:pic>
      <p:sp>
        <p:nvSpPr>
          <p:cNvPr id="158" name="Freeform 158"/>
          <p:cNvSpPr/>
          <p:nvPr/>
        </p:nvSpPr>
        <p:spPr>
          <a:xfrm>
            <a:off x="6552176" y="3888000"/>
            <a:ext cx="2423998" cy="2969996"/>
          </a:xfrm>
          <a:custGeom>
            <a:avLst/>
            <a:gdLst/>
            <a:ahLst/>
            <a:cxnLst/>
            <a:rect l="0" t="0" r="0" b="0"/>
            <a:pathLst>
              <a:path w="2423998" h="2969996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2969996"/>
                </a:lnTo>
                <a:lnTo>
                  <a:pt x="2423998" y="2969996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9" name="Picture 15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9472" y="3875292"/>
            <a:ext cx="2449397" cy="2982709"/>
          </a:xfrm>
          <a:prstGeom prst="rect">
            <a:avLst/>
          </a:prstGeom>
          <a:noFill/>
        </p:spPr>
      </p:pic>
      <p:sp>
        <p:nvSpPr>
          <p:cNvPr id="160" name="Freeform 16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1" name="Freeform 161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2" name="Freeform 162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3" name="Freeform 163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4" name="Freeform 164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5" name="Freeform 165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6" name="Freeform 166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7" name="Freeform 167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8" name="Freeform 168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69" name="Picture 16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sp>
        <p:nvSpPr>
          <p:cNvPr id="170" name="Rectangle 170"/>
          <p:cNvSpPr/>
          <p:nvPr/>
        </p:nvSpPr>
        <p:spPr>
          <a:xfrm>
            <a:off x="482882" y="953610"/>
            <a:ext cx="7322582" cy="4950779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r>
              <a:rPr lang="en-US" sz="3500" b="1" err="1">
                <a:solidFill>
                  <a:srgbClr val="3585AE"/>
                </a:solidFill>
                <a:latin typeface="Arial"/>
              </a:rPr>
              <a:t>Rejstřík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škol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a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školských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  </a:t>
            </a:r>
          </a:p>
          <a:p>
            <a:pPr>
              <a:lnSpc>
                <a:spcPts val="3776"/>
              </a:lnSpc>
            </a:pPr>
            <a:r>
              <a:rPr lang="en-US" sz="3500" b="1" err="1">
                <a:solidFill>
                  <a:srgbClr val="3585AE"/>
                </a:solidFill>
                <a:latin typeface="Arial"/>
              </a:rPr>
              <a:t>zařízení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MŠMT</a:t>
            </a:r>
            <a:r>
              <a:rPr lang="cs-CZ" sz="3500" b="1">
                <a:solidFill>
                  <a:srgbClr val="3585AE"/>
                </a:solidFill>
                <a:latin typeface="Arial"/>
              </a:rPr>
              <a:t> - problémy</a:t>
            </a:r>
            <a:endParaRPr lang="en-US" sz="3500" b="1">
              <a:solidFill>
                <a:srgbClr val="3585AE"/>
              </a:solidFill>
              <a:latin typeface="Arial"/>
            </a:endParaRPr>
          </a:p>
          <a:p>
            <a:pPr>
              <a:lnSpc>
                <a:spcPts val="3943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a.</a:t>
            </a:r>
            <a:r>
              <a:rPr lang="en-US" sz="2000" b="1" spc="78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Flexibilita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>
                <a:solidFill>
                  <a:srgbClr val="495B5F"/>
                </a:solidFill>
                <a:latin typeface="Arial"/>
              </a:rPr>
              <a:t> 	</a:t>
            </a:r>
            <a:r>
              <a:rPr lang="en-US" sz="2000" b="1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 b="1" spc="588" err="1">
                <a:solidFill>
                  <a:srgbClr val="495B5F"/>
                </a:solidFill>
                <a:latin typeface="Arial"/>
              </a:rPr>
              <a:t>.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Zápis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, resp.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poskytnutí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kapacit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průběžně</a:t>
            </a:r>
            <a:r>
              <a:rPr lang="cs-CZ" sz="2000">
                <a:solidFill>
                  <a:srgbClr val="495B5F"/>
                </a:solidFill>
                <a:latin typeface="Arial"/>
              </a:rPr>
              <a:t> během celého roku</a:t>
            </a:r>
            <a:endParaRPr lang="en-US" sz="200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7"/>
              </a:lnSpc>
              <a:tabLst>
                <a:tab pos="480314" algn="l"/>
              </a:tabLst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 	1.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Finanční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riziko</a:t>
            </a:r>
            <a:endParaRPr lang="en-US" sz="2000" err="1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 	ii.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Drobné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změn</a:t>
            </a:r>
            <a:r>
              <a:rPr lang="en-US" sz="2000" spc="820" err="1">
                <a:solidFill>
                  <a:srgbClr val="495B5F"/>
                </a:solidFill>
                <a:latin typeface="Arial"/>
              </a:rPr>
              <a:t>y</a:t>
            </a:r>
            <a:endParaRPr lang="cs-CZ" sz="2000" spc="82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>
                <a:solidFill>
                  <a:srgbClr val="495B5F"/>
                </a:solidFill>
                <a:latin typeface="Arial"/>
              </a:rPr>
              <a:t> 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spc="6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Příklady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spc="390" err="1">
                <a:solidFill>
                  <a:srgbClr val="495B5F"/>
                </a:solidFill>
                <a:latin typeface="Arial"/>
              </a:rPr>
              <a:t>z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praxe</a:t>
            </a:r>
            <a:r>
              <a:rPr lang="cs-CZ" sz="2000">
                <a:solidFill>
                  <a:srgbClr val="495B5F"/>
                </a:solidFill>
                <a:latin typeface="Arial"/>
              </a:rPr>
              <a:t> změn v mimořádném termínu</a:t>
            </a:r>
            <a:endParaRPr lang="en-US" sz="200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>
                <a:solidFill>
                  <a:srgbClr val="495B5F"/>
                </a:solidFill>
                <a:latin typeface="Arial"/>
              </a:rPr>
              <a:t> 	</a:t>
            </a:r>
            <a:r>
              <a:rPr lang="en-US" sz="2000" b="1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.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cs-CZ" sz="2000">
                <a:solidFill>
                  <a:srgbClr val="495B5F"/>
                </a:solidFill>
                <a:latin typeface="Arial"/>
              </a:rPr>
              <a:t>Budování nového zařízení</a:t>
            </a:r>
            <a:endParaRPr lang="cs-CZ" sz="2000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cs-CZ" sz="2000" b="1">
                <a:solidFill>
                  <a:srgbClr val="495B5F"/>
                </a:solidFill>
                <a:latin typeface="Arial"/>
              </a:rPr>
              <a:t>    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b="1" err="1">
                <a:solidFill>
                  <a:srgbClr val="495B5F"/>
                </a:solidFill>
                <a:latin typeface="Arial"/>
              </a:rPr>
              <a:t>i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.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Stěhování</a:t>
            </a:r>
            <a:r>
              <a:rPr lang="cs-CZ" sz="2000">
                <a:solidFill>
                  <a:srgbClr val="495B5F"/>
                </a:solidFill>
                <a:latin typeface="Arial"/>
              </a:rPr>
              <a:t> MŠ</a:t>
            </a:r>
            <a:endParaRPr lang="en-US" sz="200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>
                <a:solidFill>
                  <a:srgbClr val="495B5F"/>
                </a:solidFill>
                <a:latin typeface="Arial"/>
              </a:rPr>
              <a:t> 	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ii.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Svatba</a:t>
            </a:r>
            <a:endParaRPr lang="en-US" sz="200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  <a:tabLst>
                <a:tab pos="324104" algn="l"/>
              </a:tabLst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 	iii.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Těhotenství</a:t>
            </a:r>
            <a:endParaRPr lang="cs-CZ" sz="2000">
              <a:solidFill>
                <a:srgbClr val="495B5F"/>
              </a:solidFill>
              <a:latin typeface="Arial"/>
            </a:endParaRPr>
          </a:p>
          <a:p>
            <a:pPr marL="514350" indent="-514350">
              <a:lnSpc>
                <a:spcPts val="2958"/>
              </a:lnSpc>
              <a:buFont typeface="+mj-lt"/>
              <a:buAutoNum type="romanLcPeriod"/>
              <a:tabLst>
                <a:tab pos="324104" algn="l"/>
              </a:tabLst>
            </a:pPr>
            <a:endParaRPr lang="en-US" sz="2000">
              <a:solidFill>
                <a:srgbClr val="495B5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3597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/>
          <p:cNvSpPr/>
          <p:nvPr/>
        </p:nvSpPr>
        <p:spPr>
          <a:xfrm>
            <a:off x="2046175" y="3933001"/>
            <a:ext cx="2423998" cy="2912998"/>
          </a:xfrm>
          <a:custGeom>
            <a:avLst/>
            <a:gdLst/>
            <a:ahLst/>
            <a:cxnLst/>
            <a:rect l="0" t="0" r="0" b="0"/>
            <a:pathLst>
              <a:path w="2423998" h="2912998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2912998"/>
                </a:lnTo>
                <a:lnTo>
                  <a:pt x="2423998" y="2912998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72" name="Picture 1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473" y="3920314"/>
            <a:ext cx="2449410" cy="2937687"/>
          </a:xfrm>
          <a:prstGeom prst="rect">
            <a:avLst/>
          </a:prstGeom>
          <a:noFill/>
        </p:spPr>
      </p:pic>
      <p:sp>
        <p:nvSpPr>
          <p:cNvPr id="173" name="Freeform 173"/>
          <p:cNvSpPr/>
          <p:nvPr/>
        </p:nvSpPr>
        <p:spPr>
          <a:xfrm>
            <a:off x="4572175" y="3933001"/>
            <a:ext cx="2423998" cy="2849994"/>
          </a:xfrm>
          <a:custGeom>
            <a:avLst/>
            <a:gdLst/>
            <a:ahLst/>
            <a:cxnLst/>
            <a:rect l="0" t="0" r="0" b="0"/>
            <a:pathLst>
              <a:path w="2423998" h="2849994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2849994"/>
                </a:lnTo>
                <a:lnTo>
                  <a:pt x="2423998" y="2849994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74" name="Picture 17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9477" y="3920314"/>
            <a:ext cx="2449398" cy="2875381"/>
          </a:xfrm>
          <a:prstGeom prst="rect">
            <a:avLst/>
          </a:prstGeom>
          <a:noFill/>
        </p:spPr>
      </p:pic>
      <p:sp>
        <p:nvSpPr>
          <p:cNvPr id="175" name="Freeform 175"/>
          <p:cNvSpPr/>
          <p:nvPr/>
        </p:nvSpPr>
        <p:spPr>
          <a:xfrm>
            <a:off x="0" y="0"/>
            <a:ext cx="12192000" cy="6933005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6" name="Freeform 176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7" name="Freeform 177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8" name="Freeform 178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9" name="Freeform 179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0" name="Freeform 180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1" name="Freeform 181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2" name="Freeform 182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3" name="Freeform 183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84" name="Picture 18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sp>
        <p:nvSpPr>
          <p:cNvPr id="185" name="Rectangle 185"/>
          <p:cNvSpPr/>
          <p:nvPr/>
        </p:nvSpPr>
        <p:spPr>
          <a:xfrm>
            <a:off x="692356" y="1249106"/>
            <a:ext cx="7263207" cy="22577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3585AE"/>
                </a:solidFill>
                <a:latin typeface="Arial"/>
              </a:rPr>
              <a:t>Spolupráce gestorů předškolních </a:t>
            </a:r>
          </a:p>
          <a:p>
            <a:pPr>
              <a:lnSpc>
                <a:spcPts val="3776"/>
              </a:lnSpc>
            </a:pPr>
            <a:r>
              <a:rPr lang="en-US" sz="3500" b="1">
                <a:solidFill>
                  <a:srgbClr val="3585AE"/>
                </a:solidFill>
                <a:latin typeface="Arial"/>
              </a:rPr>
              <a:t>zařízení – MŠMT a MPSV</a:t>
            </a:r>
          </a:p>
          <a:p>
            <a:pPr>
              <a:lnSpc>
                <a:spcPts val="3943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a.</a:t>
            </a:r>
            <a:r>
              <a:rPr lang="en-US" sz="2000" spc="76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Odpovědnost </a:t>
            </a:r>
            <a:r>
              <a:rPr lang="en-US" sz="2000" spc="389">
                <a:solidFill>
                  <a:srgbClr val="495B5F"/>
                </a:solidFill>
                <a:latin typeface="Arial"/>
              </a:rPr>
              <a:t>k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rodičům</a:t>
            </a:r>
          </a:p>
          <a:p>
            <a:pPr>
              <a:lnSpc>
                <a:spcPts val="2957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spc="6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Dětská skupina x Mateřská škola</a:t>
            </a: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c.</a:t>
            </a:r>
            <a:r>
              <a:rPr lang="en-US" sz="2000" spc="85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Znevýhodnění při budování mateřské školy</a:t>
            </a:r>
          </a:p>
        </p:txBody>
      </p:sp>
    </p:spTree>
    <p:extLst>
      <p:ext uri="{BB962C8B-B14F-4D97-AF65-F5344CB8AC3E}">
        <p14:creationId xmlns:p14="http://schemas.microsoft.com/office/powerpoint/2010/main" val="22342127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186"/>
          <p:cNvSpPr/>
          <p:nvPr/>
        </p:nvSpPr>
        <p:spPr>
          <a:xfrm>
            <a:off x="5418175" y="1773001"/>
            <a:ext cx="2423998" cy="5039995"/>
          </a:xfrm>
          <a:custGeom>
            <a:avLst/>
            <a:gdLst/>
            <a:ahLst/>
            <a:cxnLst/>
            <a:rect l="0" t="0" r="0" b="0"/>
            <a:pathLst>
              <a:path w="2423998" h="5039995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5039995"/>
                </a:lnTo>
                <a:lnTo>
                  <a:pt x="2423998" y="5039995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87" name="Picture 18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5475" y="1760298"/>
            <a:ext cx="2449398" cy="5065407"/>
          </a:xfrm>
          <a:prstGeom prst="rect">
            <a:avLst/>
          </a:prstGeom>
          <a:noFill/>
        </p:spPr>
      </p:pic>
      <p:sp>
        <p:nvSpPr>
          <p:cNvPr id="188" name="Freeform 188"/>
          <p:cNvSpPr/>
          <p:nvPr/>
        </p:nvSpPr>
        <p:spPr>
          <a:xfrm>
            <a:off x="2898175" y="3513000"/>
            <a:ext cx="2423998" cy="3345002"/>
          </a:xfrm>
          <a:custGeom>
            <a:avLst/>
            <a:gdLst/>
            <a:ahLst/>
            <a:cxnLst/>
            <a:rect l="0" t="0" r="0" b="0"/>
            <a:pathLst>
              <a:path w="2423998" h="3345002">
                <a:moveTo>
                  <a:pt x="1211999" y="0"/>
                </a:moveTo>
                <a:cubicBezTo>
                  <a:pt x="542633" y="0"/>
                  <a:pt x="0" y="542632"/>
                  <a:pt x="0" y="1211999"/>
                </a:cubicBezTo>
                <a:lnTo>
                  <a:pt x="0" y="3345002"/>
                </a:lnTo>
                <a:lnTo>
                  <a:pt x="2423998" y="3345002"/>
                </a:lnTo>
                <a:lnTo>
                  <a:pt x="2423998" y="1211999"/>
                </a:lnTo>
                <a:cubicBezTo>
                  <a:pt x="2423998" y="542632"/>
                  <a:pt x="1881365" y="0"/>
                  <a:pt x="1211999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89" name="Picture 18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5478" y="3500298"/>
            <a:ext cx="2449398" cy="3357702"/>
          </a:xfrm>
          <a:prstGeom prst="rect">
            <a:avLst/>
          </a:prstGeom>
          <a:noFill/>
        </p:spPr>
      </p:pic>
      <p:sp>
        <p:nvSpPr>
          <p:cNvPr id="190" name="Freeform 190"/>
          <p:cNvSpPr/>
          <p:nvPr/>
        </p:nvSpPr>
        <p:spPr>
          <a:xfrm>
            <a:off x="0" y="-13611"/>
            <a:ext cx="12192000" cy="6961415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1" name="Freeform 191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2" name="Freeform 192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3" name="Freeform 193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4" name="Freeform 194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5" name="Freeform 195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6" name="Freeform 196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7" name="Freeform 197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8" name="Freeform 198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99" name="Picture 19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sp>
        <p:nvSpPr>
          <p:cNvPr id="200" name="Rectangle 200"/>
          <p:cNvSpPr/>
          <p:nvPr/>
        </p:nvSpPr>
        <p:spPr>
          <a:xfrm>
            <a:off x="521258" y="992894"/>
            <a:ext cx="7320915" cy="253986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r>
              <a:rPr lang="en-US" sz="3500" b="1">
                <a:solidFill>
                  <a:srgbClr val="3585AE"/>
                </a:solidFill>
                <a:latin typeface="Arial"/>
              </a:rPr>
              <a:t>Novela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hygienické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</a:t>
            </a:r>
            <a:r>
              <a:rPr lang="en-US" sz="3500" b="1" err="1">
                <a:solidFill>
                  <a:srgbClr val="3585AE"/>
                </a:solidFill>
                <a:latin typeface="Arial"/>
              </a:rPr>
              <a:t>vyhlášky</a:t>
            </a:r>
            <a:r>
              <a:rPr lang="en-US" sz="3500" b="1">
                <a:solidFill>
                  <a:srgbClr val="3585AE"/>
                </a:solidFill>
                <a:latin typeface="Arial"/>
              </a:rPr>
              <a:t> č. 410</a:t>
            </a:r>
          </a:p>
          <a:p>
            <a:pPr>
              <a:lnSpc>
                <a:spcPts val="3942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a.</a:t>
            </a:r>
            <a:r>
              <a:rPr lang="en-US" sz="2000" spc="761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Podpora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stávajících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pravidel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 </a:t>
            </a:r>
            <a:endParaRPr lang="en-US" sz="2000">
              <a:solidFill>
                <a:srgbClr val="495B5F"/>
              </a:solidFill>
              <a:latin typeface="Arial"/>
              <a:cs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b="1" spc="71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Proč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měnit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fungující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 </a:t>
            </a:r>
            <a:r>
              <a:rPr lang="en-US" sz="2000" err="1">
                <a:solidFill>
                  <a:srgbClr val="495B5F"/>
                </a:solidFill>
                <a:latin typeface="Arial"/>
              </a:rPr>
              <a:t>systém</a:t>
            </a:r>
            <a:r>
              <a:rPr lang="en-US" sz="2000">
                <a:solidFill>
                  <a:srgbClr val="495B5F"/>
                </a:solidFill>
                <a:latin typeface="Arial"/>
              </a:rPr>
              <a:t>?</a:t>
            </a:r>
            <a:endParaRPr lang="cs-CZ">
              <a:latin typeface="Calibri"/>
              <a:ea typeface="Calibri"/>
              <a:cs typeface="Calibri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latin typeface="Arial"/>
              </a:rPr>
              <a:t>c</a:t>
            </a:r>
            <a:r>
              <a:rPr lang="cs-CZ" sz="2000" b="1">
                <a:latin typeface="Arial"/>
              </a:rPr>
              <a:t>.</a:t>
            </a:r>
            <a:r>
              <a:rPr lang="cs-CZ" sz="2000">
                <a:latin typeface="Arial"/>
              </a:rPr>
              <a:t>   </a:t>
            </a:r>
            <a:r>
              <a:rPr lang="cs-CZ" sz="2000">
                <a:solidFill>
                  <a:srgbClr val="495B5F"/>
                </a:solidFill>
                <a:latin typeface="Arial"/>
              </a:rPr>
              <a:t>Neprávem považováno</a:t>
            </a:r>
            <a:endParaRPr lang="cs-CZ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2958"/>
              </a:lnSpc>
            </a:pPr>
            <a:r>
              <a:rPr lang="cs-CZ" sz="2000">
                <a:solidFill>
                  <a:srgbClr val="495B5F"/>
                </a:solidFill>
                <a:latin typeface="Arial"/>
              </a:rPr>
              <a:t>za hlavní příčinu omezeného</a:t>
            </a:r>
            <a:endParaRPr lang="en-US" sz="2000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</a:pPr>
            <a:r>
              <a:rPr lang="cs-CZ" sz="2000">
                <a:solidFill>
                  <a:srgbClr val="495B5F"/>
                </a:solidFill>
                <a:latin typeface="Arial"/>
              </a:rPr>
              <a:t>budování kapacit </a:t>
            </a:r>
            <a:endParaRPr lang="en-US" sz="2000">
              <a:solidFill>
                <a:srgbClr val="495B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17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:00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11:00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1 Úvodní slovo, přivítání a představení účastníků 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(V. Jelen,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 b="1" i="0" u="none" strike="noStrike" kern="100" noProof="0">
                <a:solidFill>
                  <a:schemeClr val="accent1">
                    <a:lumMod val="75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1.1 Význam předškolního vzdělávání</a:t>
            </a: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(E. Šmelová, UPOL)</a:t>
            </a:r>
            <a:endParaRPr lang="en-US" sz="2600" b="1" i="1" u="none" strike="noStrike" kern="100" noProof="0">
              <a:solidFill>
                <a:schemeClr val="accent1">
                  <a:lumMod val="75000"/>
                </a:schemeClr>
              </a:solidFill>
              <a:effectLst/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1.2 </a:t>
            </a: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Předškolní vzdělávání z pohledu vzdělávací politiky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(M. Černý, J. </a:t>
            </a:r>
            <a:r>
              <a:rPr lang="cs-CZ" sz="2600" i="1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Jiterský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1.3 Sběry dat a výkaznictví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(P. Müllerová,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1.4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9135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1638"/>
            <a:ext cx="11985996" cy="4186363"/>
          </a:xfrm>
          <a:prstGeom prst="rect">
            <a:avLst/>
          </a:prstGeom>
          <a:noFill/>
        </p:spPr>
      </p:pic>
      <p:pic>
        <p:nvPicPr>
          <p:cNvPr id="202" name="Picture 2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6174" y="1797046"/>
            <a:ext cx="9660699" cy="3583394"/>
          </a:xfrm>
          <a:prstGeom prst="rect">
            <a:avLst/>
          </a:prstGeom>
          <a:noFill/>
        </p:spPr>
      </p:pic>
      <p:pic>
        <p:nvPicPr>
          <p:cNvPr id="203" name="Picture 2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561" y="2554233"/>
            <a:ext cx="11778436" cy="4186363"/>
          </a:xfrm>
          <a:prstGeom prst="rect">
            <a:avLst/>
          </a:prstGeom>
          <a:noFill/>
        </p:spPr>
      </p:pic>
      <p:sp>
        <p:nvSpPr>
          <p:cNvPr id="205" name="Freeform 205"/>
          <p:cNvSpPr/>
          <p:nvPr/>
        </p:nvSpPr>
        <p:spPr>
          <a:xfrm>
            <a:off x="3430152" y="242899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85039"/>
                </a:moveTo>
                <a:cubicBezTo>
                  <a:pt x="103441" y="66637"/>
                  <a:pt x="103441" y="36805"/>
                  <a:pt x="85039" y="18403"/>
                </a:cubicBezTo>
                <a:cubicBezTo>
                  <a:pt x="66637" y="0"/>
                  <a:pt x="36805" y="0"/>
                  <a:pt x="18403" y="18403"/>
                </a:cubicBezTo>
                <a:cubicBezTo>
                  <a:pt x="0" y="36805"/>
                  <a:pt x="0" y="66637"/>
                  <a:pt x="18403" y="85039"/>
                </a:cubicBezTo>
                <a:cubicBezTo>
                  <a:pt x="36805" y="103441"/>
                  <a:pt x="66637" y="103441"/>
                  <a:pt x="85039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6" name="Freeform 206"/>
          <p:cNvSpPr/>
          <p:nvPr/>
        </p:nvSpPr>
        <p:spPr>
          <a:xfrm>
            <a:off x="3485860" y="298609"/>
            <a:ext cx="147039" cy="213779"/>
          </a:xfrm>
          <a:custGeom>
            <a:avLst/>
            <a:gdLst/>
            <a:ahLst/>
            <a:cxnLst/>
            <a:rect l="0" t="0" r="0" b="0"/>
            <a:pathLst>
              <a:path w="147039" h="213779">
                <a:moveTo>
                  <a:pt x="137172" y="205270"/>
                </a:moveTo>
                <a:cubicBezTo>
                  <a:pt x="128663" y="213779"/>
                  <a:pt x="114808" y="213779"/>
                  <a:pt x="106299" y="205270"/>
                </a:cubicBezTo>
                <a:lnTo>
                  <a:pt x="18364" y="117348"/>
                </a:lnTo>
                <a:cubicBezTo>
                  <a:pt x="0" y="98972"/>
                  <a:pt x="0" y="69076"/>
                  <a:pt x="18377" y="50711"/>
                </a:cubicBezTo>
                <a:lnTo>
                  <a:pt x="50711" y="18365"/>
                </a:lnTo>
                <a:cubicBezTo>
                  <a:pt x="69088" y="0"/>
                  <a:pt x="98971" y="0"/>
                  <a:pt x="117348" y="18365"/>
                </a:cubicBezTo>
                <a:lnTo>
                  <a:pt x="138530" y="39574"/>
                </a:lnTo>
                <a:cubicBezTo>
                  <a:pt x="147039" y="48083"/>
                  <a:pt x="147039" y="61926"/>
                  <a:pt x="138530" y="70435"/>
                </a:cubicBezTo>
                <a:cubicBezTo>
                  <a:pt x="130022" y="78944"/>
                  <a:pt x="116167" y="78956"/>
                  <a:pt x="107658" y="70435"/>
                </a:cubicBezTo>
                <a:lnTo>
                  <a:pt x="94310" y="57087"/>
                </a:lnTo>
                <a:cubicBezTo>
                  <a:pt x="88366" y="51143"/>
                  <a:pt x="78702" y="51143"/>
                  <a:pt x="72771" y="57087"/>
                </a:cubicBezTo>
                <a:lnTo>
                  <a:pt x="57086" y="72759"/>
                </a:lnTo>
                <a:cubicBezTo>
                  <a:pt x="51143" y="78702"/>
                  <a:pt x="51143" y="88367"/>
                  <a:pt x="57086" y="94311"/>
                </a:cubicBezTo>
                <a:lnTo>
                  <a:pt x="137172" y="174409"/>
                </a:lnTo>
                <a:cubicBezTo>
                  <a:pt x="145681" y="182919"/>
                  <a:pt x="145681" y="196761"/>
                  <a:pt x="137172" y="20527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7" name="Freeform 207"/>
          <p:cNvSpPr/>
          <p:nvPr/>
        </p:nvSpPr>
        <p:spPr>
          <a:xfrm>
            <a:off x="3757894" y="570643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18402"/>
                </a:moveTo>
                <a:cubicBezTo>
                  <a:pt x="0" y="36804"/>
                  <a:pt x="0" y="66636"/>
                  <a:pt x="18402" y="85038"/>
                </a:cubicBezTo>
                <a:cubicBezTo>
                  <a:pt x="36804" y="103441"/>
                  <a:pt x="66636" y="103441"/>
                  <a:pt x="85038" y="85038"/>
                </a:cubicBezTo>
                <a:cubicBezTo>
                  <a:pt x="103441" y="66636"/>
                  <a:pt x="103441" y="36804"/>
                  <a:pt x="85038" y="18402"/>
                </a:cubicBezTo>
                <a:cubicBezTo>
                  <a:pt x="66636" y="0"/>
                  <a:pt x="36804" y="0"/>
                  <a:pt x="18402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8" name="Freeform 208"/>
          <p:cNvSpPr/>
          <p:nvPr/>
        </p:nvSpPr>
        <p:spPr>
          <a:xfrm>
            <a:off x="3656535" y="401182"/>
            <a:ext cx="149097" cy="217195"/>
          </a:xfrm>
          <a:custGeom>
            <a:avLst/>
            <a:gdLst/>
            <a:ahLst/>
            <a:cxnLst/>
            <a:rect l="0" t="0" r="0" b="0"/>
            <a:pathLst>
              <a:path w="149097" h="217195">
                <a:moveTo>
                  <a:pt x="8509" y="8509"/>
                </a:moveTo>
                <a:cubicBezTo>
                  <a:pt x="17018" y="0"/>
                  <a:pt x="30873" y="0"/>
                  <a:pt x="39382" y="8509"/>
                </a:cubicBezTo>
                <a:lnTo>
                  <a:pt x="130721" y="99847"/>
                </a:lnTo>
                <a:cubicBezTo>
                  <a:pt x="149097" y="118211"/>
                  <a:pt x="149097" y="148107"/>
                  <a:pt x="130721" y="166484"/>
                </a:cubicBezTo>
                <a:lnTo>
                  <a:pt x="98386" y="198818"/>
                </a:lnTo>
                <a:cubicBezTo>
                  <a:pt x="80010" y="217195"/>
                  <a:pt x="50114" y="217195"/>
                  <a:pt x="31750" y="198818"/>
                </a:cubicBezTo>
                <a:lnTo>
                  <a:pt x="10566" y="177622"/>
                </a:lnTo>
                <a:cubicBezTo>
                  <a:pt x="2058" y="169113"/>
                  <a:pt x="2058" y="155270"/>
                  <a:pt x="10566" y="146761"/>
                </a:cubicBezTo>
                <a:cubicBezTo>
                  <a:pt x="19075" y="138239"/>
                  <a:pt x="32918" y="138239"/>
                  <a:pt x="41440" y="146748"/>
                </a:cubicBezTo>
                <a:lnTo>
                  <a:pt x="54787" y="160108"/>
                </a:lnTo>
                <a:cubicBezTo>
                  <a:pt x="60718" y="166052"/>
                  <a:pt x="70383" y="166052"/>
                  <a:pt x="76327" y="160108"/>
                </a:cubicBezTo>
                <a:lnTo>
                  <a:pt x="92011" y="144424"/>
                </a:lnTo>
                <a:cubicBezTo>
                  <a:pt x="97942" y="138493"/>
                  <a:pt x="97942" y="128816"/>
                  <a:pt x="92011" y="122885"/>
                </a:cubicBezTo>
                <a:lnTo>
                  <a:pt x="8509" y="39370"/>
                </a:lnTo>
                <a:cubicBezTo>
                  <a:pt x="0" y="30860"/>
                  <a:pt x="0" y="17018"/>
                  <a:pt x="8509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9" name="Freeform 209"/>
          <p:cNvSpPr/>
          <p:nvPr/>
        </p:nvSpPr>
        <p:spPr>
          <a:xfrm>
            <a:off x="3427572" y="570642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85039" y="18402"/>
                </a:moveTo>
                <a:cubicBezTo>
                  <a:pt x="66637" y="0"/>
                  <a:pt x="36805" y="0"/>
                  <a:pt x="18403" y="18402"/>
                </a:cubicBezTo>
                <a:cubicBezTo>
                  <a:pt x="0" y="36804"/>
                  <a:pt x="0" y="66636"/>
                  <a:pt x="18403" y="85038"/>
                </a:cubicBezTo>
                <a:cubicBezTo>
                  <a:pt x="36805" y="103441"/>
                  <a:pt x="66637" y="103441"/>
                  <a:pt x="85039" y="85038"/>
                </a:cubicBezTo>
                <a:cubicBezTo>
                  <a:pt x="103441" y="66636"/>
                  <a:pt x="103441" y="36804"/>
                  <a:pt x="85039" y="1840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0" name="Freeform 210"/>
          <p:cNvSpPr/>
          <p:nvPr/>
        </p:nvSpPr>
        <p:spPr>
          <a:xfrm>
            <a:off x="3483278" y="469282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208686" y="8509"/>
                </a:moveTo>
                <a:cubicBezTo>
                  <a:pt x="217195" y="17018"/>
                  <a:pt x="217195" y="30873"/>
                  <a:pt x="208686" y="39382"/>
                </a:cubicBezTo>
                <a:lnTo>
                  <a:pt x="117348" y="130721"/>
                </a:lnTo>
                <a:cubicBezTo>
                  <a:pt x="98984" y="149097"/>
                  <a:pt x="69088" y="149097"/>
                  <a:pt x="50711" y="130721"/>
                </a:cubicBezTo>
                <a:lnTo>
                  <a:pt x="18377" y="98386"/>
                </a:lnTo>
                <a:cubicBezTo>
                  <a:pt x="0" y="80010"/>
                  <a:pt x="0" y="50114"/>
                  <a:pt x="18377" y="31750"/>
                </a:cubicBezTo>
                <a:lnTo>
                  <a:pt x="39573" y="10566"/>
                </a:lnTo>
                <a:cubicBezTo>
                  <a:pt x="48082" y="2058"/>
                  <a:pt x="61925" y="2058"/>
                  <a:pt x="70434" y="10566"/>
                </a:cubicBezTo>
                <a:cubicBezTo>
                  <a:pt x="78956" y="19075"/>
                  <a:pt x="78956" y="32918"/>
                  <a:pt x="70447" y="41440"/>
                </a:cubicBezTo>
                <a:lnTo>
                  <a:pt x="57087" y="54787"/>
                </a:lnTo>
                <a:cubicBezTo>
                  <a:pt x="51143" y="60718"/>
                  <a:pt x="51143" y="70383"/>
                  <a:pt x="57087" y="76327"/>
                </a:cubicBezTo>
                <a:lnTo>
                  <a:pt x="72771" y="92011"/>
                </a:lnTo>
                <a:cubicBezTo>
                  <a:pt x="78702" y="97942"/>
                  <a:pt x="88379" y="97942"/>
                  <a:pt x="94310" y="92011"/>
                </a:cubicBezTo>
                <a:lnTo>
                  <a:pt x="177825" y="8509"/>
                </a:lnTo>
                <a:cubicBezTo>
                  <a:pt x="186335" y="0"/>
                  <a:pt x="200177" y="0"/>
                  <a:pt x="208686" y="850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1" name="Freeform 211"/>
          <p:cNvSpPr/>
          <p:nvPr/>
        </p:nvSpPr>
        <p:spPr>
          <a:xfrm>
            <a:off x="3757895" y="240321"/>
            <a:ext cx="103441" cy="103441"/>
          </a:xfrm>
          <a:custGeom>
            <a:avLst/>
            <a:gdLst/>
            <a:ahLst/>
            <a:cxnLst/>
            <a:rect l="0" t="0" r="0" b="0"/>
            <a:pathLst>
              <a:path w="103441" h="103441">
                <a:moveTo>
                  <a:pt x="18402" y="85039"/>
                </a:moveTo>
                <a:cubicBezTo>
                  <a:pt x="36804" y="103441"/>
                  <a:pt x="66636" y="103441"/>
                  <a:pt x="85038" y="85039"/>
                </a:cubicBezTo>
                <a:cubicBezTo>
                  <a:pt x="103441" y="66637"/>
                  <a:pt x="103441" y="36805"/>
                  <a:pt x="85038" y="18403"/>
                </a:cubicBezTo>
                <a:cubicBezTo>
                  <a:pt x="66636" y="0"/>
                  <a:pt x="36804" y="0"/>
                  <a:pt x="18402" y="18403"/>
                </a:cubicBezTo>
                <a:cubicBezTo>
                  <a:pt x="0" y="36805"/>
                  <a:pt x="0" y="66637"/>
                  <a:pt x="18402" y="8503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2" name="Freeform 212"/>
          <p:cNvSpPr/>
          <p:nvPr/>
        </p:nvSpPr>
        <p:spPr>
          <a:xfrm>
            <a:off x="3588435" y="296025"/>
            <a:ext cx="217195" cy="149097"/>
          </a:xfrm>
          <a:custGeom>
            <a:avLst/>
            <a:gdLst/>
            <a:ahLst/>
            <a:cxnLst/>
            <a:rect l="0" t="0" r="0" b="0"/>
            <a:pathLst>
              <a:path w="217195" h="149097">
                <a:moveTo>
                  <a:pt x="8509" y="140588"/>
                </a:moveTo>
                <a:cubicBezTo>
                  <a:pt x="0" y="132079"/>
                  <a:pt x="0" y="118224"/>
                  <a:pt x="8509" y="109715"/>
                </a:cubicBezTo>
                <a:lnTo>
                  <a:pt x="99847" y="18376"/>
                </a:lnTo>
                <a:cubicBezTo>
                  <a:pt x="118211" y="0"/>
                  <a:pt x="148107" y="0"/>
                  <a:pt x="166484" y="18376"/>
                </a:cubicBezTo>
                <a:lnTo>
                  <a:pt x="198818" y="50711"/>
                </a:lnTo>
                <a:cubicBezTo>
                  <a:pt x="217195" y="69087"/>
                  <a:pt x="217195" y="98983"/>
                  <a:pt x="198818" y="117360"/>
                </a:cubicBezTo>
                <a:lnTo>
                  <a:pt x="177622" y="138531"/>
                </a:lnTo>
                <a:cubicBezTo>
                  <a:pt x="169113" y="147039"/>
                  <a:pt x="155270" y="147039"/>
                  <a:pt x="146761" y="138531"/>
                </a:cubicBezTo>
                <a:cubicBezTo>
                  <a:pt x="138239" y="130022"/>
                  <a:pt x="138239" y="116179"/>
                  <a:pt x="146748" y="107657"/>
                </a:cubicBezTo>
                <a:lnTo>
                  <a:pt x="160108" y="94310"/>
                </a:lnTo>
                <a:cubicBezTo>
                  <a:pt x="166052" y="88379"/>
                  <a:pt x="166052" y="78714"/>
                  <a:pt x="160108" y="72770"/>
                </a:cubicBezTo>
                <a:lnTo>
                  <a:pt x="144424" y="57086"/>
                </a:lnTo>
                <a:cubicBezTo>
                  <a:pt x="138493" y="51155"/>
                  <a:pt x="128816" y="51155"/>
                  <a:pt x="122885" y="57086"/>
                </a:cubicBezTo>
                <a:lnTo>
                  <a:pt x="39370" y="140588"/>
                </a:lnTo>
                <a:cubicBezTo>
                  <a:pt x="30860" y="149097"/>
                  <a:pt x="17018" y="149097"/>
                  <a:pt x="8509" y="140588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213" name="Picture 21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645" y="272771"/>
            <a:ext cx="2581433" cy="368854"/>
          </a:xfrm>
          <a:prstGeom prst="rect">
            <a:avLst/>
          </a:prstGeom>
          <a:noFill/>
        </p:spPr>
      </p:pic>
      <p:pic>
        <p:nvPicPr>
          <p:cNvPr id="2" name="Picture 203">
            <a:extLst>
              <a:ext uri="{FF2B5EF4-FFF2-40B4-BE49-F238E27FC236}">
                <a16:creationId xmlns:a16="http://schemas.microsoft.com/office/drawing/2014/main" id="{062E7BE9-C8FD-6D4A-B187-2CC996DA1DA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7279" y="746782"/>
            <a:ext cx="11778436" cy="7028325"/>
          </a:xfrm>
          <a:prstGeom prst="rect">
            <a:avLst/>
          </a:prstGeom>
          <a:noFill/>
        </p:spPr>
      </p:pic>
      <p:sp>
        <p:nvSpPr>
          <p:cNvPr id="214" name="Rectangle 214"/>
          <p:cNvSpPr/>
          <p:nvPr/>
        </p:nvSpPr>
        <p:spPr>
          <a:xfrm>
            <a:off x="708501" y="1042067"/>
            <a:ext cx="5541582" cy="34247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3585AE"/>
                </a:solidFill>
                <a:latin typeface="Arial"/>
              </a:rPr>
              <a:t>Dobré zkušenosti z praxe </a:t>
            </a:r>
          </a:p>
          <a:p>
            <a:pPr marL="457200" indent="-457200">
              <a:lnSpc>
                <a:spcPts val="3942"/>
              </a:lnSpc>
              <a:buAutoNum type="alphaLcPeriod"/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OP JAK</a:t>
            </a:r>
            <a:endParaRPr lang="cs-CZ" sz="2000" b="1">
              <a:solidFill>
                <a:srgbClr val="495B5F"/>
              </a:solidFill>
              <a:latin typeface="Arial"/>
            </a:endParaRPr>
          </a:p>
          <a:p>
            <a:pPr marL="342900" lvl="2" indent="-342900">
              <a:lnSpc>
                <a:spcPts val="3942"/>
              </a:lnSpc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495B5F"/>
                </a:solidFill>
                <a:latin typeface="Arial"/>
              </a:rPr>
              <a:t>Dvojjazyčný asistent, Školní asistent</a:t>
            </a:r>
            <a:endParaRPr lang="en-US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b.</a:t>
            </a:r>
            <a:r>
              <a:rPr lang="en-US" sz="2000" spc="692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Erasmus</a:t>
            </a:r>
          </a:p>
          <a:p>
            <a:pPr marL="457200" indent="-457200">
              <a:lnSpc>
                <a:spcPts val="2957"/>
              </a:lnSpc>
              <a:buAutoNum type="alphaLcPeriod" startAt="3"/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EDU.cz</a:t>
            </a:r>
            <a:endParaRPr lang="cs-CZ" sz="2000" b="1">
              <a:solidFill>
                <a:srgbClr val="495B5F"/>
              </a:solidFill>
              <a:latin typeface="Arial"/>
            </a:endParaRPr>
          </a:p>
          <a:p>
            <a:pPr marL="285750" lvl="1" indent="-285750">
              <a:lnSpc>
                <a:spcPts val="2957"/>
              </a:lnSpc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495B5F"/>
                </a:solidFill>
                <a:latin typeface="Arial"/>
              </a:rPr>
              <a:t>Legislativní novinky, </a:t>
            </a:r>
            <a:r>
              <a:rPr lang="cs-CZ" err="1">
                <a:solidFill>
                  <a:srgbClr val="495B5F"/>
                </a:solidFill>
                <a:latin typeface="Arial"/>
              </a:rPr>
              <a:t>info</a:t>
            </a:r>
            <a:r>
              <a:rPr lang="cs-CZ">
                <a:solidFill>
                  <a:srgbClr val="495B5F"/>
                </a:solidFill>
                <a:latin typeface="Arial"/>
              </a:rPr>
              <a:t> servis</a:t>
            </a:r>
            <a:endParaRPr lang="en-US">
              <a:solidFill>
                <a:srgbClr val="495B5F"/>
              </a:solidFill>
              <a:latin typeface="Arial"/>
            </a:endParaRPr>
          </a:p>
          <a:p>
            <a:pPr>
              <a:lnSpc>
                <a:spcPts val="2958"/>
              </a:lnSpc>
            </a:pPr>
            <a:r>
              <a:rPr lang="en-US" sz="2000" b="1">
                <a:solidFill>
                  <a:srgbClr val="495B5F"/>
                </a:solidFill>
                <a:latin typeface="Arial"/>
              </a:rPr>
              <a:t>d.</a:t>
            </a:r>
            <a:r>
              <a:rPr lang="en-US" sz="2000" spc="693">
                <a:solidFill>
                  <a:srgbClr val="495B5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495B5F"/>
                </a:solidFill>
                <a:latin typeface="Arial"/>
              </a:rPr>
              <a:t>Meta</a:t>
            </a:r>
            <a:endParaRPr lang="cs-CZ" sz="2000" b="1">
              <a:solidFill>
                <a:srgbClr val="495B5F"/>
              </a:solidFill>
              <a:latin typeface="Arial"/>
            </a:endParaRPr>
          </a:p>
          <a:p>
            <a:pPr marL="342900" lvl="1" indent="-342900">
              <a:lnSpc>
                <a:spcPts val="2958"/>
              </a:lnSpc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495B5F"/>
                </a:solidFill>
                <a:latin typeface="Arial"/>
              </a:rPr>
              <a:t>Školení, síťové setkání, materiály, informace</a:t>
            </a:r>
            <a:endParaRPr lang="en-US">
              <a:solidFill>
                <a:srgbClr val="495B5F"/>
              </a:solidFill>
              <a:latin typeface="Arial"/>
            </a:endParaRPr>
          </a:p>
        </p:txBody>
      </p:sp>
      <p:sp>
        <p:nvSpPr>
          <p:cNvPr id="204" name="Freeform 204"/>
          <p:cNvSpPr/>
          <p:nvPr/>
        </p:nvSpPr>
        <p:spPr>
          <a:xfrm>
            <a:off x="0" y="0"/>
            <a:ext cx="12192000" cy="6949440"/>
          </a:xfrm>
          <a:custGeom>
            <a:avLst/>
            <a:gdLst/>
            <a:ahLst/>
            <a:cxnLst/>
            <a:rect l="0" t="0" r="0" b="0"/>
            <a:pathLst>
              <a:path w="9899992" h="6858000">
                <a:moveTo>
                  <a:pt x="9899992" y="6858000"/>
                </a:moveTo>
                <a:lnTo>
                  <a:pt x="9899992" y="0"/>
                </a:lnTo>
                <a:lnTo>
                  <a:pt x="0" y="0"/>
                </a:lnTo>
                <a:lnTo>
                  <a:pt x="0" y="741007"/>
                </a:lnTo>
                <a:lnTo>
                  <a:pt x="6687997" y="741007"/>
                </a:lnTo>
                <a:cubicBezTo>
                  <a:pt x="8206778" y="741007"/>
                  <a:pt x="9437992" y="2086839"/>
                  <a:pt x="9437992" y="3746996"/>
                </a:cubicBezTo>
                <a:cubicBezTo>
                  <a:pt x="9437992" y="5407165"/>
                  <a:pt x="8206778" y="6752997"/>
                  <a:pt x="6687997" y="6752997"/>
                </a:cubicBezTo>
                <a:lnTo>
                  <a:pt x="0" y="6752997"/>
                </a:lnTo>
                <a:lnTo>
                  <a:pt x="0" y="6858000"/>
                </a:lnTo>
                <a:close/>
                <a:moveTo>
                  <a:pt x="9899992" y="6858000"/>
                </a:moveTo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8261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reeform 215"/>
          <p:cNvSpPr/>
          <p:nvPr/>
        </p:nvSpPr>
        <p:spPr>
          <a:xfrm>
            <a:off x="1146176" y="0"/>
            <a:ext cx="11045824" cy="6858000"/>
          </a:xfrm>
          <a:custGeom>
            <a:avLst/>
            <a:gdLst/>
            <a:ahLst/>
            <a:cxnLst/>
            <a:rect l="0" t="0" r="0" b="0"/>
            <a:pathLst>
              <a:path w="9900005" h="6858000">
                <a:moveTo>
                  <a:pt x="0" y="6858000"/>
                </a:moveTo>
                <a:lnTo>
                  <a:pt x="9900005" y="6858000"/>
                </a:lnTo>
                <a:lnTo>
                  <a:pt x="990000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2B5D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6" name="Freeform 216"/>
          <p:cNvSpPr/>
          <p:nvPr/>
        </p:nvSpPr>
        <p:spPr>
          <a:xfrm>
            <a:off x="0" y="2"/>
            <a:ext cx="11809173" cy="6857998"/>
          </a:xfrm>
          <a:custGeom>
            <a:avLst/>
            <a:gdLst/>
            <a:ahLst/>
            <a:cxnLst/>
            <a:rect l="0" t="0" r="0" b="0"/>
            <a:pathLst>
              <a:path w="9437991" h="6740994">
                <a:moveTo>
                  <a:pt x="6687997" y="0"/>
                </a:moveTo>
                <a:cubicBezTo>
                  <a:pt x="8206777" y="0"/>
                  <a:pt x="9437991" y="1509026"/>
                  <a:pt x="9437991" y="3370503"/>
                </a:cubicBezTo>
                <a:cubicBezTo>
                  <a:pt x="9437991" y="5231981"/>
                  <a:pt x="8206777" y="6740994"/>
                  <a:pt x="6687997" y="6740994"/>
                </a:cubicBezTo>
                <a:lnTo>
                  <a:pt x="0" y="6740994"/>
                </a:lnTo>
                <a:lnTo>
                  <a:pt x="0" y="0"/>
                </a:lnTo>
                <a:close/>
                <a:moveTo>
                  <a:pt x="6687997" y="0"/>
                </a:moveTo>
              </a:path>
            </a:pathLst>
          </a:custGeom>
          <a:solidFill>
            <a:srgbClr val="3585A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217" name="Picture 2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998" y="2703500"/>
            <a:ext cx="6383401" cy="932260"/>
          </a:xfrm>
          <a:prstGeom prst="rect">
            <a:avLst/>
          </a:prstGeom>
          <a:noFill/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60EE5D89-E0F7-87ED-E797-A50B4F7A791F}"/>
              </a:ext>
            </a:extLst>
          </p:cNvPr>
          <p:cNvGrpSpPr/>
          <p:nvPr/>
        </p:nvGrpSpPr>
        <p:grpSpPr>
          <a:xfrm>
            <a:off x="4541934" y="928496"/>
            <a:ext cx="1463750" cy="1463751"/>
            <a:chOff x="5141234" y="1019183"/>
            <a:chExt cx="1463750" cy="1463751"/>
          </a:xfrm>
        </p:grpSpPr>
        <p:sp>
          <p:nvSpPr>
            <p:cNvPr id="218" name="Freeform 218"/>
            <p:cNvSpPr/>
            <p:nvPr/>
          </p:nvSpPr>
          <p:spPr>
            <a:xfrm>
              <a:off x="5141234" y="1019183"/>
              <a:ext cx="1463750" cy="1463751"/>
            </a:xfrm>
            <a:custGeom>
              <a:avLst/>
              <a:gdLst/>
              <a:ahLst/>
              <a:cxnLst/>
              <a:rect l="0" t="0" r="0" b="0"/>
              <a:pathLst>
                <a:path w="1463750" h="1463751">
                  <a:moveTo>
                    <a:pt x="731875" y="1463751"/>
                  </a:moveTo>
                  <a:cubicBezTo>
                    <a:pt x="1136077" y="1463751"/>
                    <a:pt x="1463750" y="1136079"/>
                    <a:pt x="1463750" y="731876"/>
                  </a:cubicBezTo>
                  <a:cubicBezTo>
                    <a:pt x="1463750" y="327673"/>
                    <a:pt x="1136077" y="0"/>
                    <a:pt x="731875" y="0"/>
                  </a:cubicBezTo>
                  <a:cubicBezTo>
                    <a:pt x="327673" y="0"/>
                    <a:pt x="0" y="327673"/>
                    <a:pt x="0" y="731876"/>
                  </a:cubicBezTo>
                  <a:cubicBezTo>
                    <a:pt x="0" y="1136079"/>
                    <a:pt x="327673" y="1463751"/>
                    <a:pt x="731875" y="1463751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9" name="Freeform 219"/>
            <p:cNvSpPr/>
            <p:nvPr/>
          </p:nvSpPr>
          <p:spPr>
            <a:xfrm>
              <a:off x="5345191" y="1223146"/>
              <a:ext cx="254812" cy="254812"/>
            </a:xfrm>
            <a:custGeom>
              <a:avLst/>
              <a:gdLst/>
              <a:ahLst/>
              <a:cxnLst/>
              <a:rect l="0" t="0" r="0" b="0"/>
              <a:pathLst>
                <a:path w="254812" h="254812">
                  <a:moveTo>
                    <a:pt x="209486" y="209486"/>
                  </a:moveTo>
                  <a:cubicBezTo>
                    <a:pt x="254812" y="164160"/>
                    <a:pt x="254812" y="90665"/>
                    <a:pt x="209486" y="45326"/>
                  </a:cubicBezTo>
                  <a:cubicBezTo>
                    <a:pt x="164148" y="0"/>
                    <a:pt x="90665" y="0"/>
                    <a:pt x="45326" y="45326"/>
                  </a:cubicBezTo>
                  <a:cubicBezTo>
                    <a:pt x="0" y="90665"/>
                    <a:pt x="0" y="164148"/>
                    <a:pt x="45326" y="209486"/>
                  </a:cubicBezTo>
                  <a:cubicBezTo>
                    <a:pt x="90665" y="254812"/>
                    <a:pt x="164160" y="254812"/>
                    <a:pt x="209486" y="209486"/>
                  </a:cubicBezTo>
                </a:path>
              </a:pathLst>
            </a:custGeom>
            <a:solidFill>
              <a:srgbClr val="6E916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0" name="Freeform 220"/>
            <p:cNvSpPr/>
            <p:nvPr/>
          </p:nvSpPr>
          <p:spPr>
            <a:xfrm>
              <a:off x="5482417" y="1360357"/>
              <a:ext cx="362228" cy="526668"/>
            </a:xfrm>
            <a:custGeom>
              <a:avLst/>
              <a:gdLst/>
              <a:ahLst/>
              <a:cxnLst/>
              <a:rect l="0" t="0" r="0" b="0"/>
              <a:pathLst>
                <a:path w="362228" h="526668">
                  <a:moveTo>
                    <a:pt x="337921" y="505688"/>
                  </a:moveTo>
                  <a:cubicBezTo>
                    <a:pt x="316954" y="526655"/>
                    <a:pt x="282842" y="526668"/>
                    <a:pt x="261874" y="505700"/>
                  </a:cubicBezTo>
                  <a:lnTo>
                    <a:pt x="45263" y="289103"/>
                  </a:lnTo>
                  <a:cubicBezTo>
                    <a:pt x="0" y="243840"/>
                    <a:pt x="0" y="170193"/>
                    <a:pt x="45263" y="124930"/>
                  </a:cubicBezTo>
                  <a:lnTo>
                    <a:pt x="124930" y="45263"/>
                  </a:lnTo>
                  <a:cubicBezTo>
                    <a:pt x="170180" y="0"/>
                    <a:pt x="243827" y="0"/>
                    <a:pt x="289090" y="45263"/>
                  </a:cubicBezTo>
                  <a:lnTo>
                    <a:pt x="341261" y="97485"/>
                  </a:lnTo>
                  <a:cubicBezTo>
                    <a:pt x="362228" y="118453"/>
                    <a:pt x="362228" y="152565"/>
                    <a:pt x="341261" y="173533"/>
                  </a:cubicBezTo>
                  <a:cubicBezTo>
                    <a:pt x="320294" y="194500"/>
                    <a:pt x="286182" y="194500"/>
                    <a:pt x="265214" y="173533"/>
                  </a:cubicBezTo>
                  <a:lnTo>
                    <a:pt x="232334" y="140627"/>
                  </a:lnTo>
                  <a:cubicBezTo>
                    <a:pt x="217703" y="126009"/>
                    <a:pt x="193891" y="126009"/>
                    <a:pt x="179260" y="140640"/>
                  </a:cubicBezTo>
                  <a:lnTo>
                    <a:pt x="140627" y="179260"/>
                  </a:lnTo>
                  <a:cubicBezTo>
                    <a:pt x="125997" y="193891"/>
                    <a:pt x="125997" y="217716"/>
                    <a:pt x="140640" y="232346"/>
                  </a:cubicBezTo>
                  <a:lnTo>
                    <a:pt x="337933" y="429654"/>
                  </a:lnTo>
                  <a:cubicBezTo>
                    <a:pt x="358888" y="450621"/>
                    <a:pt x="358888" y="484721"/>
                    <a:pt x="337921" y="505688"/>
                  </a:cubicBezTo>
                </a:path>
              </a:pathLst>
            </a:custGeom>
            <a:solidFill>
              <a:srgbClr val="6E916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1" name="Freeform 221"/>
            <p:cNvSpPr/>
            <p:nvPr/>
          </p:nvSpPr>
          <p:spPr>
            <a:xfrm>
              <a:off x="6152571" y="2030520"/>
              <a:ext cx="254799" cy="254812"/>
            </a:xfrm>
            <a:custGeom>
              <a:avLst/>
              <a:gdLst/>
              <a:ahLst/>
              <a:cxnLst/>
              <a:rect l="0" t="0" r="0" b="0"/>
              <a:pathLst>
                <a:path w="254799" h="254812">
                  <a:moveTo>
                    <a:pt x="45326" y="45326"/>
                  </a:moveTo>
                  <a:cubicBezTo>
                    <a:pt x="0" y="90652"/>
                    <a:pt x="0" y="164147"/>
                    <a:pt x="45326" y="209473"/>
                  </a:cubicBezTo>
                  <a:cubicBezTo>
                    <a:pt x="90652" y="254799"/>
                    <a:pt x="164147" y="254812"/>
                    <a:pt x="209473" y="209473"/>
                  </a:cubicBezTo>
                  <a:cubicBezTo>
                    <a:pt x="254799" y="164147"/>
                    <a:pt x="254799" y="90652"/>
                    <a:pt x="209473" y="45326"/>
                  </a:cubicBezTo>
                  <a:cubicBezTo>
                    <a:pt x="164147" y="0"/>
                    <a:pt x="90652" y="0"/>
                    <a:pt x="45326" y="45326"/>
                  </a:cubicBezTo>
                </a:path>
              </a:pathLst>
            </a:custGeom>
            <a:solidFill>
              <a:srgbClr val="3585AE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2" name="Freeform 222"/>
            <p:cNvSpPr/>
            <p:nvPr/>
          </p:nvSpPr>
          <p:spPr>
            <a:xfrm>
              <a:off x="5902861" y="1613040"/>
              <a:ext cx="367296" cy="535075"/>
            </a:xfrm>
            <a:custGeom>
              <a:avLst/>
              <a:gdLst/>
              <a:ahLst/>
              <a:cxnLst/>
              <a:rect l="0" t="0" r="0" b="0"/>
              <a:pathLst>
                <a:path w="367296" h="535075">
                  <a:moveTo>
                    <a:pt x="20967" y="20980"/>
                  </a:moveTo>
                  <a:cubicBezTo>
                    <a:pt x="41934" y="13"/>
                    <a:pt x="76046" y="0"/>
                    <a:pt x="97014" y="20968"/>
                  </a:cubicBezTo>
                  <a:lnTo>
                    <a:pt x="322033" y="245973"/>
                  </a:lnTo>
                  <a:cubicBezTo>
                    <a:pt x="367296" y="291236"/>
                    <a:pt x="367296" y="364883"/>
                    <a:pt x="322033" y="410146"/>
                  </a:cubicBezTo>
                  <a:lnTo>
                    <a:pt x="242366" y="489813"/>
                  </a:lnTo>
                  <a:cubicBezTo>
                    <a:pt x="197103" y="535075"/>
                    <a:pt x="123468" y="535075"/>
                    <a:pt x="78205" y="489813"/>
                  </a:cubicBezTo>
                  <a:lnTo>
                    <a:pt x="26021" y="437590"/>
                  </a:lnTo>
                  <a:cubicBezTo>
                    <a:pt x="5067" y="416623"/>
                    <a:pt x="5067" y="382510"/>
                    <a:pt x="26034" y="361543"/>
                  </a:cubicBezTo>
                  <a:cubicBezTo>
                    <a:pt x="47001" y="340575"/>
                    <a:pt x="81114" y="340575"/>
                    <a:pt x="102081" y="361530"/>
                  </a:cubicBezTo>
                  <a:lnTo>
                    <a:pt x="134962" y="394448"/>
                  </a:lnTo>
                  <a:cubicBezTo>
                    <a:pt x="149592" y="409066"/>
                    <a:pt x="173405" y="409066"/>
                    <a:pt x="188035" y="394436"/>
                  </a:cubicBezTo>
                  <a:lnTo>
                    <a:pt x="226668" y="355815"/>
                  </a:lnTo>
                  <a:cubicBezTo>
                    <a:pt x="241299" y="341185"/>
                    <a:pt x="241299" y="317359"/>
                    <a:pt x="226656" y="302729"/>
                  </a:cubicBezTo>
                  <a:lnTo>
                    <a:pt x="20955" y="97014"/>
                  </a:lnTo>
                  <a:cubicBezTo>
                    <a:pt x="0" y="76059"/>
                    <a:pt x="0" y="41947"/>
                    <a:pt x="20967" y="20980"/>
                  </a:cubicBezTo>
                </a:path>
              </a:pathLst>
            </a:custGeom>
            <a:solidFill>
              <a:srgbClr val="3585AE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3" name="Freeform 223"/>
            <p:cNvSpPr/>
            <p:nvPr/>
          </p:nvSpPr>
          <p:spPr>
            <a:xfrm>
              <a:off x="5338841" y="2030520"/>
              <a:ext cx="254812" cy="254812"/>
            </a:xfrm>
            <a:custGeom>
              <a:avLst/>
              <a:gdLst/>
              <a:ahLst/>
              <a:cxnLst/>
              <a:rect l="0" t="0" r="0" b="0"/>
              <a:pathLst>
                <a:path w="254812" h="254812">
                  <a:moveTo>
                    <a:pt x="209486" y="45326"/>
                  </a:moveTo>
                  <a:cubicBezTo>
                    <a:pt x="164160" y="0"/>
                    <a:pt x="90665" y="0"/>
                    <a:pt x="45326" y="45326"/>
                  </a:cubicBezTo>
                  <a:cubicBezTo>
                    <a:pt x="0" y="90664"/>
                    <a:pt x="0" y="164147"/>
                    <a:pt x="45326" y="209486"/>
                  </a:cubicBezTo>
                  <a:cubicBezTo>
                    <a:pt x="90665" y="254812"/>
                    <a:pt x="164148" y="254812"/>
                    <a:pt x="209486" y="209486"/>
                  </a:cubicBezTo>
                  <a:cubicBezTo>
                    <a:pt x="254812" y="164147"/>
                    <a:pt x="254812" y="90652"/>
                    <a:pt x="209486" y="45326"/>
                  </a:cubicBezTo>
                </a:path>
              </a:pathLst>
            </a:custGeom>
            <a:solidFill>
              <a:srgbClr val="72B5D8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4" name="Freeform 224"/>
            <p:cNvSpPr/>
            <p:nvPr/>
          </p:nvSpPr>
          <p:spPr>
            <a:xfrm>
              <a:off x="5476054" y="1780812"/>
              <a:ext cx="535075" cy="367296"/>
            </a:xfrm>
            <a:custGeom>
              <a:avLst/>
              <a:gdLst/>
              <a:ahLst/>
              <a:cxnLst/>
              <a:rect l="0" t="0" r="0" b="0"/>
              <a:pathLst>
                <a:path w="535075" h="367296">
                  <a:moveTo>
                    <a:pt x="514095" y="20967"/>
                  </a:moveTo>
                  <a:cubicBezTo>
                    <a:pt x="535062" y="41934"/>
                    <a:pt x="535075" y="76046"/>
                    <a:pt x="514107" y="97014"/>
                  </a:cubicBezTo>
                  <a:lnTo>
                    <a:pt x="289102" y="322033"/>
                  </a:lnTo>
                  <a:cubicBezTo>
                    <a:pt x="243839" y="367296"/>
                    <a:pt x="170192" y="367296"/>
                    <a:pt x="124929" y="322033"/>
                  </a:cubicBezTo>
                  <a:lnTo>
                    <a:pt x="45262" y="242366"/>
                  </a:lnTo>
                  <a:cubicBezTo>
                    <a:pt x="0" y="197103"/>
                    <a:pt x="0" y="123468"/>
                    <a:pt x="45262" y="78205"/>
                  </a:cubicBezTo>
                  <a:lnTo>
                    <a:pt x="97485" y="26021"/>
                  </a:lnTo>
                  <a:cubicBezTo>
                    <a:pt x="118452" y="5067"/>
                    <a:pt x="152565" y="5067"/>
                    <a:pt x="173532" y="26034"/>
                  </a:cubicBezTo>
                  <a:cubicBezTo>
                    <a:pt x="194500" y="47001"/>
                    <a:pt x="194500" y="81114"/>
                    <a:pt x="173545" y="102081"/>
                  </a:cubicBezTo>
                  <a:lnTo>
                    <a:pt x="140639" y="134962"/>
                  </a:lnTo>
                  <a:cubicBezTo>
                    <a:pt x="126009" y="149592"/>
                    <a:pt x="126009" y="173405"/>
                    <a:pt x="140639" y="188035"/>
                  </a:cubicBezTo>
                  <a:lnTo>
                    <a:pt x="179260" y="226656"/>
                  </a:lnTo>
                  <a:cubicBezTo>
                    <a:pt x="193903" y="241299"/>
                    <a:pt x="217716" y="241299"/>
                    <a:pt x="232346" y="226656"/>
                  </a:cubicBezTo>
                  <a:lnTo>
                    <a:pt x="438061" y="20955"/>
                  </a:lnTo>
                  <a:cubicBezTo>
                    <a:pt x="459016" y="0"/>
                    <a:pt x="493128" y="0"/>
                    <a:pt x="514095" y="20967"/>
                  </a:cubicBezTo>
                </a:path>
              </a:pathLst>
            </a:custGeom>
            <a:solidFill>
              <a:srgbClr val="72B5D8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5" name="Freeform 225"/>
            <p:cNvSpPr/>
            <p:nvPr/>
          </p:nvSpPr>
          <p:spPr>
            <a:xfrm>
              <a:off x="6152568" y="1216797"/>
              <a:ext cx="254812" cy="254799"/>
            </a:xfrm>
            <a:custGeom>
              <a:avLst/>
              <a:gdLst/>
              <a:ahLst/>
              <a:cxnLst/>
              <a:rect l="0" t="0" r="0" b="0"/>
              <a:pathLst>
                <a:path w="254812" h="254799">
                  <a:moveTo>
                    <a:pt x="45326" y="209473"/>
                  </a:moveTo>
                  <a:cubicBezTo>
                    <a:pt x="90652" y="254799"/>
                    <a:pt x="164147" y="254799"/>
                    <a:pt x="209473" y="209473"/>
                  </a:cubicBezTo>
                  <a:cubicBezTo>
                    <a:pt x="254799" y="164147"/>
                    <a:pt x="254812" y="90652"/>
                    <a:pt x="209473" y="45326"/>
                  </a:cubicBezTo>
                  <a:cubicBezTo>
                    <a:pt x="164147" y="0"/>
                    <a:pt x="90652" y="0"/>
                    <a:pt x="45326" y="45326"/>
                  </a:cubicBezTo>
                  <a:cubicBezTo>
                    <a:pt x="0" y="90652"/>
                    <a:pt x="0" y="164147"/>
                    <a:pt x="45326" y="209473"/>
                  </a:cubicBezTo>
                </a:path>
              </a:pathLst>
            </a:custGeom>
            <a:solidFill>
              <a:srgbClr val="2957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6" name="Freeform 226"/>
            <p:cNvSpPr/>
            <p:nvPr/>
          </p:nvSpPr>
          <p:spPr>
            <a:xfrm>
              <a:off x="5735090" y="1354010"/>
              <a:ext cx="535075" cy="367296"/>
            </a:xfrm>
            <a:custGeom>
              <a:avLst/>
              <a:gdLst/>
              <a:ahLst/>
              <a:cxnLst/>
              <a:rect l="0" t="0" r="0" b="0"/>
              <a:pathLst>
                <a:path w="535075" h="367296">
                  <a:moveTo>
                    <a:pt x="20980" y="346329"/>
                  </a:moveTo>
                  <a:cubicBezTo>
                    <a:pt x="13" y="325362"/>
                    <a:pt x="0" y="291250"/>
                    <a:pt x="20968" y="270282"/>
                  </a:cubicBezTo>
                  <a:lnTo>
                    <a:pt x="245973" y="45263"/>
                  </a:lnTo>
                  <a:cubicBezTo>
                    <a:pt x="291236" y="0"/>
                    <a:pt x="364883" y="0"/>
                    <a:pt x="410146" y="45263"/>
                  </a:cubicBezTo>
                  <a:lnTo>
                    <a:pt x="489813" y="124930"/>
                  </a:lnTo>
                  <a:cubicBezTo>
                    <a:pt x="535075" y="170193"/>
                    <a:pt x="535075" y="243828"/>
                    <a:pt x="489813" y="289091"/>
                  </a:cubicBezTo>
                  <a:lnTo>
                    <a:pt x="437590" y="341275"/>
                  </a:lnTo>
                  <a:cubicBezTo>
                    <a:pt x="416623" y="362229"/>
                    <a:pt x="382510" y="362229"/>
                    <a:pt x="361543" y="341275"/>
                  </a:cubicBezTo>
                  <a:cubicBezTo>
                    <a:pt x="340575" y="320295"/>
                    <a:pt x="340575" y="286182"/>
                    <a:pt x="361530" y="265215"/>
                  </a:cubicBezTo>
                  <a:lnTo>
                    <a:pt x="394436" y="232334"/>
                  </a:lnTo>
                  <a:cubicBezTo>
                    <a:pt x="409066" y="217704"/>
                    <a:pt x="409066" y="193891"/>
                    <a:pt x="394436" y="179261"/>
                  </a:cubicBezTo>
                  <a:lnTo>
                    <a:pt x="355815" y="140640"/>
                  </a:lnTo>
                  <a:cubicBezTo>
                    <a:pt x="341172" y="125997"/>
                    <a:pt x="317359" y="125997"/>
                    <a:pt x="302729" y="140640"/>
                  </a:cubicBezTo>
                  <a:lnTo>
                    <a:pt x="97014" y="346341"/>
                  </a:lnTo>
                  <a:cubicBezTo>
                    <a:pt x="76059" y="367296"/>
                    <a:pt x="41947" y="367296"/>
                    <a:pt x="20980" y="346329"/>
                  </a:cubicBezTo>
                </a:path>
              </a:pathLst>
            </a:custGeom>
            <a:solidFill>
              <a:srgbClr val="2957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227" name="Picture 2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8701" y="3873810"/>
            <a:ext cx="206844" cy="320179"/>
          </a:xfrm>
          <a:prstGeom prst="rect">
            <a:avLst/>
          </a:prstGeom>
          <a:noFill/>
        </p:spPr>
      </p:pic>
      <p:sp>
        <p:nvSpPr>
          <p:cNvPr id="229" name="Rectangle 229"/>
          <p:cNvSpPr/>
          <p:nvPr/>
        </p:nvSpPr>
        <p:spPr>
          <a:xfrm>
            <a:off x="2380761" y="3733658"/>
            <a:ext cx="6468117" cy="1603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500">
                <a:solidFill>
                  <a:srgbClr val="FFFFFF"/>
                </a:solidFill>
                <a:latin typeface="Arial"/>
              </a:rPr>
              <a:t> nám. Prezidenta Masaryka 106 </a:t>
            </a:r>
          </a:p>
          <a:p>
            <a:pPr marL="1452626">
              <a:lnSpc>
                <a:spcPts val="4161"/>
              </a:lnSpc>
            </a:pPr>
            <a:r>
              <a:rPr lang="en-US" sz="3500">
                <a:solidFill>
                  <a:srgbClr val="FFFFFF"/>
                </a:solidFill>
                <a:latin typeface="Arial"/>
              </a:rPr>
              <a:t>148 00 Praha 4</a:t>
            </a:r>
          </a:p>
          <a:p>
            <a:pPr marL="2147883">
              <a:lnSpc>
                <a:spcPts val="4350"/>
              </a:lnSpc>
            </a:pPr>
            <a:r>
              <a:rPr lang="en-US" sz="3500">
                <a:solidFill>
                  <a:srgbClr val="FFFFFF"/>
                </a:solidFill>
                <a:latin typeface="Arial"/>
              </a:rPr>
              <a:t> </a:t>
            </a:r>
            <a:r>
              <a:rPr lang="en-US" sz="5303" baseline="4300">
                <a:solidFill>
                  <a:srgbClr val="FFFFFF"/>
                </a:solidFill>
                <a:latin typeface="Arial"/>
              </a:rPr>
              <a:t>asfs.cz</a:t>
            </a:r>
            <a:endParaRPr lang="cs-CZ" sz="5303" baseline="43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8" name="Picture 2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0876" y="4952729"/>
            <a:ext cx="291058" cy="257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6367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3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13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1340000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 Předškolní vzdělávání v praxi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3.1 Aktuální problémy a výzvy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(M. Trojanová, Ředitelská akademie; H. </a:t>
            </a:r>
            <a:r>
              <a:rPr lang="cs-CZ" sz="2600" i="1" kern="1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Splavcová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, NPI ČR, </a:t>
            </a:r>
            <a:b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	J. Jakoubková, Asociace provozovatelů FŠ a DS)</a:t>
            </a:r>
            <a:endParaRPr lang="en-US" sz="26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3.2 Děti s odlišným mateřským jazykem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(META, o.p.s.)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3.3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07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/>
          <p:cNvSpPr txBox="1">
            <a:spLocks noGrp="1"/>
          </p:cNvSpPr>
          <p:nvPr>
            <p:ph type="title"/>
          </p:nvPr>
        </p:nvSpPr>
        <p:spPr>
          <a:xfrm>
            <a:off x="452401" y="972150"/>
            <a:ext cx="90945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4200" b="1">
                <a:latin typeface="Arial"/>
                <a:ea typeface="Arial"/>
                <a:cs typeface="Arial"/>
                <a:sym typeface="Arial"/>
              </a:rPr>
              <a:t>Děti s odlišným mateřským jazykem?</a:t>
            </a:r>
            <a:endParaRPr sz="4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"/>
          <p:cNvSpPr txBox="1">
            <a:spLocks noGrp="1"/>
          </p:cNvSpPr>
          <p:nvPr>
            <p:ph type="body" idx="1"/>
          </p:nvPr>
        </p:nvSpPr>
        <p:spPr>
          <a:xfrm>
            <a:off x="452400" y="2128200"/>
            <a:ext cx="8975700" cy="3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/>
              <a:t>Druhý odborný vzdělávací panel k projektu </a:t>
            </a:r>
            <a:r>
              <a:rPr lang="cs-CZ" err="1"/>
              <a:t>IPs</a:t>
            </a:r>
            <a:r>
              <a:rPr lang="cs-CZ"/>
              <a:t> Datová politika k tématu </a:t>
            </a:r>
            <a:r>
              <a:rPr lang="cs-CZ" b="1"/>
              <a:t>“Předškolní vzdělávání v datech”.</a:t>
            </a:r>
            <a:r>
              <a:rPr lang="cs-CZ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/>
              <a:t>18.3. 2024  MŠMT, Praha</a:t>
            </a:r>
            <a:r>
              <a:rPr lang="cs-CZ" sz="2100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b="1"/>
              <a:t>Milena Poeta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1"/>
          <p:cNvCxnSpPr/>
          <p:nvPr/>
        </p:nvCxnSpPr>
        <p:spPr>
          <a:xfrm>
            <a:off x="567489" y="856648"/>
            <a:ext cx="82584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338842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451750" y="1132925"/>
            <a:ext cx="8445600" cy="44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/>
              <a:t>Samotné označení dětí, které potřebují v předškolním vzdělávání podporu, má zásadní dopad na systémová opatření, kterých mohou využít.</a:t>
            </a:r>
            <a:r>
              <a:rPr lang="cs-CZ" sz="2100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b="1"/>
              <a:t>Kdo jsou vícejazyčné děti? </a:t>
            </a:r>
            <a:endParaRPr b="1"/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cs-CZ"/>
              <a:t>přichází ze zahraničí, bez znalosti vyučovacího jazyka </a:t>
            </a:r>
            <a:endParaRPr b="1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/>
              <a:t>děti cizinců, vyrůstají v ČR, ale nemluví doma česky 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/>
              <a:t>děti s českým občanstvím, doma používají jiný než český jazyk 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/>
              <a:t>děti z bilingvních a vícejazyčných rodin 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/>
              <a:t>děti s českým občanstvím, doma mluví česky, ale vyrostly v zahraničí</a:t>
            </a:r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453600" y="360000"/>
            <a:ext cx="9547861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Vícejazyčné děti, děti s OMJ, děti cizinci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 b="4879"/>
          <a:stretch/>
        </p:blipFill>
        <p:spPr>
          <a:xfrm>
            <a:off x="9187375" y="778875"/>
            <a:ext cx="2560776" cy="462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46655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25e602641_0_1"/>
          <p:cNvSpPr txBox="1">
            <a:spLocks noGrp="1"/>
          </p:cNvSpPr>
          <p:nvPr>
            <p:ph type="body" idx="1"/>
          </p:nvPr>
        </p:nvSpPr>
        <p:spPr>
          <a:xfrm>
            <a:off x="451750" y="1163149"/>
            <a:ext cx="11421600" cy="53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507"/>
              <a:buNone/>
            </a:pPr>
            <a:r>
              <a:rPr lang="cs-CZ" sz="2514"/>
              <a:t>Metodický materiál MŠMT k poskytování bezplatné jazykové přípravy v předškolním a základním vzdělávání (aktualizace pro rok 2023/2024):</a:t>
            </a:r>
            <a:endParaRPr sz="2514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507"/>
              <a:buNone/>
            </a:pPr>
            <a:endParaRPr sz="2514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507"/>
              <a:buNone/>
            </a:pPr>
            <a:r>
              <a:rPr lang="cs-CZ" sz="2514" b="1" i="1"/>
              <a:t>“Cizinec</a:t>
            </a:r>
            <a:r>
              <a:rPr lang="cs-CZ" sz="2514" i="1"/>
              <a:t> je fyzická osoba, která není občanem České republiky, včetně občana Evropské unie. V případě, že </a:t>
            </a:r>
            <a:r>
              <a:rPr lang="cs-CZ" sz="2514" b="1" i="1"/>
              <a:t>má fyzická osoba dvojí občanství, z nichž jedno z nich je české, se taková osoba nepovažuje za cizince</a:t>
            </a:r>
            <a:r>
              <a:rPr lang="cs-CZ" sz="2514" i="1"/>
              <a:t>. Žáci cizinci mají v souladu s § 20 zákona č. 561/2004 Sb., o předškolním, základním, středním, vyšším odborném a jiném vzdělávání (školský zákon), ve znění pozdějších předpisů, nárok na bezplatnou jazykovou přípravu k začlenění do základního vzdělávání.” </a:t>
            </a:r>
            <a:endParaRPr sz="2514" i="1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507"/>
              <a:buNone/>
            </a:pPr>
            <a:endParaRPr sz="2514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507"/>
              <a:buNone/>
            </a:pPr>
            <a:r>
              <a:rPr lang="cs-CZ" sz="2514" b="1" i="1"/>
              <a:t>“Dítě/žák s nedostatečnou znalostí češtiny</a:t>
            </a:r>
            <a:r>
              <a:rPr lang="cs-CZ" sz="2514" i="1"/>
              <a:t> může být také občan ČR, který s ohledem na odlišný mateřský jazyk v rodině nebo dlouhodobý pobyt v zahraničí neovládá dostatečně vyučovací jazyk. Tyto děti/žáci nemají podle stávajících právních předpisů (§ 20 školského zákona) nárok na bezplatnou jazykovou přípravu. Podpora je jim poskytována školami dle individuálních potřeb s možností využití podpůrných opatření podle § 16 školského zákona s ohledem na odlišné kulturní prostředí a životní podmínky. Tyto děti/žáky je možné za určitých podmínek zařadit do skupiny pro jazykovou přípravu poskytovanou dětem/žákům cizincům (podrobněji dále).”</a:t>
            </a:r>
            <a:endParaRPr sz="2514" i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1522"/>
              <a:buNone/>
            </a:pPr>
            <a:r>
              <a:rPr lang="cs-CZ" sz="2936" b="1"/>
              <a:t>Jak probíhá podpora dětí s nedostatečnou znalostí češtiny?</a:t>
            </a:r>
            <a:endParaRPr sz="2936"/>
          </a:p>
        </p:txBody>
      </p:sp>
      <p:sp>
        <p:nvSpPr>
          <p:cNvPr id="48" name="Google Shape;48;g2c25e602641_0_1"/>
          <p:cNvSpPr txBox="1">
            <a:spLocks noGrp="1"/>
          </p:cNvSpPr>
          <p:nvPr>
            <p:ph type="title"/>
          </p:nvPr>
        </p:nvSpPr>
        <p:spPr>
          <a:xfrm>
            <a:off x="453600" y="360000"/>
            <a:ext cx="95478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 sz="2900" b="1" u="sng" err="1">
                <a:latin typeface="Arial"/>
                <a:ea typeface="Arial"/>
                <a:cs typeface="Arial"/>
                <a:sym typeface="Arial"/>
              </a:rPr>
              <a:t>Nárokovost</a:t>
            </a:r>
            <a:r>
              <a:rPr lang="cs-CZ" sz="2900" b="1" u="sng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/>
              <a:t>jazykové přípravy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g2c25e602641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3025" y="0"/>
            <a:ext cx="1203375" cy="120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6634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3"/>
          <p:cNvCxnSpPr/>
          <p:nvPr/>
        </p:nvCxnSpPr>
        <p:spPr>
          <a:xfrm rot="10800000" flipH="1">
            <a:off x="3142801" y="2038027"/>
            <a:ext cx="648000" cy="4671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5" name="Google Shape;55;p3"/>
          <p:cNvCxnSpPr/>
          <p:nvPr/>
        </p:nvCxnSpPr>
        <p:spPr>
          <a:xfrm>
            <a:off x="2626513" y="4048776"/>
            <a:ext cx="648000" cy="4671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" name="Google Shape;56;p3"/>
          <p:cNvCxnSpPr/>
          <p:nvPr/>
        </p:nvCxnSpPr>
        <p:spPr>
          <a:xfrm>
            <a:off x="3274531" y="3149295"/>
            <a:ext cx="819000" cy="30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7" name="Google Shape;57;p3"/>
          <p:cNvCxnSpPr/>
          <p:nvPr/>
        </p:nvCxnSpPr>
        <p:spPr>
          <a:xfrm rot="10800000" flipH="1">
            <a:off x="7595550" y="3221550"/>
            <a:ext cx="932700" cy="192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" name="Google Shape;58;p3"/>
          <p:cNvSpPr/>
          <p:nvPr/>
        </p:nvSpPr>
        <p:spPr>
          <a:xfrm>
            <a:off x="4280625" y="480826"/>
            <a:ext cx="2448300" cy="15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ČEŠTINA JAKO DRUHÝ JAZYK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(zařazení do skupiny jazykové přípravy) 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listopad-červen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4808916" y="2349991"/>
            <a:ext cx="2448300" cy="148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VE VÝUCE</a:t>
            </a: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504008" y="2374552"/>
            <a:ext cx="2638800" cy="1552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ADAPTACE V MŠ</a:t>
            </a:r>
            <a:r>
              <a:rPr lang="cs-CZ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září-listopad</a:t>
            </a: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8437050" y="624426"/>
            <a:ext cx="2059200" cy="141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PŘECHOD NA ZŠ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396241" y="365125"/>
            <a:ext cx="3346568" cy="17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Dítě s nedostatečnou znalostí </a:t>
            </a:r>
            <a:r>
              <a:rPr lang="cs-CZ"/>
              <a:t>ČJ </a:t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Google Shape;63;p3"/>
          <p:cNvCxnSpPr/>
          <p:nvPr/>
        </p:nvCxnSpPr>
        <p:spPr>
          <a:xfrm rot="10800000" flipH="1">
            <a:off x="7119543" y="1395583"/>
            <a:ext cx="826200" cy="102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" name="Google Shape;64;p3"/>
          <p:cNvSpPr/>
          <p:nvPr/>
        </p:nvSpPr>
        <p:spPr>
          <a:xfrm>
            <a:off x="9027100" y="2387951"/>
            <a:ext cx="2122200" cy="141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PŘECHOD NA ZŠ 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x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ODKLAD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9989250" y="4331224"/>
            <a:ext cx="2059200" cy="11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</a:rPr>
              <a:t>??</a:t>
            </a: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3374241" y="4048766"/>
            <a:ext cx="2448300" cy="148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cs-CZ" sz="1800" b="1">
                <a:solidFill>
                  <a:schemeClr val="dk1"/>
                </a:solidFill>
              </a:rPr>
              <a:t>PP/SPC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prosinec-únor</a:t>
            </a:r>
            <a:endParaRPr sz="1800" b="1">
              <a:solidFill>
                <a:schemeClr val="dk1"/>
              </a:solidFill>
            </a:endParaRPr>
          </a:p>
        </p:txBody>
      </p:sp>
      <p:cxnSp>
        <p:nvCxnSpPr>
          <p:cNvPr id="67" name="Google Shape;67;p3"/>
          <p:cNvCxnSpPr/>
          <p:nvPr/>
        </p:nvCxnSpPr>
        <p:spPr>
          <a:xfrm>
            <a:off x="5945325" y="4910525"/>
            <a:ext cx="776700" cy="141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8" name="Google Shape;68;p3"/>
          <p:cNvSpPr/>
          <p:nvPr/>
        </p:nvSpPr>
        <p:spPr>
          <a:xfrm>
            <a:off x="6844800" y="4086725"/>
            <a:ext cx="2122200" cy="14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ZAVEDENÍ PODPŮRNÉHO OPATŘENÍ</a:t>
            </a:r>
            <a:r>
              <a:rPr lang="cs-CZ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</a:rPr>
              <a:t>březen-květen</a:t>
            </a:r>
            <a:endParaRPr sz="1800" b="1">
              <a:solidFill>
                <a:schemeClr val="dk1"/>
              </a:solidFill>
            </a:endParaRPr>
          </a:p>
        </p:txBody>
      </p:sp>
      <p:cxnSp>
        <p:nvCxnSpPr>
          <p:cNvPr id="69" name="Google Shape;69;p3"/>
          <p:cNvCxnSpPr/>
          <p:nvPr/>
        </p:nvCxnSpPr>
        <p:spPr>
          <a:xfrm rot="10800000" flipH="1">
            <a:off x="9044925" y="4912774"/>
            <a:ext cx="866400" cy="9600"/>
          </a:xfrm>
          <a:prstGeom prst="straightConnector1">
            <a:avLst/>
          </a:prstGeom>
          <a:noFill/>
          <a:ln w="63500" cap="sq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4723503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25e602641_0_27"/>
          <p:cNvSpPr txBox="1">
            <a:spLocks noGrp="1"/>
          </p:cNvSpPr>
          <p:nvPr>
            <p:ph type="body" idx="1"/>
          </p:nvPr>
        </p:nvSpPr>
        <p:spPr>
          <a:xfrm>
            <a:off x="451750" y="1680800"/>
            <a:ext cx="7914000" cy="3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 </a:t>
            </a:r>
            <a:endParaRPr sz="2000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000" u="sng"/>
              <a:t>Ranní směna:</a:t>
            </a:r>
            <a:r>
              <a:rPr lang="cs-CZ" sz="2000"/>
              <a:t> první učitelka přichází na třídu v 6:00-7:30, děti mají volnou hru/nabídku činností, následuje ranní kruh a svačina, kolem 10.00 dorazí kolegyně, následuje řízená činnost a pobyt venku, po návratu je oběd, odpočinek, mezi 13:00-14:00 odchází (připravuje materiály na další dny)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000" u="sng"/>
              <a:t>Odpolední směna:</a:t>
            </a:r>
            <a:r>
              <a:rPr lang="cs-CZ" sz="2000"/>
              <a:t> druhá učitelka přichází mezi 10.00-11:00, podporuje při řízené činnosti a pobytu venku, během oběda a začátku odpočinku jsou učitelky obě, od 13:00 zajišťuje odpočinek malých dětí a aktivity pro větší děti, odpoledne dohlíží na volnou hru</a:t>
            </a:r>
            <a:endParaRPr/>
          </a:p>
        </p:txBody>
      </p:sp>
      <p:sp>
        <p:nvSpPr>
          <p:cNvPr id="75" name="Google Shape;75;g2c25e602641_0_27"/>
          <p:cNvSpPr txBox="1">
            <a:spLocks noGrp="1"/>
          </p:cNvSpPr>
          <p:nvPr>
            <p:ph type="title"/>
          </p:nvPr>
        </p:nvSpPr>
        <p:spPr>
          <a:xfrm>
            <a:off x="451750" y="360000"/>
            <a:ext cx="95478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Směny</a:t>
            </a:r>
            <a:r>
              <a:rPr lang="cs-CZ" sz="2900" b="1" u="sng">
                <a:latin typeface="Arial"/>
                <a:ea typeface="Arial"/>
                <a:cs typeface="Arial"/>
                <a:sym typeface="Arial"/>
              </a:rPr>
              <a:t> v M</a:t>
            </a:r>
            <a:r>
              <a:rPr lang="cs-CZ"/>
              <a:t>Š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2c25e602641_0_27"/>
          <p:cNvSpPr txBox="1">
            <a:spLocks noGrp="1"/>
          </p:cNvSpPr>
          <p:nvPr>
            <p:ph type="body" idx="4294967295"/>
          </p:nvPr>
        </p:nvSpPr>
        <p:spPr>
          <a:xfrm>
            <a:off x="451750" y="1253671"/>
            <a:ext cx="10696575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Ve třídě je 22-25 dětí, působí zde dvě učitelky, na třídě není žádný asistent pedagoga.  </a:t>
            </a:r>
            <a:endParaRPr/>
          </a:p>
        </p:txBody>
      </p:sp>
      <p:pic>
        <p:nvPicPr>
          <p:cNvPr id="76" name="Google Shape;76;g2c25e602641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5750" y="1680800"/>
            <a:ext cx="3645850" cy="364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24444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25e602641_0_48"/>
          <p:cNvSpPr txBox="1">
            <a:spLocks noGrp="1"/>
          </p:cNvSpPr>
          <p:nvPr>
            <p:ph type="body" idx="1"/>
          </p:nvPr>
        </p:nvSpPr>
        <p:spPr>
          <a:xfrm>
            <a:off x="451750" y="996975"/>
            <a:ext cx="8357100" cy="45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457200" lvl="0" indent="-3556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25 dětí, z toho 2 UA bez znalosti ČJ a 1 IT  se selektivním mutismem, 14 předškoláků, 9 s logopedickými vadami, 1 dítě s PAS bez definitivní diagnózy 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556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22 dětí, 4 OMJ (pouze 2 předškoláci), 1 s PAS, 2 s ADHD, 5 tříletých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556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24 dětí, 9 předškoláků, 7 UA dětí bez znalosti ČJ, 3 další OMJ 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/>
              <a:t>z toho 1 tříleté (bez jazykové přípravy) </a:t>
            </a:r>
            <a:endParaRPr sz="2000"/>
          </a:p>
        </p:txBody>
      </p:sp>
      <p:sp>
        <p:nvSpPr>
          <p:cNvPr id="83" name="Google Shape;83;g2c25e602641_0_48"/>
          <p:cNvSpPr txBox="1">
            <a:spLocks noGrp="1"/>
          </p:cNvSpPr>
          <p:nvPr>
            <p:ph type="title"/>
          </p:nvPr>
        </p:nvSpPr>
        <p:spPr>
          <a:xfrm>
            <a:off x="451750" y="360000"/>
            <a:ext cx="95478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Kazuistiky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g2c25e602641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9300" y="1858000"/>
            <a:ext cx="3146001" cy="3307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5574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25e602641_0_37"/>
          <p:cNvSpPr txBox="1">
            <a:spLocks noGrp="1"/>
          </p:cNvSpPr>
          <p:nvPr>
            <p:ph type="body" idx="1"/>
          </p:nvPr>
        </p:nvSpPr>
        <p:spPr>
          <a:xfrm>
            <a:off x="451750" y="1238675"/>
            <a:ext cx="10865100" cy="4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Rozšíření kategorie dětí, které mají nárok na bezplatnou jazykovou přípravu (všechny děti s nedostatečnou znalostí češtiny). </a:t>
            </a:r>
            <a:endParaRPr sz="2000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Rozšíření jazykové přípravy v MŠ na 2 roky (včetně přípravných tříd ZŠ). </a:t>
            </a:r>
            <a:endParaRPr sz="2000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Zavedení zjišťování jazykové úrovně ČJ při vstupu do MŠ a na konci docházky v MŠ (jazyková diagnostika). </a:t>
            </a:r>
            <a:endParaRPr sz="2000"/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-CZ" sz="2000"/>
              <a:t>AP a DAP ve všech třídách, kde se vzdělávají vícejazyčné děti.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 b="1"/>
              <a:t>Aktuálně: Novela školského zákona v mezirezortním připomínkovém řízení</a:t>
            </a:r>
            <a:r>
              <a:rPr lang="cs-CZ" sz="2000" b="1">
                <a:latin typeface="Arial"/>
                <a:ea typeface="Arial"/>
                <a:cs typeface="Arial"/>
                <a:sym typeface="Arial"/>
              </a:rPr>
              <a:t> 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Změny v paragrafu 20 - rozšíření kategorie “děti-cizinci” pro </a:t>
            </a:r>
            <a:r>
              <a:rPr lang="cs-CZ" sz="2000" err="1"/>
              <a:t>nárokovost</a:t>
            </a:r>
            <a:r>
              <a:rPr lang="cs-CZ" sz="2000"/>
              <a:t> bezplatné jazykové přípravy.</a:t>
            </a:r>
            <a:endParaRPr sz="2000"/>
          </a:p>
        </p:txBody>
      </p:sp>
      <p:sp>
        <p:nvSpPr>
          <p:cNvPr id="90" name="Google Shape;90;g2c25e602641_0_37"/>
          <p:cNvSpPr txBox="1">
            <a:spLocks noGrp="1"/>
          </p:cNvSpPr>
          <p:nvPr>
            <p:ph type="title"/>
          </p:nvPr>
        </p:nvSpPr>
        <p:spPr>
          <a:xfrm>
            <a:off x="451750" y="360000"/>
            <a:ext cx="95478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Co by pomohlo?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2c25e602641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3025" y="0"/>
            <a:ext cx="1203375" cy="1203375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464613" y="4703626"/>
            <a:ext cx="3727387" cy="1854185"/>
          </a:xfrm>
          <a:custGeom>
            <a:avLst/>
            <a:gdLst/>
            <a:ahLst/>
            <a:cxnLst/>
            <a:rect l="l" t="t" r="r" b="b"/>
            <a:pathLst>
              <a:path w="5591081" h="2781278">
                <a:moveTo>
                  <a:pt x="0" y="0"/>
                </a:moveTo>
                <a:lnTo>
                  <a:pt x="5591081" y="0"/>
                </a:lnTo>
                <a:lnTo>
                  <a:pt x="5591081" y="2781278"/>
                </a:lnTo>
                <a:lnTo>
                  <a:pt x="0" y="2781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9169896" y="4402002"/>
            <a:ext cx="2336304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5C5E5F"/>
                </a:solidFill>
                <a:latin typeface="Dederon Sans Std 1 Bold"/>
              </a:rPr>
              <a:t>Eva Šmelová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33875" y="2832947"/>
            <a:ext cx="5416054" cy="16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C5E5F"/>
                </a:solidFill>
                <a:latin typeface="Dederon Sans Std 2 Medium"/>
              </a:rPr>
              <a:t>VÝZNAM </a:t>
            </a:r>
          </a:p>
          <a:p>
            <a:pPr algn="ctr">
              <a:lnSpc>
                <a:spcPts val="4293"/>
              </a:lnSpc>
            </a:pPr>
            <a:r>
              <a:rPr lang="en-US" sz="3066">
                <a:solidFill>
                  <a:srgbClr val="5C5E5F"/>
                </a:solidFill>
                <a:latin typeface="Dederon Sans Std 2 Medium"/>
              </a:rPr>
              <a:t>PŘEDŠKOLNÍHO VZDĚLÁVÁNÍ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25e602641_0_53"/>
          <p:cNvSpPr txBox="1">
            <a:spLocks noGrp="1"/>
          </p:cNvSpPr>
          <p:nvPr>
            <p:ph type="body" idx="1"/>
          </p:nvPr>
        </p:nvSpPr>
        <p:spPr>
          <a:xfrm>
            <a:off x="451750" y="1238675"/>
            <a:ext cx="11280600" cy="4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Pro předškolní věk je specifické, že se jedná o období stanovování diagnóz a speciálních vzdělávacích potřeb s ohledem na vývoj dítěte. Pro většinu dětí je MŠ prvním prostředím socializace ve skupině dětí. Celý proces obdržení diagnózy od pozorování učitelkami v MŠ, po vyšetření v PPP/SPC, případné následné vyšetření odborníkem (neurolog, foniatr) trvá v lepším případě půl roku, v horším dokonce rok.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 b="1"/>
              <a:t>Problematika vyšetření dětí bez znalosti ČJ 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Většina diagnostických nástrojů závislá na jazyce. Velmi těžké stanovení SVP a následné zacílení podpůrných opatření. 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MŠ mají slabé propojení s PPP a SPC. Velké vytížení v konkrétní části školního roku (školní zralost, odklady, přijímací zkoušky).</a:t>
            </a:r>
            <a:endParaRPr sz="2000"/>
          </a:p>
        </p:txBody>
      </p:sp>
      <p:sp>
        <p:nvSpPr>
          <p:cNvPr id="97" name="Google Shape;97;g2c25e602641_0_53"/>
          <p:cNvSpPr txBox="1">
            <a:spLocks noGrp="1"/>
          </p:cNvSpPr>
          <p:nvPr>
            <p:ph type="title"/>
          </p:nvPr>
        </p:nvSpPr>
        <p:spPr>
          <a:xfrm>
            <a:off x="453600" y="360000"/>
            <a:ext cx="95478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Vícejazyčné děti s SVP</a:t>
            </a:r>
            <a:br>
              <a:rPr lang="cs-CZ" sz="2900" u="sng">
                <a:latin typeface="Arial"/>
                <a:ea typeface="Arial"/>
                <a:cs typeface="Arial"/>
                <a:sym typeface="Arial"/>
              </a:rPr>
            </a:br>
            <a:endParaRPr sz="290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c25e602641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3025" y="0"/>
            <a:ext cx="1203375" cy="120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6340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453600" y="360000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s-CZ"/>
              <a:t>META, o. p. s.</a:t>
            </a: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4294967295"/>
          </p:nvPr>
        </p:nvSpPr>
        <p:spPr>
          <a:xfrm>
            <a:off x="477912" y="1141413"/>
            <a:ext cx="11250613" cy="326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je nevládní nezisková organizace, která od roku 2006 podporuje vícejazyčné děti a mládež (nebo také žáky s odlišným mateřským jazykem – OMJ) v rovném přístupu ke vzdělávání. </a:t>
            </a: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Mateřským školám, ve kterých se děti s OMJ vzdělávají, nabízí metodickou podporu, poradenství, akreditované vzdělávání i semináře na míru a materiály do výuky. Propojuje mateřské školy s pedagogicko-psychologickými poradnami a speciálně-pedagogickými centry při procesu stanovení podpůrných opatření. </a:t>
            </a:r>
            <a:r>
              <a:rPr lang="cs-CZ" sz="2000" err="1"/>
              <a:t>Facilituje</a:t>
            </a:r>
            <a:r>
              <a:rPr lang="cs-CZ" sz="2000"/>
              <a:t> komunikaci mezi školou a rodiči vícejazyčných dětí, jak na úrovni praktických informací, tak v otázce interkulturního porozumění.</a:t>
            </a:r>
            <a:endParaRPr sz="2000" b="1">
              <a:solidFill>
                <a:srgbClr val="0085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b="1" u="sng">
                <a:hlinkClick r:id="rId4"/>
              </a:rPr>
              <a:t>www.inkluzivniskola.cz</a:t>
            </a:r>
            <a:r>
              <a:rPr lang="cs-CZ" b="1"/>
              <a:t> </a:t>
            </a:r>
            <a:r>
              <a:rPr lang="cs-CZ" b="1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4294967295"/>
          </p:nvPr>
        </p:nvSpPr>
        <p:spPr>
          <a:xfrm>
            <a:off x="2579852" y="4406625"/>
            <a:ext cx="9291637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cs-CZ" sz="2000"/>
              <a:t>Od roku 2009 pro pedagogickou veřejnost spravuje portál, na kterém jsou zveřejňovány veškeré dostupné informace a materiály k tématu vzdělávání a začleňování vícejazyčných dětí a mládeže.</a:t>
            </a:r>
            <a:endParaRPr sz="2000"/>
          </a:p>
        </p:txBody>
      </p:sp>
      <p:pic>
        <p:nvPicPr>
          <p:cNvPr id="105" name="Google Shape;10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350" y="4407075"/>
            <a:ext cx="1875326" cy="116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0453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3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13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1340000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 Předškolní vzdělávání v praxi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 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 (H. Novotná, MŠMT)</a:t>
            </a:r>
          </a:p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3.1 Aktuální problémy a výzvy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(M. Trojanová, Ředitelská akademie; H. </a:t>
            </a:r>
            <a:r>
              <a:rPr lang="cs-CZ" sz="2600" i="1" kern="1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Splavcová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, NPI ČR; </a:t>
            </a:r>
            <a:b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	J. Jakoubková, Asociace provozovatelů FŠ a DS)</a:t>
            </a:r>
            <a:endParaRPr lang="en-US" sz="26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</a:t>
            </a: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.2 Děti s odlišným mateřským jazykem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(META, o.p.s.)</a:t>
            </a: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3.3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59454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4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45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15:15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4 Shrnutí, návrh dalších aktivit</a:t>
            </a:r>
            <a:b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600" b="1" i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4.1 Závěrečné slovo</a:t>
            </a:r>
            <a:b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(V. Jelen, MŠMT)</a:t>
            </a:r>
            <a:endParaRPr lang="en-US" sz="2600" i="1" kern="1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36827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4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45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15:15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kern="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Times New Roman"/>
              </a:rPr>
              <a:t>4 Shrnutí, návrh dalších aktivit</a:t>
            </a:r>
            <a:br>
              <a:rPr lang="cs-CZ" sz="2600" kern="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600" i="1" kern="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4.1 Závěrečné slovo</a:t>
            </a:r>
            <a:b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(V. Jelen, MŠMT)</a:t>
            </a:r>
            <a:endParaRPr lang="en-US" sz="2600" b="1" i="1" kern="100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Times New Roman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363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83363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3637"/>
            <a:ext cx="1179576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u="sng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Seznam použitých zdrojů</a:t>
            </a:r>
            <a:r>
              <a:rPr lang="cs-CZ" sz="2800" u="sng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 </a:t>
            </a:r>
            <a:br>
              <a:rPr lang="cs-CZ" sz="4000" u="sng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cs-CZ" sz="4000" u="sng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cs-CZ" sz="4000" u="sng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cs-CZ" sz="4000" u="sng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3137D0-7802-8F90-C2EE-CEB4F4F4DDB4}"/>
              </a:ext>
            </a:extLst>
          </p:cNvPr>
          <p:cNvSpPr txBox="1"/>
          <p:nvPr/>
        </p:nvSpPr>
        <p:spPr>
          <a:xfrm flipH="1">
            <a:off x="396240" y="1554477"/>
            <a:ext cx="11313772" cy="39857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Bárová, N. 2018. Odklad povinné školní docházky z perspektivy rodičů. Brno: Masarykova univerzita. Bakalářská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Bartůsková, L. 2021. Plnění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Barcelonského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cíle v oblasti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předškolního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vzdělávání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dětí od 3 let do věku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povinné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školní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docházky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školním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roce 2020/2021 v České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republice. </a:t>
            </a:r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Veřejná správa a sociální politika 2021 I (2).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Cinař, D. 2012. Komparace školských systémů České republiky a Slovenské republiky. Zlín: Univerzita Tomáše Bati. Diplomová práce.</a:t>
            </a:r>
            <a:endParaRPr lang="cs-CZ">
              <a:latin typeface="Verdana"/>
              <a:ea typeface="Verdana"/>
            </a:endParaRPr>
          </a:p>
          <a:p>
            <a:r>
              <a:rPr lang="nn-NO">
                <a:latin typeface="Verdana"/>
                <a:ea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ČSÚ. 2011: V Česku čeština, na Slovensku slovenština. Statistika a my 2011 (9): 30–31.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Greger, D., Simonová, J., Straková, J. Spravedlivý start? Nerovné šance v předškolním vzdělávání a při přechodu na základní školu. Praha: Univerzita Karlova.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Horová, L. 2020. Předškolní vzdělávání, výchova a péče v Nizozemsku. Praha: Univerzita Karlova. Diplomová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Loudová Stralczynská, B. 2012. Předškolní výchova ve struktuře evropských vzdělávacích systémů na příkladu německy mluvících zemí. Orbis scholae 6 (1): 69–80.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Majerčíková, J. 2017. Odklady povinné školní docházky v perspektivě učitelek mateřských škol. Urbis Scholae 11 (1): 9–30.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Merhulíková, L. 2020. Předškolní vzdělávání v Anglii. Praha: Univerzita Karlova. Bakalářská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MPSV, Oddělení evaluací. Analýza dostupnosti zařízení péče o děti v předškolním věku: Aktualizace pro rok 2020 se zaměřením na strategie rodičů</a:t>
            </a:r>
            <a:endParaRPr lang="cs-CZ">
              <a:latin typeface="Verdana"/>
              <a:ea typeface="Verdana"/>
            </a:endParaRPr>
          </a:p>
          <a:p>
            <a:r>
              <a:rPr lang="en-US">
                <a:latin typeface="Verdana"/>
                <a:ea typeface="Verdan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OECD. 2020. Early Learning and Child Well-being, A Study of Five-year-Olds in England, Estonia, and the United States. </a:t>
            </a:r>
            <a:endParaRPr lang="cs-CZ"/>
          </a:p>
          <a:p>
            <a:r>
              <a:rPr lang="cs-CZ">
                <a:latin typeface="Verdana"/>
                <a:ea typeface="Verdan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Pazour, M., Straková, J. 2020. Využití metody Delphi pro identifikaci klíčových témat vzdělávací politiky. Pedagogika 70 (2): 252–273.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Petrželová, I. 2010. Porovnávání předškolního vzdělávání ve vybraných evropských zemích. České Budějovice: Jihočeská univerzita. Bakalářská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Pokorná, L. 2022. Odklad školní docházky pohledem rodičů. Brno: Masarykova univerzita. Diplomová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Svobodová, Z. 2016. Rozhodovací proces rodičů o odkladu povinné školní docházky. Praha: Univerzita Karlova. Disertační práce.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Syslová, Z., Borkovcová, I., Průcha, J. 2014. Vzdělávání a péče v raném věku Komparace české a zahraniční situace. Brno: Masarykova Univerzita.</a:t>
            </a:r>
            <a:endParaRPr lang="cs-CZ">
              <a:latin typeface="Verdana"/>
              <a:ea typeface="Verdana"/>
            </a:endParaRPr>
          </a:p>
          <a:p>
            <a:r>
              <a:rPr lang="en-US">
                <a:latin typeface="Verdana"/>
                <a:ea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UNESCO. 2011. General Conference; 36th; Revision of the International Standard Classification of Education (ISCED) (npi.cz)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Wawrzyniak, M. 2023. Kinderopvangtoeslag - příspěvek na dítě v mateřské škole v Nizozemsku. Aangifte24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Zpráva Komise Radě, Evropskému parlamentu, Evropskému hospodářskému a sociálnímu výboru a Výboru regionů - Provádění barcelonských cílů týkajících se zařízení péče o děti předškolního věku {SEC(2008)2597}</a:t>
            </a:r>
            <a:endParaRPr lang="cs-CZ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580351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83363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3637"/>
            <a:ext cx="1179576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Seznam použitých zdrojů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 </a:t>
            </a:r>
            <a:br>
              <a:rPr lang="cs-CZ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cs-CZ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cs-CZ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cs-CZ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3137D0-7802-8F90-C2EE-CEB4F4F4DDB4}"/>
              </a:ext>
            </a:extLst>
          </p:cNvPr>
          <p:cNvSpPr txBox="1"/>
          <p:nvPr/>
        </p:nvSpPr>
        <p:spPr>
          <a:xfrm flipH="1">
            <a:off x="396240" y="1554477"/>
            <a:ext cx="11313772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cs-CZ"/>
            </a:defPPr>
            <a:lvl1pPr marL="171450" indent="-171450" fontAlgn="base">
              <a:buFont typeface="Arial" panose="020B0604020202020204" pitchFamily="34" charset="0"/>
              <a:buChar char="•"/>
              <a:defRPr sz="1100" b="0" i="0" u="sng" strike="noStrike"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245/2008 Z. z. Školský zákon | Aktuálne znenie (zakonypreludi.sk)</a:t>
            </a:r>
            <a:endParaRPr lang="cs-CZ">
              <a:latin typeface="Verdana"/>
              <a:ea typeface="Verdana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 Reports | School Meals and School Feeding | GCNF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Číselníky (uiv.cz)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 ČR 2023-2027_elektronická publikace.pdf, MŠMT ČR (msmt.cz)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https://clanky.rvp.cz/clanek/c/z/15015/VYUKOVE-METODY-TRADICNIHO-VYUCOVANI.html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cs-CZ">
                <a:latin typeface="Verdana"/>
                <a:ea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https://www.csicr.cz/CSICR/media/Prilohy/2022_p%C5%99%C3%ADlohy/Dokumenty/Sekundarni-analyza-TIMSS-2019_final.pdf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cs-CZ">
                <a:latin typeface="Verdana"/>
                <a:ea typeface="Verdan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https://www.csicr.cz/cz/Dokumenty/Publikace-a-ostatni-vystupy/Ceske-skolstvi-v-mapach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cs-CZ">
                <a:latin typeface="Verdana"/>
                <a:ea typeface="Verdan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https://www.esfcr.cz/documents/21802/17489737/Anal%C3%BDza+dostupnosti+za%C5%99%C3%ADzen%C3%AD+p%C3%A9%C4%8De+o+d%C4%9Bti+v+p%C5%99ed%C5%A1koln%C3%ADm+v%C4%9Bku/286e5037-e5a4-4b88-a608-e95580f3c412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cs-CZ">
                <a:latin typeface="Verdana"/>
                <a:ea typeface="Verdan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https://www.msmt.cz/uploads/Brozura_S2030_online_CZ.pdf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https://www.ped.muni.cz/vyzkum/veda-a-vyzkum/publikacni-cinnost/2214897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en-US">
                <a:latin typeface="Verdana"/>
                <a:ea typeface="Verdan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IELS-IELS Study Components (ed.gov)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Odborný článek: Jesle a mateřské školy ve Francii (rvp.cz)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Odborný článek: Švédské předškolní vzdělávání očima české učitelky (rvp.cz)</a:t>
            </a:r>
            <a:endParaRPr lang="cs-CZ">
              <a:latin typeface="Verdana"/>
              <a:ea typeface="Verdana"/>
            </a:endParaRPr>
          </a:p>
          <a:p>
            <a:r>
              <a:rPr lang="en-US">
                <a:latin typeface="Verdana"/>
                <a:ea typeface="Verdan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Organisation of the Education System and of its Structure (europa.eu)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Struktury vzdělávacích systémů v Evropě 2019-2020 (dzs.cz)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Vyhláška č._107, 2005_Sb._ve_zneni_210_2017_Sb.pdf (msmt.cz)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Vzdělávání v datech (vzdelavanivdatech.cz)</a:t>
            </a:r>
            <a:r>
              <a:rPr lang="cs-CZ">
                <a:latin typeface="Verdana"/>
                <a:ea typeface="Verdana"/>
              </a:rPr>
              <a:t> </a:t>
            </a:r>
          </a:p>
          <a:p>
            <a:r>
              <a:rPr lang="cs-CZ">
                <a:latin typeface="Verdana"/>
                <a:ea typeface="Verdan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Zavěrečná Zpráva TAČR - TITSMSMT801 (edu.cz)</a:t>
            </a:r>
            <a:endParaRPr lang="cs-CZ">
              <a:latin typeface="Verdana"/>
              <a:ea typeface="Verdana"/>
            </a:endParaRPr>
          </a:p>
          <a:p>
            <a:r>
              <a:rPr lang="cs-CZ">
                <a:latin typeface="Verdana"/>
                <a:ea typeface="Verdana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Životní podmínky 2022: Dotazník za hospodařící domácnost. (czso.cz)</a:t>
            </a:r>
            <a:endParaRPr lang="cs-CZ">
              <a:latin typeface="Verdana"/>
              <a:ea typeface="Verdana"/>
            </a:endParaRP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35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44302" y="-2404514"/>
            <a:ext cx="15952321" cy="9950261"/>
          </a:xfrm>
          <a:custGeom>
            <a:avLst/>
            <a:gdLst/>
            <a:ahLst/>
            <a:cxnLst/>
            <a:rect l="l" t="t" r="r" b="b"/>
            <a:pathLst>
              <a:path w="23928482" h="14925391">
                <a:moveTo>
                  <a:pt x="0" y="0"/>
                </a:moveTo>
                <a:lnTo>
                  <a:pt x="23928482" y="0"/>
                </a:lnTo>
                <a:lnTo>
                  <a:pt x="23928482" y="14925391"/>
                </a:lnTo>
                <a:lnTo>
                  <a:pt x="0" y="1492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5400000">
            <a:off x="166516" y="-1520374"/>
            <a:ext cx="11583823" cy="7225409"/>
          </a:xfrm>
          <a:custGeom>
            <a:avLst/>
            <a:gdLst/>
            <a:ahLst/>
            <a:cxnLst/>
            <a:rect l="l" t="t" r="r" b="b"/>
            <a:pathLst>
              <a:path w="17375734" h="10838114">
                <a:moveTo>
                  <a:pt x="0" y="0"/>
                </a:moveTo>
                <a:lnTo>
                  <a:pt x="17375734" y="0"/>
                </a:lnTo>
                <a:lnTo>
                  <a:pt x="17375734" y="10838114"/>
                </a:lnTo>
                <a:lnTo>
                  <a:pt x="0" y="10838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2037090" y="650417"/>
            <a:ext cx="7842676" cy="4891869"/>
          </a:xfrm>
          <a:custGeom>
            <a:avLst/>
            <a:gdLst/>
            <a:ahLst/>
            <a:cxnLst/>
            <a:rect l="l" t="t" r="r" b="b"/>
            <a:pathLst>
              <a:path w="11764014" h="7337804">
                <a:moveTo>
                  <a:pt x="0" y="0"/>
                </a:moveTo>
                <a:lnTo>
                  <a:pt x="11764013" y="0"/>
                </a:lnTo>
                <a:lnTo>
                  <a:pt x="11764013" y="7337803"/>
                </a:lnTo>
                <a:lnTo>
                  <a:pt x="0" y="7337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957652" y="2570617"/>
            <a:ext cx="2744566" cy="2743200"/>
          </a:xfrm>
          <a:custGeom>
            <a:avLst/>
            <a:gdLst/>
            <a:ahLst/>
            <a:cxnLst/>
            <a:rect l="l" t="t" r="r" b="b"/>
            <a:pathLst>
              <a:path w="4116849" h="4114800">
                <a:moveTo>
                  <a:pt x="0" y="0"/>
                </a:moveTo>
                <a:lnTo>
                  <a:pt x="4116849" y="0"/>
                </a:lnTo>
                <a:lnTo>
                  <a:pt x="4116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5432103" y="1612791"/>
            <a:ext cx="1795663" cy="2967120"/>
          </a:xfrm>
          <a:custGeom>
            <a:avLst/>
            <a:gdLst/>
            <a:ahLst/>
            <a:cxnLst/>
            <a:rect l="l" t="t" r="r" b="b"/>
            <a:pathLst>
              <a:path w="2693495" h="4450680">
                <a:moveTo>
                  <a:pt x="0" y="0"/>
                </a:moveTo>
                <a:lnTo>
                  <a:pt x="2693495" y="0"/>
                </a:lnTo>
                <a:lnTo>
                  <a:pt x="2693495" y="4450680"/>
                </a:lnTo>
                <a:lnTo>
                  <a:pt x="0" y="4450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67595" y="5211132"/>
            <a:ext cx="1258771" cy="1150202"/>
          </a:xfrm>
          <a:custGeom>
            <a:avLst/>
            <a:gdLst/>
            <a:ahLst/>
            <a:cxnLst/>
            <a:rect l="l" t="t" r="r" b="b"/>
            <a:pathLst>
              <a:path w="1888157" h="1725303">
                <a:moveTo>
                  <a:pt x="0" y="0"/>
                </a:moveTo>
                <a:lnTo>
                  <a:pt x="1888157" y="0"/>
                </a:lnTo>
                <a:lnTo>
                  <a:pt x="1888157" y="1725303"/>
                </a:lnTo>
                <a:lnTo>
                  <a:pt x="0" y="1725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383932" y="1794701"/>
            <a:ext cx="923729" cy="917011"/>
          </a:xfrm>
          <a:custGeom>
            <a:avLst/>
            <a:gdLst/>
            <a:ahLst/>
            <a:cxnLst/>
            <a:rect l="l" t="t" r="r" b="b"/>
            <a:pathLst>
              <a:path w="1385593" h="1375516">
                <a:moveTo>
                  <a:pt x="0" y="0"/>
                </a:moveTo>
                <a:lnTo>
                  <a:pt x="1385593" y="0"/>
                </a:lnTo>
                <a:lnTo>
                  <a:pt x="1385593" y="1375515"/>
                </a:lnTo>
                <a:lnTo>
                  <a:pt x="0" y="1375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551025" y="428273"/>
            <a:ext cx="1165270" cy="1184519"/>
          </a:xfrm>
          <a:custGeom>
            <a:avLst/>
            <a:gdLst/>
            <a:ahLst/>
            <a:cxnLst/>
            <a:rect l="l" t="t" r="r" b="b"/>
            <a:pathLst>
              <a:path w="1747905" h="1776778">
                <a:moveTo>
                  <a:pt x="0" y="0"/>
                </a:moveTo>
                <a:lnTo>
                  <a:pt x="1747906" y="0"/>
                </a:lnTo>
                <a:lnTo>
                  <a:pt x="1747906" y="1776778"/>
                </a:lnTo>
                <a:lnTo>
                  <a:pt x="0" y="17767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2026366" y="3199005"/>
            <a:ext cx="870998" cy="867732"/>
          </a:xfrm>
          <a:custGeom>
            <a:avLst/>
            <a:gdLst/>
            <a:ahLst/>
            <a:cxnLst/>
            <a:rect l="l" t="t" r="r" b="b"/>
            <a:pathLst>
              <a:path w="1306497" h="1301598">
                <a:moveTo>
                  <a:pt x="0" y="0"/>
                </a:moveTo>
                <a:lnTo>
                  <a:pt x="1306497" y="0"/>
                </a:lnTo>
                <a:lnTo>
                  <a:pt x="1306497" y="1301598"/>
                </a:lnTo>
                <a:lnTo>
                  <a:pt x="0" y="1301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2740669" y="1176103"/>
            <a:ext cx="1401920" cy="1237195"/>
          </a:xfrm>
          <a:custGeom>
            <a:avLst/>
            <a:gdLst/>
            <a:ahLst/>
            <a:cxnLst/>
            <a:rect l="l" t="t" r="r" b="b"/>
            <a:pathLst>
              <a:path w="2102880" h="1855792">
                <a:moveTo>
                  <a:pt x="0" y="0"/>
                </a:moveTo>
                <a:lnTo>
                  <a:pt x="2102880" y="0"/>
                </a:lnTo>
                <a:lnTo>
                  <a:pt x="2102880" y="1855791"/>
                </a:lnTo>
                <a:lnTo>
                  <a:pt x="0" y="18557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8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0026429" y="4971762"/>
            <a:ext cx="1281233" cy="1212366"/>
          </a:xfrm>
          <a:custGeom>
            <a:avLst/>
            <a:gdLst/>
            <a:ahLst/>
            <a:cxnLst/>
            <a:rect l="l" t="t" r="r" b="b"/>
            <a:pathLst>
              <a:path w="1921849" h="1818549">
                <a:moveTo>
                  <a:pt x="0" y="0"/>
                </a:moveTo>
                <a:lnTo>
                  <a:pt x="1921848" y="0"/>
                </a:lnTo>
                <a:lnTo>
                  <a:pt x="1921848" y="1818549"/>
                </a:lnTo>
                <a:lnTo>
                  <a:pt x="0" y="18185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65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7542372" y="0"/>
            <a:ext cx="1999309" cy="1432232"/>
          </a:xfrm>
          <a:custGeom>
            <a:avLst/>
            <a:gdLst/>
            <a:ahLst/>
            <a:cxnLst/>
            <a:rect l="l" t="t" r="r" b="b"/>
            <a:pathLst>
              <a:path w="2998963" h="2148348">
                <a:moveTo>
                  <a:pt x="0" y="0"/>
                </a:moveTo>
                <a:lnTo>
                  <a:pt x="2998962" y="0"/>
                </a:lnTo>
                <a:lnTo>
                  <a:pt x="2998962" y="2148348"/>
                </a:lnTo>
                <a:lnTo>
                  <a:pt x="0" y="21483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5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 rot="5400000">
            <a:off x="3355979" y="1744604"/>
            <a:ext cx="5467047" cy="3410071"/>
          </a:xfrm>
          <a:custGeom>
            <a:avLst/>
            <a:gdLst/>
            <a:ahLst/>
            <a:cxnLst/>
            <a:rect l="l" t="t" r="r" b="b"/>
            <a:pathLst>
              <a:path w="8200570" h="5115106">
                <a:moveTo>
                  <a:pt x="0" y="0"/>
                </a:moveTo>
                <a:lnTo>
                  <a:pt x="8200570" y="0"/>
                </a:lnTo>
                <a:lnTo>
                  <a:pt x="8200570" y="5115106"/>
                </a:lnTo>
                <a:lnTo>
                  <a:pt x="0" y="5115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8841682" y="2784292"/>
            <a:ext cx="1046193" cy="993884"/>
          </a:xfrm>
          <a:custGeom>
            <a:avLst/>
            <a:gdLst/>
            <a:ahLst/>
            <a:cxnLst/>
            <a:rect l="l" t="t" r="r" b="b"/>
            <a:pathLst>
              <a:path w="1569290" h="1490826">
                <a:moveTo>
                  <a:pt x="0" y="0"/>
                </a:moveTo>
                <a:lnTo>
                  <a:pt x="1569291" y="0"/>
                </a:lnTo>
                <a:lnTo>
                  <a:pt x="1569291" y="1490825"/>
                </a:lnTo>
                <a:lnTo>
                  <a:pt x="0" y="14908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65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8293026" y="5211132"/>
            <a:ext cx="548656" cy="1322063"/>
          </a:xfrm>
          <a:custGeom>
            <a:avLst/>
            <a:gdLst/>
            <a:ahLst/>
            <a:cxnLst/>
            <a:rect l="l" t="t" r="r" b="b"/>
            <a:pathLst>
              <a:path w="822984" h="1983094">
                <a:moveTo>
                  <a:pt x="0" y="0"/>
                </a:moveTo>
                <a:lnTo>
                  <a:pt x="822984" y="0"/>
                </a:lnTo>
                <a:lnTo>
                  <a:pt x="822984" y="1983094"/>
                </a:lnTo>
                <a:lnTo>
                  <a:pt x="0" y="19830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68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2740670" y="5367930"/>
            <a:ext cx="865653" cy="804270"/>
          </a:xfrm>
          <a:custGeom>
            <a:avLst/>
            <a:gdLst/>
            <a:ahLst/>
            <a:cxnLst/>
            <a:rect l="l" t="t" r="r" b="b"/>
            <a:pathLst>
              <a:path w="1298479" h="1206405">
                <a:moveTo>
                  <a:pt x="0" y="0"/>
                </a:moveTo>
                <a:lnTo>
                  <a:pt x="1298480" y="0"/>
                </a:lnTo>
                <a:lnTo>
                  <a:pt x="1298480" y="1206405"/>
                </a:lnTo>
                <a:lnTo>
                  <a:pt x="0" y="12064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5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8" name="Group 18"/>
          <p:cNvGrpSpPr/>
          <p:nvPr/>
        </p:nvGrpSpPr>
        <p:grpSpPr>
          <a:xfrm>
            <a:off x="4004202" y="4378617"/>
            <a:ext cx="4288824" cy="593144"/>
            <a:chOff x="0" y="0"/>
            <a:chExt cx="1694350" cy="2343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4350" cy="234328"/>
            </a:xfrm>
            <a:custGeom>
              <a:avLst/>
              <a:gdLst/>
              <a:ahLst/>
              <a:cxnLst/>
              <a:rect l="l" t="t" r="r" b="b"/>
              <a:pathLst>
                <a:path w="1694350" h="234328">
                  <a:moveTo>
                    <a:pt x="61375" y="0"/>
                  </a:moveTo>
                  <a:lnTo>
                    <a:pt x="1632976" y="0"/>
                  </a:lnTo>
                  <a:cubicBezTo>
                    <a:pt x="1666872" y="0"/>
                    <a:pt x="1694350" y="27478"/>
                    <a:pt x="1694350" y="61375"/>
                  </a:cubicBezTo>
                  <a:lnTo>
                    <a:pt x="1694350" y="172954"/>
                  </a:lnTo>
                  <a:cubicBezTo>
                    <a:pt x="1694350" y="189231"/>
                    <a:pt x="1687884" y="204842"/>
                    <a:pt x="1676374" y="216352"/>
                  </a:cubicBezTo>
                  <a:cubicBezTo>
                    <a:pt x="1664864" y="227862"/>
                    <a:pt x="1649253" y="234328"/>
                    <a:pt x="1632976" y="234328"/>
                  </a:cubicBezTo>
                  <a:lnTo>
                    <a:pt x="61375" y="234328"/>
                  </a:lnTo>
                  <a:cubicBezTo>
                    <a:pt x="45097" y="234328"/>
                    <a:pt x="29486" y="227862"/>
                    <a:pt x="17976" y="216352"/>
                  </a:cubicBezTo>
                  <a:cubicBezTo>
                    <a:pt x="6466" y="204842"/>
                    <a:pt x="0" y="189231"/>
                    <a:pt x="0" y="172954"/>
                  </a:cubicBezTo>
                  <a:lnTo>
                    <a:pt x="0" y="61375"/>
                  </a:lnTo>
                  <a:cubicBezTo>
                    <a:pt x="0" y="45097"/>
                    <a:pt x="6466" y="29486"/>
                    <a:pt x="17976" y="17976"/>
                  </a:cubicBezTo>
                  <a:cubicBezTo>
                    <a:pt x="29486" y="6466"/>
                    <a:pt x="45097" y="0"/>
                    <a:pt x="61375" y="0"/>
                  </a:cubicBezTo>
                  <a:close/>
                </a:path>
              </a:pathLst>
            </a:custGeom>
            <a:solidFill>
              <a:srgbClr val="006FAD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94350" cy="2724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61865" y="4435393"/>
            <a:ext cx="747272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6EA"/>
                </a:solidFill>
                <a:latin typeface="Dederon Sans Std 1 Bold"/>
              </a:rPr>
              <a:t>PODMÍNKY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9478" y="-530592"/>
            <a:ext cx="14244184" cy="8190406"/>
          </a:xfrm>
          <a:custGeom>
            <a:avLst/>
            <a:gdLst/>
            <a:ahLst/>
            <a:cxnLst/>
            <a:rect l="l" t="t" r="r" b="b"/>
            <a:pathLst>
              <a:path w="21366276" h="12285609">
                <a:moveTo>
                  <a:pt x="0" y="0"/>
                </a:moveTo>
                <a:lnTo>
                  <a:pt x="21366276" y="0"/>
                </a:lnTo>
                <a:lnTo>
                  <a:pt x="21366276" y="12285608"/>
                </a:lnTo>
                <a:lnTo>
                  <a:pt x="0" y="12285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73229" y="4456217"/>
            <a:ext cx="2424060" cy="1972579"/>
          </a:xfrm>
          <a:custGeom>
            <a:avLst/>
            <a:gdLst/>
            <a:ahLst/>
            <a:cxnLst/>
            <a:rect l="l" t="t" r="r" b="b"/>
            <a:pathLst>
              <a:path w="3636090" h="2958868">
                <a:moveTo>
                  <a:pt x="0" y="0"/>
                </a:moveTo>
                <a:lnTo>
                  <a:pt x="3636090" y="0"/>
                </a:lnTo>
                <a:lnTo>
                  <a:pt x="3636090" y="2958868"/>
                </a:lnTo>
                <a:lnTo>
                  <a:pt x="0" y="2958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556559" y="2258855"/>
            <a:ext cx="2057400" cy="20574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AE0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4763077" y="2862498"/>
            <a:ext cx="496751" cy="865798"/>
          </a:xfrm>
          <a:custGeom>
            <a:avLst/>
            <a:gdLst/>
            <a:ahLst/>
            <a:cxnLst/>
            <a:rect l="l" t="t" r="r" b="b"/>
            <a:pathLst>
              <a:path w="745127" h="1298697">
                <a:moveTo>
                  <a:pt x="0" y="0"/>
                </a:moveTo>
                <a:lnTo>
                  <a:pt x="745127" y="0"/>
                </a:lnTo>
                <a:lnTo>
                  <a:pt x="745127" y="1298696"/>
                </a:lnTo>
                <a:lnTo>
                  <a:pt x="0" y="1298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090975" y="610554"/>
            <a:ext cx="645106" cy="1155519"/>
          </a:xfrm>
          <a:custGeom>
            <a:avLst/>
            <a:gdLst/>
            <a:ahLst/>
            <a:cxnLst/>
            <a:rect l="l" t="t" r="r" b="b"/>
            <a:pathLst>
              <a:path w="967659" h="1733279">
                <a:moveTo>
                  <a:pt x="0" y="0"/>
                </a:moveTo>
                <a:lnTo>
                  <a:pt x="967658" y="0"/>
                </a:lnTo>
                <a:lnTo>
                  <a:pt x="967658" y="1733279"/>
                </a:lnTo>
                <a:lnTo>
                  <a:pt x="0" y="173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-227845" y="3021248"/>
            <a:ext cx="3626209" cy="64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6"/>
              </a:lnSpc>
            </a:pPr>
            <a:r>
              <a:rPr lang="en-US" sz="5585">
                <a:solidFill>
                  <a:srgbClr val="FFFAEF"/>
                </a:solidFill>
                <a:latin typeface="CS Gordon Serif"/>
              </a:rPr>
              <a:t>MŠ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95954" y="5561226"/>
            <a:ext cx="611505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</a:pPr>
            <a:r>
              <a:rPr lang="en-US" sz="2733">
                <a:solidFill>
                  <a:srgbClr val="503328"/>
                </a:solidFill>
                <a:latin typeface="Dederon Sans Std 2 Medium"/>
              </a:rPr>
              <a:t>,, Na dobrém začátku všechno záleží 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02163" y="6066846"/>
            <a:ext cx="1763812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503328"/>
                </a:solidFill>
                <a:latin typeface="Dederon Sans Std 2"/>
              </a:rPr>
              <a:t>J. A. Komenský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7193" y="1856230"/>
            <a:ext cx="2764731" cy="31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1867">
                <a:solidFill>
                  <a:srgbClr val="000000"/>
                </a:solidFill>
                <a:latin typeface="Dederon Sans Std 2"/>
              </a:rPr>
              <a:t>každé dítě má své tempo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3086" y="5999799"/>
            <a:ext cx="2959991" cy="54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Dederon Sans Std 2"/>
              </a:rPr>
              <a:t>základní schod k celoživotnímu učení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8917" b="-952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672517" y="2341846"/>
            <a:ext cx="2919330" cy="2423044"/>
          </a:xfrm>
          <a:custGeom>
            <a:avLst/>
            <a:gdLst/>
            <a:ahLst/>
            <a:cxnLst/>
            <a:rect l="l" t="t" r="r" b="b"/>
            <a:pathLst>
              <a:path w="4378995" h="3634566">
                <a:moveTo>
                  <a:pt x="0" y="0"/>
                </a:moveTo>
                <a:lnTo>
                  <a:pt x="4378995" y="0"/>
                </a:lnTo>
                <a:lnTo>
                  <a:pt x="4378995" y="3634566"/>
                </a:lnTo>
                <a:lnTo>
                  <a:pt x="0" y="3634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6270996" y="310329"/>
            <a:ext cx="5722373" cy="15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33"/>
              </a:lnSpc>
            </a:pPr>
            <a:r>
              <a:rPr lang="en-US" sz="4666">
                <a:solidFill>
                  <a:srgbClr val="006FAD"/>
                </a:solidFill>
                <a:latin typeface="Dederon Sans Std 2 Medium"/>
              </a:rPr>
              <a:t>Důležitost přípravy </a:t>
            </a:r>
          </a:p>
          <a:p>
            <a:pPr algn="just">
              <a:lnSpc>
                <a:spcPts val="6533"/>
              </a:lnSpc>
            </a:pPr>
            <a:r>
              <a:rPr lang="en-US" sz="4666">
                <a:solidFill>
                  <a:srgbClr val="006FAD"/>
                </a:solidFill>
                <a:latin typeface="Dederon Sans Std 2 Medium"/>
              </a:rPr>
              <a:t>budoucích učitelů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52129" y="3627692"/>
            <a:ext cx="1142021" cy="3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006FAD"/>
                </a:solidFill>
                <a:latin typeface="Dederon Sans Std 1 Bold"/>
              </a:rPr>
              <a:t>TEORIE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73950" y="3627692"/>
            <a:ext cx="1099225" cy="3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177">
                <a:solidFill>
                  <a:srgbClr val="006FAD"/>
                </a:solidFill>
                <a:latin typeface="Dederon Sans Std 1 Bold"/>
              </a:rPr>
              <a:t>PRAXE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435300" y="606497"/>
            <a:ext cx="9761220" cy="54864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10271040" y="3429000"/>
            <a:ext cx="1753181" cy="3383332"/>
          </a:xfrm>
          <a:custGeom>
            <a:avLst/>
            <a:gdLst/>
            <a:ahLst/>
            <a:cxnLst/>
            <a:rect l="l" t="t" r="r" b="b"/>
            <a:pathLst>
              <a:path w="2629772" h="5074998">
                <a:moveTo>
                  <a:pt x="2629772" y="0"/>
                </a:moveTo>
                <a:lnTo>
                  <a:pt x="0" y="0"/>
                </a:lnTo>
                <a:lnTo>
                  <a:pt x="0" y="5074998"/>
                </a:lnTo>
                <a:lnTo>
                  <a:pt x="2629772" y="5074998"/>
                </a:lnTo>
                <a:lnTo>
                  <a:pt x="26297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455574" y="497940"/>
            <a:ext cx="1812951" cy="779569"/>
          </a:xfrm>
          <a:custGeom>
            <a:avLst/>
            <a:gdLst/>
            <a:ahLst/>
            <a:cxnLst/>
            <a:rect l="l" t="t" r="r" b="b"/>
            <a:pathLst>
              <a:path w="2719427" h="1169354">
                <a:moveTo>
                  <a:pt x="0" y="0"/>
                </a:moveTo>
                <a:lnTo>
                  <a:pt x="2719427" y="0"/>
                </a:lnTo>
                <a:lnTo>
                  <a:pt x="2719427" y="1169353"/>
                </a:lnTo>
                <a:lnTo>
                  <a:pt x="0" y="1169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:00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11:00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1 Úvodní slovo, přivítání a představení účastníků 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(V. Jelen,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1.1 Význam předškolního vzdělávání 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   (E. Šmelová, UPOL)</a:t>
            </a:r>
            <a:endParaRPr lang="en-US" sz="2600" i="1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Biome Light"/>
            </a:endParaRP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1.2 Předškolní vzdělávání z pohledu vzdělávací politiky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(M. Černý, J. </a:t>
            </a:r>
            <a:r>
              <a:rPr lang="cs-CZ" sz="2600" b="1" i="1" kern="10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Jiterský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1.3 Sběry dat a výkaznictví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(P. Müllerová,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1.4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10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6758" y="1773199"/>
            <a:ext cx="7419026" cy="2015757"/>
          </a:xfrm>
        </p:spPr>
        <p:txBody>
          <a:bodyPr/>
          <a:lstStyle/>
          <a:p>
            <a:r>
              <a:rPr lang="cs-CZ"/>
              <a:t>Předškolní vzdělávání</a:t>
            </a:r>
            <a:br>
              <a:rPr lang="cs-CZ"/>
            </a:br>
            <a:r>
              <a:rPr lang="cs-CZ"/>
              <a:t>z pohledu vzdělávací politiky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CA39D294-C969-B1A0-E50A-11CFCC1D0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57" y="5012810"/>
            <a:ext cx="6843095" cy="935887"/>
          </a:xfrm>
        </p:spPr>
        <p:txBody>
          <a:bodyPr>
            <a:normAutofit/>
          </a:bodyPr>
          <a:lstStyle/>
          <a:p>
            <a:r>
              <a:rPr lang="cs-CZ"/>
              <a:t>Odborný panel - PŘEDŠKOLNÍ VZDĚLÁVÁNÍ V DATECH</a:t>
            </a:r>
          </a:p>
          <a:p>
            <a:r>
              <a:rPr lang="cs-CZ"/>
              <a:t>18. 3. 2024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C206FE2-E8AB-25F5-0BB2-E6DD3D91B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2200" b="0">
                <a:solidFill>
                  <a:srgbClr val="000000"/>
                </a:solidFill>
                <a:latin typeface="Calibri" panose="020F0502020204030204" pitchFamily="34" charset="0"/>
              </a:rPr>
              <a:t>Michal Černý</a:t>
            </a:r>
            <a:endParaRPr lang="cs-CZ" sz="2999"/>
          </a:p>
          <a:p>
            <a:r>
              <a:rPr lang="cs-CZ" sz="2200" b="0">
                <a:solidFill>
                  <a:srgbClr val="000000"/>
                </a:solidFill>
                <a:latin typeface="Calibri" panose="020F0502020204030204" pitchFamily="34" charset="0"/>
              </a:rPr>
              <a:t>Jan Jiterský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10715625" y="188913"/>
            <a:ext cx="1476375" cy="365125"/>
          </a:xfrm>
        </p:spPr>
        <p:txBody>
          <a:bodyPr/>
          <a:lstStyle/>
          <a:p>
            <a:fld id="{AF7E8799-BA01-4129-AAB0-5B0F0ADF6A7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6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A240360-516E-BBB8-952F-F780BD0C6BE5}"/>
              </a:ext>
            </a:extLst>
          </p:cNvPr>
          <p:cNvSpPr txBox="1">
            <a:spLocks/>
          </p:cNvSpPr>
          <p:nvPr/>
        </p:nvSpPr>
        <p:spPr>
          <a:xfrm>
            <a:off x="1090181" y="2967768"/>
            <a:ext cx="9326231" cy="16619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3600" b="1" spc="-200">
                <a:solidFill>
                  <a:srgbClr val="003F77"/>
                </a:solidFill>
                <a:latin typeface="Verdana"/>
                <a:ea typeface="Calibri Light"/>
                <a:cs typeface="Calibri Light"/>
              </a:rPr>
              <a:t>DATOVĚ-ANALYTICKÁ PODPORA PRO HODNOCENÍ A ŘÍZENÍ VZDĚLÁVACÍ SOUSTAVY ČR</a:t>
            </a:r>
            <a:endParaRPr lang="cs-CZ" sz="3600">
              <a:latin typeface="Verdana"/>
            </a:endParaRPr>
          </a:p>
        </p:txBody>
      </p:sp>
      <p:pic>
        <p:nvPicPr>
          <p:cNvPr id="2" name="Obrázek 2" descr="Obsah obrázku text, Písmo, grafický design, snímek obrazovky&#10;&#10;Popis se vygeneroval automaticky.">
            <a:extLst>
              <a:ext uri="{FF2B5EF4-FFF2-40B4-BE49-F238E27FC236}">
                <a16:creationId xmlns:a16="http://schemas.microsoft.com/office/drawing/2014/main" id="{D107C0DE-0C9A-61CF-DE92-8FF1A97E5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8" y="731635"/>
            <a:ext cx="4785360" cy="6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02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100000"/>
            </a:pPr>
            <a:r>
              <a:rPr lang="cs-CZ"/>
              <a:t>Strategie 2030+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Implementační karta </a:t>
            </a:r>
            <a:r>
              <a:rPr lang="cs-CZ" b="1"/>
              <a:t>Podpora předškolního vzdělávání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Klíčová aktivita 2.1. Úprava RVP PV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Proces a principy aktualizace RVP PV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Schváleno v PV pod č. j. MSMT-12625/2022-1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6758" y="731836"/>
            <a:ext cx="8930844" cy="657554"/>
          </a:xfrm>
        </p:spPr>
        <p:txBody>
          <a:bodyPr>
            <a:normAutofit fontScale="90000"/>
          </a:bodyPr>
          <a:lstStyle/>
          <a:p>
            <a:r>
              <a:rPr lang="cs-CZ"/>
              <a:t>KONTEXT</a:t>
            </a:r>
            <a:endParaRPr lang="cs-CZ" b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2901700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  <a:buSzPct val="100000"/>
            </a:pPr>
            <a:r>
              <a:rPr lang="cs-CZ"/>
              <a:t>V září 2022 byli panem ministrem jmenováni členové </a:t>
            </a:r>
            <a:r>
              <a:rPr lang="cs-CZ" b="1"/>
              <a:t>Pracovní rady pro aktualizaci RVP PV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V rámci výběrového řízení vzniklo </a:t>
            </a:r>
            <a:r>
              <a:rPr lang="cs-CZ" b="1"/>
              <a:t>6 tvůrčích týmů</a:t>
            </a:r>
            <a:r>
              <a:rPr lang="cs-CZ"/>
              <a:t> (30 osob)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Zástupci učitelů z praxe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Akademičtí pracovníci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Asociace v předškolním vzdělávání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Zástupci ČŠI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a další odborníci na předškolní vzdělávání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6758" y="731836"/>
            <a:ext cx="8930844" cy="657554"/>
          </a:xfrm>
        </p:spPr>
        <p:txBody>
          <a:bodyPr>
            <a:normAutofit fontScale="90000"/>
          </a:bodyPr>
          <a:lstStyle/>
          <a:p>
            <a:r>
              <a:rPr lang="cs-CZ"/>
              <a:t>Kdo se na úpravě RVP PV podílel</a:t>
            </a:r>
            <a:endParaRPr lang="cs-CZ" b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221894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Cíle pro aktualizaci RVP PV 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ACFC0F6E-89A3-41BF-A63C-6F0DA5D6D67F}"/>
              </a:ext>
            </a:extLst>
          </p:cNvPr>
          <p:cNvSpPr txBox="1">
            <a:spLocks/>
          </p:cNvSpPr>
          <p:nvPr/>
        </p:nvSpPr>
        <p:spPr>
          <a:xfrm>
            <a:off x="696650" y="1989174"/>
            <a:ext cx="7055150" cy="3993059"/>
          </a:xfrm>
          <a:prstGeom prst="rect">
            <a:avLst/>
          </a:prstGeom>
        </p:spPr>
        <p:txBody>
          <a:bodyPr vert="horz" lIns="121889" tIns="60944" rIns="121889" bIns="60944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52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3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44000" algn="l" defTabSz="1219170" rtl="0" eaLnBrk="1" latinLnBrk="0" hangingPunct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Důraz na budování a rozvoj </a:t>
            </a:r>
            <a:r>
              <a:rPr lang="cs-CZ" sz="1800" b="1"/>
              <a:t>klíčových kompetencí</a:t>
            </a:r>
            <a:r>
              <a:rPr lang="cs-CZ" sz="1800"/>
              <a:t> v dosažitelné úrovni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Podpora </a:t>
            </a:r>
            <a:r>
              <a:rPr lang="cs-CZ" sz="1800" b="1"/>
              <a:t>individualizace</a:t>
            </a:r>
            <a:r>
              <a:rPr lang="cs-CZ" sz="1800"/>
              <a:t> přístupu na základě kvalitní </a:t>
            </a:r>
            <a:r>
              <a:rPr lang="cs-CZ" sz="1800" b="1"/>
              <a:t>pedagogické diagnostiky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Umožnění </a:t>
            </a:r>
            <a:r>
              <a:rPr lang="cs-CZ" sz="1800" b="1"/>
              <a:t>sledování pokroku</a:t>
            </a:r>
            <a:r>
              <a:rPr lang="cs-CZ" sz="1800"/>
              <a:t> každého jednotlivého dítěte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Zachování </a:t>
            </a:r>
            <a:r>
              <a:rPr lang="cs-CZ" sz="1800" b="1"/>
              <a:t>rovnováhy</a:t>
            </a:r>
            <a:r>
              <a:rPr lang="cs-CZ" sz="1800"/>
              <a:t> mezi sociálně-emočním a kognitivním rozvojem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Zajištění </a:t>
            </a:r>
            <a:r>
              <a:rPr lang="cs-CZ" sz="1800" b="1"/>
              <a:t>návaznosti</a:t>
            </a:r>
            <a:r>
              <a:rPr lang="cs-CZ" sz="1800"/>
              <a:t> RVP PV a RVP ZV</a:t>
            </a:r>
          </a:p>
          <a:p>
            <a:pPr lvl="2">
              <a:lnSpc>
                <a:spcPct val="130000"/>
              </a:lnSpc>
              <a:spcAft>
                <a:spcPts val="0"/>
              </a:spcAft>
            </a:pPr>
            <a:r>
              <a:rPr lang="cs-CZ" sz="1600"/>
              <a:t>Podpora </a:t>
            </a:r>
            <a:r>
              <a:rPr lang="cs-CZ" sz="1600" b="1"/>
              <a:t>plynulého přechodu</a:t>
            </a:r>
            <a:r>
              <a:rPr lang="cs-CZ" sz="1600"/>
              <a:t> dítěte z MŠ do ZŠ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cs-CZ" sz="1800"/>
              <a:t>Posílení </a:t>
            </a:r>
            <a:r>
              <a:rPr lang="cs-CZ" sz="1800" b="1" err="1"/>
              <a:t>autoevaluační</a:t>
            </a:r>
            <a:r>
              <a:rPr lang="cs-CZ" sz="1800" b="1"/>
              <a:t> aktivity</a:t>
            </a:r>
            <a:r>
              <a:rPr lang="cs-CZ" sz="1800"/>
              <a:t> mateřské školy a spolupráce s rodinou</a:t>
            </a:r>
          </a:p>
        </p:txBody>
      </p:sp>
    </p:spTree>
    <p:extLst>
      <p:ext uri="{BB962C8B-B14F-4D97-AF65-F5344CB8AC3E}">
        <p14:creationId xmlns:p14="http://schemas.microsoft.com/office/powerpoint/2010/main" val="321666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Posílení principů </a:t>
            </a:r>
            <a:r>
              <a:rPr lang="cs-CZ" sz="1600" b="1"/>
              <a:t>společného vzdělávání</a:t>
            </a:r>
            <a:r>
              <a:rPr lang="cs-CZ" sz="1600"/>
              <a:t> s důrazem na </a:t>
            </a:r>
            <a:r>
              <a:rPr lang="cs-CZ" sz="1600" b="1"/>
              <a:t>respekt k individualitě </a:t>
            </a:r>
            <a:r>
              <a:rPr lang="cs-CZ" sz="1600"/>
              <a:t>a jedinečnosti každého dítěte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Formulace cílů předškolního vzdělávání v podobě </a:t>
            </a:r>
            <a:r>
              <a:rPr lang="cs-CZ" sz="1600" b="1"/>
              <a:t>klíčových kompetencí a očekávaných výstupů</a:t>
            </a:r>
            <a:r>
              <a:rPr lang="cs-CZ" sz="1600"/>
              <a:t>.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Rozšíření na osm klíčových kompetencí. 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 sz="1400"/>
              <a:t>Sjednocením klíčových kompetencí v RVP PV a RVP ZV je posílena návaznost předškolního a základního vzdělávání. 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Důsledné </a:t>
            </a:r>
            <a:r>
              <a:rPr lang="cs-CZ" sz="1600" b="1"/>
              <a:t>odstranění duplicit výstupů </a:t>
            </a:r>
            <a:r>
              <a:rPr lang="cs-CZ" sz="1600"/>
              <a:t>klíčových kompetencí a očekávaných výstupů ve vzdělávacích oblastech, které bylo pro učitele mnohdy matoucí.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Definování </a:t>
            </a:r>
            <a:r>
              <a:rPr lang="cs-CZ" sz="1600" b="1"/>
              <a:t>čtyř vzdělávacích oblastí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 sz="1400"/>
              <a:t>Dítě a jeho tělo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 sz="1400"/>
              <a:t>Dítě a jeho psychika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 sz="1400"/>
              <a:t>Dítě, ten druhý a společnost (spojeno s důvodu překryvů)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 sz="1400"/>
              <a:t>Dítě a svět 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/>
              <a:t>Ukotvení </a:t>
            </a:r>
            <a:r>
              <a:rPr lang="cs-CZ" sz="1600" b="1"/>
              <a:t>základních gramotností (čtenářská a matematická)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 sz="1600" b="1"/>
              <a:t>Uživatelská vstřícnost </a:t>
            </a:r>
            <a:r>
              <a:rPr lang="cs-CZ" sz="1600"/>
              <a:t>– menší rozsah, jasnější a jednoznačné formulace.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6758" y="731836"/>
            <a:ext cx="8930844" cy="657554"/>
          </a:xfrm>
        </p:spPr>
        <p:txBody>
          <a:bodyPr>
            <a:normAutofit fontScale="90000"/>
          </a:bodyPr>
          <a:lstStyle/>
          <a:p>
            <a:r>
              <a:rPr lang="cs-CZ"/>
              <a:t>ÚPRAVY RVP PV</a:t>
            </a:r>
            <a:endParaRPr lang="cs-CZ" b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3917855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  <a:buSzPct val="100000"/>
            </a:pPr>
            <a:r>
              <a:rPr lang="cs-CZ"/>
              <a:t>Veřejná konzultace aktualizovaného RVP PV 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Dokončení a schválení úprav RVP PV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Příprava modelového školního vzdělávacího programu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Vytvoření metodické podpory pro podporu zavádění aktualizovaného RVP PV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Různé formy DVPP vč. přímé podpory ve školách</a:t>
            </a:r>
          </a:p>
          <a:p>
            <a:pPr lvl="3">
              <a:lnSpc>
                <a:spcPct val="150000"/>
              </a:lnSpc>
              <a:buSzPct val="100000"/>
            </a:pPr>
            <a:r>
              <a:rPr lang="cs-CZ" err="1"/>
              <a:t>IPs</a:t>
            </a:r>
            <a:r>
              <a:rPr lang="cs-CZ"/>
              <a:t> </a:t>
            </a:r>
            <a:r>
              <a:rPr lang="cs-CZ" err="1"/>
              <a:t>Kurukulum</a:t>
            </a:r>
            <a:r>
              <a:rPr lang="cs-CZ"/>
              <a:t>, případně kmenová činnost NPI ČR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Příklady inspirativní praxe, např. ukázková metodická videa</a:t>
            </a:r>
          </a:p>
          <a:p>
            <a:pPr lvl="3">
              <a:lnSpc>
                <a:spcPct val="150000"/>
              </a:lnSpc>
              <a:buSzPct val="100000"/>
            </a:pPr>
            <a:r>
              <a:rPr lang="cs-CZ"/>
              <a:t>Škola hrou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Příprava a realizace komunikace k široké veřejnosti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6758" y="731836"/>
            <a:ext cx="8930844" cy="657554"/>
          </a:xfrm>
        </p:spPr>
        <p:txBody>
          <a:bodyPr>
            <a:normAutofit fontScale="90000"/>
          </a:bodyPr>
          <a:lstStyle/>
          <a:p>
            <a:r>
              <a:rPr lang="cs-CZ"/>
              <a:t>Co navazuje</a:t>
            </a:r>
            <a:endParaRPr lang="cs-CZ" b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390184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lnSpc>
                <a:spcPct val="150000"/>
              </a:lnSpc>
              <a:buSzPct val="100000"/>
              <a:buNone/>
            </a:pPr>
            <a:r>
              <a:rPr lang="cs-CZ"/>
              <a:t>Zapojení mateřských škol do realizace vzdělávání podle aktualizovaného RVP PV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1. 9. 2025 dobrovolné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Způsob zapojení je v řešení</a:t>
            </a:r>
          </a:p>
          <a:p>
            <a:pPr lvl="1">
              <a:lnSpc>
                <a:spcPct val="150000"/>
              </a:lnSpc>
              <a:buSzPct val="100000"/>
            </a:pPr>
            <a:r>
              <a:rPr lang="cs-CZ"/>
              <a:t>1. 9. 2026 povinné</a:t>
            </a:r>
          </a:p>
          <a:p>
            <a:pPr lvl="2">
              <a:lnSpc>
                <a:spcPct val="150000"/>
              </a:lnSpc>
              <a:buSzPct val="100000"/>
            </a:pPr>
            <a:r>
              <a:rPr lang="cs-CZ"/>
              <a:t>Je v jednání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6758" y="731836"/>
            <a:ext cx="8930844" cy="657554"/>
          </a:xfrm>
        </p:spPr>
        <p:txBody>
          <a:bodyPr>
            <a:normAutofit fontScale="90000"/>
          </a:bodyPr>
          <a:lstStyle/>
          <a:p>
            <a:r>
              <a:rPr lang="cs-CZ"/>
              <a:t>Důležité termíny</a:t>
            </a:r>
            <a:endParaRPr lang="cs-CZ" b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2523518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8799-BA01-4129-AAB0-5B0F0ADF6A7C}" type="slidenum">
              <a:rPr lang="cs-CZ" smtClean="0"/>
              <a:t>26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55937" y="2625390"/>
            <a:ext cx="6983829" cy="791906"/>
          </a:xfrm>
        </p:spPr>
        <p:txBody>
          <a:bodyPr>
            <a:normAutofit fontScale="92500" lnSpcReduction="10000"/>
          </a:bodyPr>
          <a:lstStyle/>
          <a:p>
            <a:r>
              <a:rPr lang="cs-CZ" b="0"/>
              <a:t>Michal Černý, </a:t>
            </a:r>
            <a:r>
              <a:rPr lang="cs-CZ" b="0">
                <a:hlinkClick r:id="rId4"/>
              </a:rPr>
              <a:t>michal.cerny@msmt.cz</a:t>
            </a:r>
            <a:endParaRPr lang="cs-CZ" b="0"/>
          </a:p>
          <a:p>
            <a:r>
              <a:rPr lang="cs-CZ" b="0"/>
              <a:t>Jan Jiterský, </a:t>
            </a:r>
            <a:r>
              <a:rPr lang="cs-CZ" b="0">
                <a:hlinkClick r:id="rId5"/>
              </a:rPr>
              <a:t>jan.jitersky@msmt.cz</a:t>
            </a:r>
            <a:r>
              <a:rPr lang="cs-CZ" b="0"/>
              <a:t>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1055937" y="3763676"/>
            <a:ext cx="6983829" cy="601211"/>
          </a:xfrm>
        </p:spPr>
        <p:txBody>
          <a:bodyPr>
            <a:normAutofit/>
          </a:bodyPr>
          <a:lstStyle/>
          <a:p>
            <a:r>
              <a:rPr lang="cs-CZ" cap="small"/>
              <a:t>Web: </a:t>
            </a:r>
            <a:r>
              <a:rPr lang="cs-CZ" b="1" u="sng">
                <a:solidFill>
                  <a:srgbClr val="0072CE"/>
                </a:solidFill>
              </a:rPr>
              <a:t>www.edu.cz</a:t>
            </a:r>
            <a:r>
              <a:rPr lang="cs-CZ"/>
              <a:t> </a:t>
            </a:r>
            <a:r>
              <a:rPr lang="cs-CZ" cap="small"/>
              <a:t>a</a:t>
            </a:r>
            <a:r>
              <a:rPr lang="cs-CZ"/>
              <a:t> </a:t>
            </a:r>
            <a:r>
              <a:rPr lang="cs-CZ" b="1" u="sng">
                <a:solidFill>
                  <a:srgbClr val="0072CE"/>
                </a:solidFill>
              </a:rPr>
              <a:t>www.msmt.cz</a:t>
            </a:r>
          </a:p>
        </p:txBody>
      </p:sp>
    </p:spTree>
    <p:extLst>
      <p:ext uri="{BB962C8B-B14F-4D97-AF65-F5344CB8AC3E}">
        <p14:creationId xmlns:p14="http://schemas.microsoft.com/office/powerpoint/2010/main" val="2295815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:00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11:00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1 Úvodní slovo, přivítání a představení účastníků </a:t>
            </a:r>
            <a:br>
              <a:rPr lang="cs-CZ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(V. Jelen, MŠMT)</a:t>
            </a:r>
            <a:endParaRPr lang="cs-CZ" sz="2600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1.1 Význam předškolního vzdělávání </a:t>
            </a:r>
            <a:b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(E. Šmelová, UPOL)</a:t>
            </a:r>
            <a:endParaRPr lang="en-US" sz="2600" i="1" kern="1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1.2 </a:t>
            </a:r>
            <a:r>
              <a:rPr lang="cs-CZ" sz="26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Předškolní vzdělávání z pohledu vzdělávací politiky</a:t>
            </a:r>
            <a:br>
              <a:rPr lang="cs-CZ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(M. Černý, J. Jiterský, MŠMT)</a:t>
            </a:r>
          </a:p>
          <a:p>
            <a:pPr>
              <a:spcAft>
                <a:spcPts val="1800"/>
              </a:spcAft>
            </a:pP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1.3 Sběry dat a výkaznictví</a:t>
            </a:r>
            <a:b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 </a:t>
            </a:r>
            <a:r>
              <a:rPr lang="cs-CZ" sz="2600" b="1" i="1" kern="1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(P. Müllerová, MŠMT)</a:t>
            </a:r>
          </a:p>
          <a:p>
            <a:pPr>
              <a:spcAft>
                <a:spcPts val="1800"/>
              </a:spcAft>
            </a:pPr>
            <a:r>
              <a:rPr lang="cs-CZ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1.4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90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77526" y="6099687"/>
            <a:ext cx="5181696" cy="415200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Praha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BC96B0-41CB-4B28-85CE-D14E6AF5EC64}"/>
              </a:ext>
            </a:extLst>
          </p:cNvPr>
          <p:cNvSpPr txBox="1"/>
          <p:nvPr/>
        </p:nvSpPr>
        <p:spPr>
          <a:xfrm>
            <a:off x="777525" y="893574"/>
            <a:ext cx="78033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3200" b="1" dirty="0"/>
              <a:t>Předávání individuálních údajů </a:t>
            </a:r>
          </a:p>
          <a:p>
            <a:r>
              <a:rPr lang="cs-CZ" sz="3200" b="1" dirty="0"/>
              <a:t>o dětech v MŠ</a:t>
            </a:r>
            <a:endParaRPr lang="cs-CZ" sz="2800" b="1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1E6D8F4E-307F-C6EE-171D-C9B776B6EFA8}"/>
              </a:ext>
            </a:extLst>
          </p:cNvPr>
          <p:cNvSpPr txBox="1">
            <a:spLocks/>
          </p:cNvSpPr>
          <p:nvPr/>
        </p:nvSpPr>
        <p:spPr>
          <a:xfrm>
            <a:off x="6232779" y="6099687"/>
            <a:ext cx="5181696" cy="415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Ing. Bc. Petra Müllerová, MŠMT</a:t>
            </a:r>
          </a:p>
        </p:txBody>
      </p:sp>
    </p:spTree>
    <p:extLst>
      <p:ext uri="{BB962C8B-B14F-4D97-AF65-F5344CB8AC3E}">
        <p14:creationId xmlns:p14="http://schemas.microsoft.com/office/powerpoint/2010/main" val="1048148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E6D2D-BA49-68E5-F820-3CFA80DC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98" y="409575"/>
            <a:ext cx="10515600" cy="1325563"/>
          </a:xfrm>
        </p:spPr>
        <p:txBody>
          <a:bodyPr>
            <a:normAutofit/>
          </a:bodyPr>
          <a:lstStyle/>
          <a:p>
            <a:r>
              <a:rPr lang="cs-CZ" sz="2200" cap="all" dirty="0">
                <a:solidFill>
                  <a:srgbClr val="428D9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přehled potřebných kroků pro předávání individuálních údajů o dětech v MŠ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1AF5E8-0091-780F-9B61-46B002B7B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99" y="1457325"/>
            <a:ext cx="10515600" cy="4991100"/>
          </a:xfrm>
        </p:spPr>
        <p:txBody>
          <a:bodyPr>
            <a:normAutofit/>
          </a:bodyPr>
          <a:lstStyle/>
          <a:p>
            <a:pPr>
              <a:buClr>
                <a:srgbClr val="428D96"/>
              </a:buClr>
            </a:pPr>
            <a:r>
              <a:rPr lang="cs-CZ" sz="1800" dirty="0">
                <a:latin typeface="Calibri" panose="020F0502020204030204" pitchFamily="34" charset="0"/>
              </a:rPr>
              <a:t>Škola vyplní kontaktní údaje (jméno, telefon, e-mail) pro předávání dat ze školních matrik na serveru sberdat.uiv.cz (tam má již nyní přístup každé ředitelství, přihlašovací jméno je RED_IZO):</a:t>
            </a:r>
          </a:p>
          <a:p>
            <a:pPr lvl="2"/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přihlášení se škole objeví tabulka, klikne na „Aktualizace kontaktních údajů matrik“</a:t>
            </a:r>
          </a:p>
          <a:p>
            <a:pPr lvl="2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následuje nastavení příslušného druhu školy a „Výběr“</a:t>
            </a:r>
          </a:p>
          <a:p>
            <a:pPr lvl="2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dále se vyplní potřebné údaje a potvrdí „Zápis údajů o škole“.</a:t>
            </a:r>
          </a:p>
          <a:p>
            <a:pPr marL="432000" lvl="2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 zde uvedené e-mailové adresy rozesíláme informace před sběry dat a přihlašovací hesla do aplikací pro předávání individuálních údajů.</a:t>
            </a:r>
          </a:p>
          <a:p>
            <a:pPr marL="432000" lvl="2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rgbClr val="428D96"/>
              </a:buClr>
            </a:pPr>
            <a:r>
              <a:rPr lang="cs-CZ" sz="1800" dirty="0">
                <a:latin typeface="Calibri" panose="020F0502020204030204" pitchFamily="34" charset="0"/>
              </a:rPr>
              <a:t>Ředitelství, které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má pouze mateřskou školu (nemá ZŠ, SŠ,…), si musí zažádat o přístupové heslo do aplikace na serveru 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https://profa.msmt.cz/</a:t>
            </a:r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matrikas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O heslo se žádá (vždy s uvedením RED_IZO!!!) na e-mailové adrese 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hesla@msmt.cz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 uvedením, že se jedná o heslo pro matriku. Ředitelství, která má zároveň ZŠ, SŠ,… již o heslo žádat nemusí, již ho má (např. pro ZŠ). Přihlašovacím jménem je i zde RED_IZO.</a:t>
            </a:r>
          </a:p>
          <a:p>
            <a:pPr marL="108000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rgbClr val="428D96"/>
              </a:buClr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Škola se přihlásí na server 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https://profa.msmt.cz/matrikas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zaslaným heslem (následně si ho již může v aplikaci sama změnit) a může importovat soubory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xml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vygenerované svým evidenčním systémem (Bakaláři apod.). Zde je možné provádět cvičné importy.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8000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69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C38A0-5776-65F4-B110-6AC94BBD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18" y="2060028"/>
            <a:ext cx="10050361" cy="33500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rtl="0">
              <a:spcAft>
                <a:spcPts val="1200"/>
              </a:spcAft>
              <a:buNone/>
            </a:pPr>
            <a:endParaRPr lang="cs-CZ" sz="2000" b="1" kern="1200"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 rtl="0">
              <a:spcAft>
                <a:spcPts val="1200"/>
              </a:spcAft>
            </a:pP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Vybudovat kvalitní </a:t>
            </a:r>
            <a:r>
              <a:rPr lang="cs-CZ" sz="2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datovou základnu.</a:t>
            </a:r>
          </a:p>
          <a:p>
            <a:pPr>
              <a:spcAft>
                <a:spcPts val="1200"/>
              </a:spcAft>
            </a:pP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Vytvářet 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kvalitní a sofistikovan</a:t>
            </a: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é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</a:t>
            </a:r>
            <a:r>
              <a:rPr lang="cs-CZ" sz="2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podklad</a:t>
            </a:r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y</a:t>
            </a:r>
            <a:r>
              <a:rPr lang="cs-CZ" sz="2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pro rozhodování.</a:t>
            </a:r>
          </a:p>
          <a:p>
            <a:pPr rtl="0">
              <a:spcAft>
                <a:spcPts val="1200"/>
              </a:spcAft>
            </a:pP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Průběžně </a:t>
            </a:r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analyzovat data 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ze škol a školských zařízení.</a:t>
            </a:r>
          </a:p>
          <a:p>
            <a:pPr>
              <a:spcAft>
                <a:spcPts val="1200"/>
              </a:spcAft>
            </a:pPr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Informovat 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širok</a:t>
            </a: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ou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 </a:t>
            </a:r>
            <a:r>
              <a:rPr lang="cs-CZ" sz="2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veřejnost</a:t>
            </a:r>
            <a:r>
              <a:rPr lang="cs-CZ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 o vzdělávací soustavě a její výkonnosti</a:t>
            </a:r>
            <a:r>
              <a:rPr lang="en-US" sz="2000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</a:t>
            </a:r>
            <a:endParaRPr lang="cs-CZ" sz="2000" kern="1200"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 rtl="0">
              <a:spcAft>
                <a:spcPts val="1200"/>
              </a:spcAft>
            </a:pPr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Vybudovat</a:t>
            </a:r>
            <a:r>
              <a:rPr lang="cs-CZ" sz="2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centrální analytickou jednotku ve strukturách MŠMT</a:t>
            </a:r>
            <a:r>
              <a:rPr lang="en-US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</a:t>
            </a:r>
            <a:endParaRPr lang="cs-CZ" sz="2000"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</p:txBody>
      </p:sp>
      <p:pic>
        <p:nvPicPr>
          <p:cNvPr id="8" name="Picture 7" descr="Žárovka na žlutém pozadí s načrtnutými paprsky světla a kabelem">
            <a:extLst>
              <a:ext uri="{FF2B5EF4-FFF2-40B4-BE49-F238E27FC236}">
                <a16:creationId xmlns:a16="http://schemas.microsoft.com/office/drawing/2014/main" id="{B8E92FB4-A642-8E5D-0468-EB7BB6441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48475" t="-1" r="29303" b="-1"/>
          <a:stretch/>
        </p:blipFill>
        <p:spPr>
          <a:xfrm>
            <a:off x="9858702" y="0"/>
            <a:ext cx="2333297" cy="685885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7B120-83E9-5BE8-F737-009D6E66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18" y="359922"/>
            <a:ext cx="11671032" cy="2175992"/>
          </a:xfrm>
        </p:spPr>
        <p:txBody>
          <a:bodyPr anchor="ctr">
            <a:noAutofit/>
          </a:bodyPr>
          <a:lstStyle/>
          <a:p>
            <a:pPr>
              <a:lnSpc>
                <a:spcPts val="3360"/>
              </a:lnSpc>
              <a:spcBef>
                <a:spcPts val="3600"/>
              </a:spcBef>
              <a:spcAft>
                <a:spcPts val="3600"/>
              </a:spcAft>
            </a:pPr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Datově-analytická podpora pro hodnocení</a:t>
            </a:r>
            <a:b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a řízení vzdělávací soustavy v ČR</a:t>
            </a:r>
            <a:b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(1. 3. 2023 – 31. 12. 2027)</a:t>
            </a:r>
            <a:br>
              <a:rPr lang="en-US" sz="22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endParaRPr lang="en-US" sz="2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41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F2ABCF-47E8-7630-6FF8-6D9806FC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44" y="1225105"/>
            <a:ext cx="8937511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6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278FC75-4B41-7C74-A718-B50090F48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60" y="1417145"/>
            <a:ext cx="9693480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16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8AA0F4-B395-F88D-74D4-DD4310FD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29" y="607654"/>
            <a:ext cx="8646542" cy="56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7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24DF19A2-5142-A69A-EB2E-019F6F229672}"/>
              </a:ext>
            </a:extLst>
          </p:cNvPr>
          <p:cNvSpPr txBox="1"/>
          <p:nvPr/>
        </p:nvSpPr>
        <p:spPr>
          <a:xfrm>
            <a:off x="3048784" y="588689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Zdroj: </a:t>
            </a:r>
            <a:r>
              <a:rPr lang="cs-CZ" dirty="0">
                <a:hlinkClick r:id="rId3"/>
              </a:rPr>
              <a:t>https://www.edu.cz/infoservis-28-8-2023/</a:t>
            </a:r>
            <a:r>
              <a:rPr lang="cs-CZ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F6A16BB-2600-7322-E039-539B7844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776" y="411277"/>
            <a:ext cx="7764445" cy="52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7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97A91-3BEB-634F-1557-301D07D20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99" y="1655379"/>
            <a:ext cx="10515600" cy="4521584"/>
          </a:xfrm>
        </p:spPr>
        <p:txBody>
          <a:bodyPr>
            <a:normAutofit/>
          </a:bodyPr>
          <a:lstStyle/>
          <a:p>
            <a:pPr marL="10800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48A8F99C-922A-EE98-8212-600C846F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" t="-160" r="2252" b="1923"/>
          <a:stretch/>
        </p:blipFill>
        <p:spPr>
          <a:xfrm>
            <a:off x="1561216" y="171893"/>
            <a:ext cx="8553746" cy="603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8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25EC4-2225-4B1B-B70F-49FD082399FF}"/>
              </a:ext>
            </a:extLst>
          </p:cNvPr>
          <p:cNvSpPr txBox="1">
            <a:spLocks/>
          </p:cNvSpPr>
          <p:nvPr/>
        </p:nvSpPr>
        <p:spPr>
          <a:xfrm>
            <a:off x="276225" y="2488575"/>
            <a:ext cx="11620500" cy="8524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 cap="all" baseline="0">
                <a:solidFill>
                  <a:srgbClr val="428D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4000" cap="small" dirty="0">
                <a:solidFill>
                  <a:schemeClr val="bg1"/>
                </a:solidFill>
              </a:rPr>
              <a:t>Děkujeme vám za 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22202F-EEE8-4954-9F16-9A0A24DCD134}"/>
              </a:ext>
            </a:extLst>
          </p:cNvPr>
          <p:cNvSpPr txBox="1">
            <a:spLocks/>
          </p:cNvSpPr>
          <p:nvPr/>
        </p:nvSpPr>
        <p:spPr>
          <a:xfrm>
            <a:off x="2912512" y="3659415"/>
            <a:ext cx="6393429" cy="1312635"/>
          </a:xfrm>
          <a:prstGeom prst="rect">
            <a:avLst/>
          </a:prstGeom>
        </p:spPr>
        <p:txBody>
          <a:bodyPr>
            <a:normAutofit/>
          </a:bodyPr>
          <a:lstStyle>
            <a:lvl1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 algn="ctr">
              <a:buNone/>
            </a:pPr>
            <a:endParaRPr lang="cs-CZ" sz="1800" dirty="0">
              <a:solidFill>
                <a:schemeClr val="bg1"/>
              </a:solidFill>
            </a:endParaRPr>
          </a:p>
          <a:p>
            <a:pPr marL="108000" indent="0" algn="ctr">
              <a:buNone/>
            </a:pPr>
            <a:r>
              <a:rPr lang="cs-CZ" sz="1800" dirty="0">
                <a:solidFill>
                  <a:schemeClr val="bg1"/>
                </a:solidFill>
              </a:rPr>
              <a:t>Sekce informatiky, statistiky a analýz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86" y="824254"/>
            <a:ext cx="2180682" cy="1067943"/>
          </a:xfrm>
          <a:prstGeom prst="rect">
            <a:avLst/>
          </a:prstGeo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122202F-EEE8-4954-9F16-9A0A24DCD134}"/>
              </a:ext>
            </a:extLst>
          </p:cNvPr>
          <p:cNvSpPr txBox="1">
            <a:spLocks/>
          </p:cNvSpPr>
          <p:nvPr/>
        </p:nvSpPr>
        <p:spPr>
          <a:xfrm>
            <a:off x="1571625" y="5951673"/>
            <a:ext cx="1857375" cy="9063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 algn="ctr">
              <a:spcAft>
                <a:spcPts val="0"/>
              </a:spcAft>
              <a:buNone/>
            </a:pPr>
            <a:r>
              <a:rPr lang="fi-FI" sz="1400" dirty="0">
                <a:solidFill>
                  <a:schemeClr val="bg1"/>
                </a:solidFill>
              </a:rPr>
              <a:t>Karmelitská 529/5</a:t>
            </a:r>
          </a:p>
          <a:p>
            <a:pPr marL="108000" indent="0" algn="ctr">
              <a:spcAft>
                <a:spcPts val="0"/>
              </a:spcAft>
              <a:buNone/>
            </a:pPr>
            <a:r>
              <a:rPr lang="fi-FI" sz="1400" dirty="0">
                <a:solidFill>
                  <a:schemeClr val="bg1"/>
                </a:solidFill>
              </a:rPr>
              <a:t>118 12 Praha 1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122202F-EEE8-4954-9F16-9A0A24DCD134}"/>
              </a:ext>
            </a:extLst>
          </p:cNvPr>
          <p:cNvSpPr txBox="1">
            <a:spLocks/>
          </p:cNvSpPr>
          <p:nvPr/>
        </p:nvSpPr>
        <p:spPr>
          <a:xfrm>
            <a:off x="8812104" y="5949097"/>
            <a:ext cx="1857375" cy="9063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2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D96"/>
              </a:buClr>
              <a:buFont typeface="Calibri Light" panose="020F0302020204030204" pitchFamily="34" charset="0"/>
              <a:buChar char="●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612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 algn="ctr">
              <a:spcAft>
                <a:spcPts val="0"/>
              </a:spcAft>
              <a:buNone/>
            </a:pPr>
            <a:r>
              <a:rPr lang="cs-CZ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www.msmt.cz</a:t>
            </a:r>
            <a:br>
              <a:rPr lang="cs-CZ" sz="1400" dirty="0">
                <a:solidFill>
                  <a:schemeClr val="bg1"/>
                </a:solidFill>
              </a:rPr>
            </a:b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85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34807-303A-6AEF-3E08-B70FA5E1D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AFCC1E2A-1633-3780-35A9-CE305568CC85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3357C6-F144-D57A-3684-80CBF8DCD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:00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11:00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92341-1F02-A3DC-FBD6-EBC6E3C3B90C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1 Úvodní slovo, přivítání a představení účastníků 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(V. Jelen,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1.1 Význam předškolního vzdělávání 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(E. Šmelová, UPOL)</a:t>
            </a:r>
            <a:endParaRPr lang="en-US" sz="26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1.2 </a:t>
            </a: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Předškolní vzdělávání z pohledu vzdělávací politiky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(M. Černý, J. </a:t>
            </a:r>
            <a:r>
              <a:rPr lang="cs-CZ" sz="2600" i="1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Jiterský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1.3 Sběry dat a výkaznictví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(P. Müllerová, MŠMT)</a:t>
            </a: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1.4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4B312FF-88A4-B841-6436-CFF3D35F3ED8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09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12:30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2 Klíčová témata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2.1 Předškolní vzdělávání v datech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(S. Volčík, O. Nývlt, V. Hulík, MŠMT)</a:t>
            </a:r>
            <a:endParaRPr lang="en-US" sz="26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2.2 Rovné příležitosti ve vzdělávání a odklady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(D. Pražáková, I. Borkovcová, ČŠI)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2.3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34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12:30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2 Klíčová témata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(H. Novotná,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 b="1" i="0" u="none" strike="noStrike" kern="100" noProof="0">
                <a:solidFill>
                  <a:schemeClr val="accent1">
                    <a:lumMod val="75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2.1 Předškolní vzdělávání v datech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(S. Volčík, O. Nývlt, V. Hulík, MŠMT)</a:t>
            </a:r>
            <a:endParaRPr lang="en-US" sz="2600" b="1" i="1" u="none" strike="noStrike" kern="100" noProof="0">
              <a:solidFill>
                <a:schemeClr val="accent1">
                  <a:lumMod val="75000"/>
                </a:schemeClr>
              </a:solidFill>
              <a:effectLst/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2.2 Rovné příležitosti ve vzdělávání a odklady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(D. Pražáková, I. Borkovcová, ČŠI)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2.3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333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C8C38FA-06B8-09AE-DD0D-674FC2A0C9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9265" y="1641094"/>
            <a:ext cx="4224760" cy="43086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915DF6-B58F-78B4-6C42-CC1CA158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59" y="2465282"/>
            <a:ext cx="7206143" cy="963718"/>
          </a:xfrm>
        </p:spPr>
        <p:txBody>
          <a:bodyPr>
            <a:noAutofit/>
          </a:bodyPr>
          <a:lstStyle/>
          <a:p>
            <a:r>
              <a:rPr lang="cs-CZ" sz="4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Předškolní vzdělávání v datech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207A93D0-9ECC-78BA-C4DB-1AA3A7A4D06D}"/>
              </a:ext>
            </a:extLst>
          </p:cNvPr>
          <p:cNvCxnSpPr>
            <a:cxnSpLocks/>
          </p:cNvCxnSpPr>
          <p:nvPr/>
        </p:nvCxnSpPr>
        <p:spPr>
          <a:xfrm>
            <a:off x="501259" y="3701765"/>
            <a:ext cx="7206143" cy="0"/>
          </a:xfrm>
          <a:prstGeom prst="line">
            <a:avLst/>
          </a:prstGeom>
          <a:ln w="7620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8CF1E35-E1D9-EBB6-32C2-0A13A1FC4DAE}"/>
              </a:ext>
            </a:extLst>
          </p:cNvPr>
          <p:cNvCxnSpPr>
            <a:cxnSpLocks/>
          </p:cNvCxnSpPr>
          <p:nvPr/>
        </p:nvCxnSpPr>
        <p:spPr>
          <a:xfrm>
            <a:off x="501259" y="3795442"/>
            <a:ext cx="7206143" cy="0"/>
          </a:xfrm>
          <a:prstGeom prst="line">
            <a:avLst/>
          </a:prstGeom>
          <a:ln w="1905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4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Espace réservé du texte 7">
            <a:extLst>
              <a:ext uri="{FF2B5EF4-FFF2-40B4-BE49-F238E27FC236}">
                <a16:creationId xmlns:a16="http://schemas.microsoft.com/office/drawing/2014/main" id="{4510765D-5E5A-4BC0-8799-A7FE3C59BDF2}"/>
              </a:ext>
            </a:extLst>
          </p:cNvPr>
          <p:cNvSpPr txBox="1">
            <a:spLocks/>
          </p:cNvSpPr>
          <p:nvPr/>
        </p:nvSpPr>
        <p:spPr>
          <a:xfrm>
            <a:off x="274671" y="442002"/>
            <a:ext cx="8573308" cy="533205"/>
          </a:xfrm>
          <a:prstGeom prst="rect">
            <a:avLst/>
          </a:prstGeom>
        </p:spPr>
        <p:txBody>
          <a:bodyPr vert="horz" wrap="square" lIns="0" tIns="72000" rIns="0" bIns="72000" rtlCol="0" anchor="t">
            <a:spAutoFit/>
          </a:bodyPr>
          <a:lstStyle>
            <a:defPPr>
              <a:defRPr lang="fr-F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Klíčové aktivity </a:t>
            </a:r>
            <a:r>
              <a:rPr lang="pl-PL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projektu</a:t>
            </a:r>
            <a:endParaRPr lang="cs-CZ" sz="2800" b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55EC76-CF96-CAB2-5876-3425D789707C}"/>
              </a:ext>
            </a:extLst>
          </p:cNvPr>
          <p:cNvSpPr txBox="1"/>
          <p:nvPr/>
        </p:nvSpPr>
        <p:spPr>
          <a:xfrm>
            <a:off x="274671" y="1367592"/>
            <a:ext cx="2180020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</a:rPr>
              <a:t>KA 1</a:t>
            </a:r>
            <a:endParaRPr lang="fr-FR" sz="2400" spc="-70" noProof="1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52D340-F59A-DD54-189A-3951E1B14B0D}"/>
              </a:ext>
            </a:extLst>
          </p:cNvPr>
          <p:cNvSpPr txBox="1"/>
          <p:nvPr/>
        </p:nvSpPr>
        <p:spPr>
          <a:xfrm>
            <a:off x="274671" y="1858973"/>
            <a:ext cx="3368256" cy="725840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Řízení projektu</a:t>
            </a:r>
          </a:p>
          <a:p>
            <a:pPr>
              <a:lnSpc>
                <a:spcPct val="120000"/>
              </a:lnSpc>
            </a:pPr>
            <a:endParaRPr lang="fr-FR" sz="1600" b="1" noProof="1">
              <a:solidFill>
                <a:srgbClr val="0066D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23AAFF-965B-2396-6314-A5090951A4FB}"/>
              </a:ext>
            </a:extLst>
          </p:cNvPr>
          <p:cNvSpPr txBox="1"/>
          <p:nvPr/>
        </p:nvSpPr>
        <p:spPr>
          <a:xfrm>
            <a:off x="4387553" y="1378229"/>
            <a:ext cx="2180020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 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C8F1B6-899E-BD86-F8B4-E123DD4AAB7B}"/>
              </a:ext>
            </a:extLst>
          </p:cNvPr>
          <p:cNvSpPr txBox="1"/>
          <p:nvPr/>
        </p:nvSpPr>
        <p:spPr>
          <a:xfrm>
            <a:off x="4361993" y="1829257"/>
            <a:ext cx="3503995" cy="1184940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r>
              <a:rPr lang="cs-CZ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Realizace mezinárodních šetření ČŠI</a:t>
            </a:r>
            <a:r>
              <a:rPr lang="fr-FR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endParaRPr lang="fr-FR" sz="1100" b="1" noProof="1">
              <a:solidFill>
                <a:schemeClr val="tx1">
                  <a:alpha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A5BF18C-1307-54EF-4832-86805FA956D4}"/>
              </a:ext>
            </a:extLst>
          </p:cNvPr>
          <p:cNvSpPr txBox="1"/>
          <p:nvPr/>
        </p:nvSpPr>
        <p:spPr>
          <a:xfrm>
            <a:off x="4361993" y="3849962"/>
            <a:ext cx="2283282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 5</a:t>
            </a: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36762B13-C7FD-CBC1-56EA-40B5CFC4A889}"/>
              </a:ext>
            </a:extLst>
          </p:cNvPr>
          <p:cNvSpPr txBox="1"/>
          <p:nvPr/>
        </p:nvSpPr>
        <p:spPr>
          <a:xfrm>
            <a:off x="8210143" y="1352281"/>
            <a:ext cx="2272884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 3</a:t>
            </a:r>
          </a:p>
        </p:txBody>
      </p:sp>
      <p:sp>
        <p:nvSpPr>
          <p:cNvPr id="19" name="ZoneTexte 11">
            <a:extLst>
              <a:ext uri="{FF2B5EF4-FFF2-40B4-BE49-F238E27FC236}">
                <a16:creationId xmlns:a16="http://schemas.microsoft.com/office/drawing/2014/main" id="{A1EDE6AA-FEC0-656C-89BC-5B330940A140}"/>
              </a:ext>
            </a:extLst>
          </p:cNvPr>
          <p:cNvSpPr txBox="1"/>
          <p:nvPr/>
        </p:nvSpPr>
        <p:spPr>
          <a:xfrm>
            <a:off x="8210144" y="1760558"/>
            <a:ext cx="3898161" cy="1530484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Sekundární a časové analýzy dat mezinárodních šetření</a:t>
            </a:r>
          </a:p>
          <a:p>
            <a:pPr>
              <a:lnSpc>
                <a:spcPct val="120000"/>
              </a:lnSpc>
            </a:pPr>
            <a:endParaRPr lang="cs-CZ" sz="2000" b="1" noProof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FEBEF4D5-B697-851D-9D5D-E7E921842CB5}"/>
              </a:ext>
            </a:extLst>
          </p:cNvPr>
          <p:cNvSpPr txBox="1"/>
          <p:nvPr/>
        </p:nvSpPr>
        <p:spPr>
          <a:xfrm>
            <a:off x="274671" y="3856028"/>
            <a:ext cx="2435957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 4</a:t>
            </a:r>
          </a:p>
        </p:txBody>
      </p:sp>
      <p:sp>
        <p:nvSpPr>
          <p:cNvPr id="24" name="ZoneTexte 11">
            <a:extLst>
              <a:ext uri="{FF2B5EF4-FFF2-40B4-BE49-F238E27FC236}">
                <a16:creationId xmlns:a16="http://schemas.microsoft.com/office/drawing/2014/main" id="{BBF1BCE7-96EE-C09E-EB6A-8A75114448AD}"/>
              </a:ext>
            </a:extLst>
          </p:cNvPr>
          <p:cNvSpPr txBox="1"/>
          <p:nvPr/>
        </p:nvSpPr>
        <p:spPr>
          <a:xfrm>
            <a:off x="274671" y="4271135"/>
            <a:ext cx="3740505" cy="1015663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r>
              <a:rPr lang="cs-CZ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Datová základna pro realizaci vzdělávacích analýz</a:t>
            </a:r>
            <a:endParaRPr lang="cs-CZ" sz="2000" b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ZoneTexte 8">
            <a:extLst>
              <a:ext uri="{FF2B5EF4-FFF2-40B4-BE49-F238E27FC236}">
                <a16:creationId xmlns:a16="http://schemas.microsoft.com/office/drawing/2014/main" id="{A55655D9-E284-D38E-C217-3EC9A03B8DA5}"/>
              </a:ext>
            </a:extLst>
          </p:cNvPr>
          <p:cNvSpPr txBox="1"/>
          <p:nvPr/>
        </p:nvSpPr>
        <p:spPr>
          <a:xfrm>
            <a:off x="247556" y="5252014"/>
            <a:ext cx="3794733" cy="1055995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Časové trendy</a:t>
            </a:r>
          </a:p>
          <a:p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Výsledky vzdělávání</a:t>
            </a:r>
          </a:p>
          <a:p>
            <a:pPr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Systemizace získávání a ukládání dat</a:t>
            </a:r>
          </a:p>
          <a:p>
            <a:pPr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Národní dotazníková šetření</a:t>
            </a:r>
            <a:endParaRPr lang="fr-FR" sz="1200" b="1" noProof="1">
              <a:solidFill>
                <a:schemeClr val="tx1">
                  <a:alpha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26" name="ZoneTexte 8">
            <a:extLst>
              <a:ext uri="{FF2B5EF4-FFF2-40B4-BE49-F238E27FC236}">
                <a16:creationId xmlns:a16="http://schemas.microsoft.com/office/drawing/2014/main" id="{6AC154A9-DE25-129D-D8AD-C3385FEEC250}"/>
              </a:ext>
            </a:extLst>
          </p:cNvPr>
          <p:cNvSpPr txBox="1"/>
          <p:nvPr/>
        </p:nvSpPr>
        <p:spPr>
          <a:xfrm>
            <a:off x="4387553" y="2964710"/>
            <a:ext cx="3259731" cy="582019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PIRLS    PISA    TIMSS    ICILS   TALIS</a:t>
            </a:r>
          </a:p>
        </p:txBody>
      </p:sp>
      <p:sp>
        <p:nvSpPr>
          <p:cNvPr id="27" name="ZoneTexte 11">
            <a:extLst>
              <a:ext uri="{FF2B5EF4-FFF2-40B4-BE49-F238E27FC236}">
                <a16:creationId xmlns:a16="http://schemas.microsoft.com/office/drawing/2014/main" id="{F756D376-16A8-EBCB-C489-5418C8BC2D8F}"/>
              </a:ext>
            </a:extLst>
          </p:cNvPr>
          <p:cNvSpPr txBox="1"/>
          <p:nvPr/>
        </p:nvSpPr>
        <p:spPr>
          <a:xfrm>
            <a:off x="4361993" y="4297686"/>
            <a:ext cx="3593205" cy="791820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Vnitřní hodnocení projektu</a:t>
            </a:r>
          </a:p>
        </p:txBody>
      </p:sp>
      <p:sp>
        <p:nvSpPr>
          <p:cNvPr id="28" name="ZoneTexte 8">
            <a:extLst>
              <a:ext uri="{FF2B5EF4-FFF2-40B4-BE49-F238E27FC236}">
                <a16:creationId xmlns:a16="http://schemas.microsoft.com/office/drawing/2014/main" id="{59EB9302-6B01-F4CD-D79F-21347313FF58}"/>
              </a:ext>
            </a:extLst>
          </p:cNvPr>
          <p:cNvSpPr txBox="1"/>
          <p:nvPr/>
        </p:nvSpPr>
        <p:spPr>
          <a:xfrm>
            <a:off x="4357766" y="5108788"/>
            <a:ext cx="3551620" cy="323486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Analýzy potřeb cílových skupin</a:t>
            </a:r>
          </a:p>
        </p:txBody>
      </p:sp>
      <p:sp>
        <p:nvSpPr>
          <p:cNvPr id="29" name="ZoneTexte 17">
            <a:extLst>
              <a:ext uri="{FF2B5EF4-FFF2-40B4-BE49-F238E27FC236}">
                <a16:creationId xmlns:a16="http://schemas.microsoft.com/office/drawing/2014/main" id="{FC8A8608-72A3-F0B2-FF1C-76B49AE8E920}"/>
              </a:ext>
            </a:extLst>
          </p:cNvPr>
          <p:cNvSpPr txBox="1"/>
          <p:nvPr/>
        </p:nvSpPr>
        <p:spPr>
          <a:xfrm>
            <a:off x="8303006" y="3898949"/>
            <a:ext cx="2180020" cy="461665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fontAlgn="base">
              <a:buClr>
                <a:srgbClr val="1F6DE2"/>
              </a:buClr>
            </a:pPr>
            <a:r>
              <a:rPr lang="fr-FR" sz="2400" spc="-70" noProof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KA 6</a:t>
            </a:r>
          </a:p>
        </p:txBody>
      </p:sp>
      <p:sp>
        <p:nvSpPr>
          <p:cNvPr id="30" name="ZoneTexte 11">
            <a:extLst>
              <a:ext uri="{FF2B5EF4-FFF2-40B4-BE49-F238E27FC236}">
                <a16:creationId xmlns:a16="http://schemas.microsoft.com/office/drawing/2014/main" id="{87783C22-2365-6F00-DEA7-75E385EA2A15}"/>
              </a:ext>
            </a:extLst>
          </p:cNvPr>
          <p:cNvSpPr txBox="1"/>
          <p:nvPr/>
        </p:nvSpPr>
        <p:spPr>
          <a:xfrm>
            <a:off x="8303006" y="4368853"/>
            <a:ext cx="3888993" cy="422488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000" b="1" noProof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Spolupráce a komunikace</a:t>
            </a:r>
            <a:endParaRPr lang="cs-CZ" sz="2000" b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ZoneTexte 8">
            <a:extLst>
              <a:ext uri="{FF2B5EF4-FFF2-40B4-BE49-F238E27FC236}">
                <a16:creationId xmlns:a16="http://schemas.microsoft.com/office/drawing/2014/main" id="{F578426D-19FC-FB19-86A6-178E0065F7B8}"/>
              </a:ext>
            </a:extLst>
          </p:cNvPr>
          <p:cNvSpPr txBox="1"/>
          <p:nvPr/>
        </p:nvSpPr>
        <p:spPr>
          <a:xfrm>
            <a:off x="8331581" y="4814170"/>
            <a:ext cx="3639976" cy="1099083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Spolupráce s IPs OP JAK</a:t>
            </a:r>
          </a:p>
          <a:p>
            <a:pPr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Síťování a sdílení zkušeností</a:t>
            </a:r>
          </a:p>
          <a:p>
            <a:pPr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Odborné panely </a:t>
            </a:r>
          </a:p>
          <a:p>
            <a:pPr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Konference</a:t>
            </a:r>
          </a:p>
        </p:txBody>
      </p:sp>
      <p:sp>
        <p:nvSpPr>
          <p:cNvPr id="2" name="ZoneTexte 8">
            <a:extLst>
              <a:ext uri="{FF2B5EF4-FFF2-40B4-BE49-F238E27FC236}">
                <a16:creationId xmlns:a16="http://schemas.microsoft.com/office/drawing/2014/main" id="{253ED04E-9A73-F5EB-0536-C67D89332890}"/>
              </a:ext>
            </a:extLst>
          </p:cNvPr>
          <p:cNvSpPr txBox="1"/>
          <p:nvPr/>
        </p:nvSpPr>
        <p:spPr>
          <a:xfrm>
            <a:off x="8210143" y="2984940"/>
            <a:ext cx="3388010" cy="582019"/>
          </a:xfrm>
          <a:prstGeom prst="rect">
            <a:avLst/>
          </a:prstGeom>
          <a:noFill/>
        </p:spPr>
        <p:txBody>
          <a:bodyPr wrap="square" lIns="0" tIns="45720" rIns="0" bIns="45720" anchor="b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PIRLS    PISA    TIMSS    ICILS   </a:t>
            </a:r>
            <a:br>
              <a:rPr lang="cs-CZ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fr-FR" sz="1400" b="1" noProof="1">
                <a:solidFill>
                  <a:schemeClr val="tx1">
                    <a:alpha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TALIS</a:t>
            </a:r>
            <a:endParaRPr lang="fr-FR" sz="1200" b="1" noProof="1">
              <a:solidFill>
                <a:schemeClr val="tx1">
                  <a:alpha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226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4D038A7-CA64-D50F-9013-21E05F8B0C07}"/>
              </a:ext>
            </a:extLst>
          </p:cNvPr>
          <p:cNvSpPr txBox="1"/>
          <p:nvPr/>
        </p:nvSpPr>
        <p:spPr>
          <a:xfrm>
            <a:off x="-514058" y="436601"/>
            <a:ext cx="8918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PŘEDŠKOLNÍ VZDĚLÁVÁNÍ V DATECH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DD06D7C-D360-AC6F-3586-6BBE0FC01EFA}"/>
              </a:ext>
            </a:extLst>
          </p:cNvPr>
          <p:cNvSpPr txBox="1"/>
          <p:nvPr/>
        </p:nvSpPr>
        <p:spPr>
          <a:xfrm>
            <a:off x="2497378" y="2989549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5 387 </a:t>
            </a:r>
          </a:p>
        </p:txBody>
      </p:sp>
      <p:pic>
        <p:nvPicPr>
          <p:cNvPr id="13" name="Grafický objekt 12" descr="Školní budova obrys">
            <a:extLst>
              <a:ext uri="{FF2B5EF4-FFF2-40B4-BE49-F238E27FC236}">
                <a16:creationId xmlns:a16="http://schemas.microsoft.com/office/drawing/2014/main" id="{428806C2-35EB-4DDD-6F7C-60512A189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7089" y="1709082"/>
            <a:ext cx="1367185" cy="136718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B436E5E-5396-378E-41F1-FAB907A97D46}"/>
              </a:ext>
            </a:extLst>
          </p:cNvPr>
          <p:cNvSpPr txBox="1"/>
          <p:nvPr/>
        </p:nvSpPr>
        <p:spPr>
          <a:xfrm>
            <a:off x="135811" y="3009261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364 491</a:t>
            </a:r>
          </a:p>
        </p:txBody>
      </p:sp>
      <p:pic>
        <p:nvPicPr>
          <p:cNvPr id="19" name="Grafický objekt 18" descr="Skupina obrys">
            <a:extLst>
              <a:ext uri="{FF2B5EF4-FFF2-40B4-BE49-F238E27FC236}">
                <a16:creationId xmlns:a16="http://schemas.microsoft.com/office/drawing/2014/main" id="{BD5868E9-D093-3691-FB04-AEE16DB17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4804" y="783270"/>
            <a:ext cx="1493463" cy="149346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6F7EFC-F7FC-FC1C-6620-AAB15E9222A4}"/>
              </a:ext>
            </a:extLst>
          </p:cNvPr>
          <p:cNvSpPr txBox="1"/>
          <p:nvPr/>
        </p:nvSpPr>
        <p:spPr>
          <a:xfrm>
            <a:off x="9875520" y="2202597"/>
            <a:ext cx="241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50 756,2</a:t>
            </a:r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3" name="Grafický objekt 22" descr="Profesor žena obrys">
            <a:extLst>
              <a:ext uri="{FF2B5EF4-FFF2-40B4-BE49-F238E27FC236}">
                <a16:creationId xmlns:a16="http://schemas.microsoft.com/office/drawing/2014/main" id="{5B7C85C5-6D4A-6EDB-82BD-01C0D38A0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3581" y="969677"/>
            <a:ext cx="1097834" cy="109783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F39A1A92-F29E-3611-990A-D5AE801C60A5}"/>
              </a:ext>
            </a:extLst>
          </p:cNvPr>
          <p:cNvSpPr txBox="1"/>
          <p:nvPr/>
        </p:nvSpPr>
        <p:spPr>
          <a:xfrm>
            <a:off x="7220748" y="2198708"/>
            <a:ext cx="235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39 501,7 </a:t>
            </a:r>
          </a:p>
        </p:txBody>
      </p:sp>
      <p:pic>
        <p:nvPicPr>
          <p:cNvPr id="28" name="Grafický objekt 27" descr="Děti obrys">
            <a:extLst>
              <a:ext uri="{FF2B5EF4-FFF2-40B4-BE49-F238E27FC236}">
                <a16:creationId xmlns:a16="http://schemas.microsoft.com/office/drawing/2014/main" id="{2D3A1B77-B7A2-8DDC-4F4D-64A068F0B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951" y="1703676"/>
            <a:ext cx="1614641" cy="161464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62DEE463-6828-E199-E13B-4B796812E469}"/>
              </a:ext>
            </a:extLst>
          </p:cNvPr>
          <p:cNvSpPr txBox="1"/>
          <p:nvPr/>
        </p:nvSpPr>
        <p:spPr>
          <a:xfrm>
            <a:off x="4550788" y="2998218"/>
            <a:ext cx="1877984" cy="59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17 248 </a:t>
            </a:r>
          </a:p>
        </p:txBody>
      </p:sp>
      <p:pic>
        <p:nvPicPr>
          <p:cNvPr id="31" name="Grafický objekt 30" descr="Zasedací místnost obrys">
            <a:extLst>
              <a:ext uri="{FF2B5EF4-FFF2-40B4-BE49-F238E27FC236}">
                <a16:creationId xmlns:a16="http://schemas.microsoft.com/office/drawing/2014/main" id="{E28982CD-22EB-C320-325A-2CA38BA65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35484" y="1778113"/>
            <a:ext cx="1327338" cy="1327338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D4941A17-2785-7338-F78C-996A8512282F}"/>
              </a:ext>
            </a:extLst>
          </p:cNvPr>
          <p:cNvSpPr txBox="1"/>
          <p:nvPr/>
        </p:nvSpPr>
        <p:spPr>
          <a:xfrm>
            <a:off x="9854804" y="2756931"/>
            <a:ext cx="2378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 zaměstnanců celkem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6B4B844-20AA-AA55-08EC-56E3244AEADD}"/>
              </a:ext>
            </a:extLst>
          </p:cNvPr>
          <p:cNvSpPr txBox="1"/>
          <p:nvPr/>
        </p:nvSpPr>
        <p:spPr>
          <a:xfrm>
            <a:off x="7224593" y="2781844"/>
            <a:ext cx="2358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počet, pedagogičtí pracovníci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1139283-AB9C-26D5-A8AE-E37AE0035D70}"/>
              </a:ext>
            </a:extLst>
          </p:cNvPr>
          <p:cNvSpPr txBox="1"/>
          <p:nvPr/>
        </p:nvSpPr>
        <p:spPr>
          <a:xfrm>
            <a:off x="286841" y="3588956"/>
            <a:ext cx="180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Počet dětí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F264E6FB-4CC3-A800-1354-02BC75662048}"/>
              </a:ext>
            </a:extLst>
          </p:cNvPr>
          <p:cNvSpPr txBox="1"/>
          <p:nvPr/>
        </p:nvSpPr>
        <p:spPr>
          <a:xfrm>
            <a:off x="4695868" y="3594036"/>
            <a:ext cx="134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Počet tříd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92A519D-00A4-F7D6-222E-EB0F665659C9}"/>
              </a:ext>
            </a:extLst>
          </p:cNvPr>
          <p:cNvSpPr txBox="1"/>
          <p:nvPr/>
        </p:nvSpPr>
        <p:spPr>
          <a:xfrm>
            <a:off x="2375104" y="3574324"/>
            <a:ext cx="253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Počet škol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rediz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A8D2AE8-EE63-ED13-A9C8-40D55B16EB42}"/>
              </a:ext>
            </a:extLst>
          </p:cNvPr>
          <p:cNvSpPr txBox="1"/>
          <p:nvPr/>
        </p:nvSpPr>
        <p:spPr>
          <a:xfrm>
            <a:off x="304549" y="6388209"/>
            <a:ext cx="11360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Zdroj: MŠMT</a:t>
            </a:r>
          </a:p>
          <a:p>
            <a:pPr algn="r"/>
            <a:endParaRPr lang="cs-CZ" sz="110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504A47F-A813-133C-8CF8-6DFA1C76E57E}"/>
              </a:ext>
            </a:extLst>
          </p:cNvPr>
          <p:cNvSpPr txBox="1"/>
          <p:nvPr/>
        </p:nvSpPr>
        <p:spPr>
          <a:xfrm>
            <a:off x="9854804" y="4203836"/>
            <a:ext cx="2417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55 32</a:t>
            </a:r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7,</a:t>
            </a:r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9 </a:t>
            </a:r>
            <a:endParaRPr lang="cs-CZ" sz="3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707E1F-7F16-6FA3-8C71-E3C25DA1B598}"/>
              </a:ext>
            </a:extLst>
          </p:cNvPr>
          <p:cNvSpPr txBox="1"/>
          <p:nvPr/>
        </p:nvSpPr>
        <p:spPr>
          <a:xfrm>
            <a:off x="9875520" y="4792967"/>
            <a:ext cx="245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počet, fyzické osoby celkem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C160FA-E28D-1AAF-12DE-7E04DD0C8A3F}"/>
              </a:ext>
            </a:extLst>
          </p:cNvPr>
          <p:cNvSpPr txBox="1"/>
          <p:nvPr/>
        </p:nvSpPr>
        <p:spPr>
          <a:xfrm>
            <a:off x="135811" y="4529457"/>
            <a:ext cx="607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</a:rPr>
              <a:t>k 30. 9. 2023</a:t>
            </a: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8A894F6E-E0DB-819B-6629-8E8B8F776A52}"/>
              </a:ext>
            </a:extLst>
          </p:cNvPr>
          <p:cNvSpPr/>
          <p:nvPr/>
        </p:nvSpPr>
        <p:spPr>
          <a:xfrm rot="5400000">
            <a:off x="2857500" y="1727337"/>
            <a:ext cx="548640" cy="495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546ACB9-0AE3-03AF-01AF-D80782F9DC5A}"/>
              </a:ext>
            </a:extLst>
          </p:cNvPr>
          <p:cNvSpPr txBox="1"/>
          <p:nvPr/>
        </p:nvSpPr>
        <p:spPr>
          <a:xfrm>
            <a:off x="8801351" y="6488668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latin typeface="Verdana" panose="020B0604030504040204" pitchFamily="34" charset="0"/>
                <a:ea typeface="Verdana" panose="020B0604030504040204" pitchFamily="34" charset="0"/>
              </a:rPr>
              <a:t>(za rok 2022)</a:t>
            </a:r>
            <a:endParaRPr lang="cs-CZ" sz="1200"/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31B7F933-C5C3-C292-0FE1-769D0BA6FDF8}"/>
              </a:ext>
            </a:extLst>
          </p:cNvPr>
          <p:cNvSpPr/>
          <p:nvPr/>
        </p:nvSpPr>
        <p:spPr>
          <a:xfrm rot="5400000">
            <a:off x="9313218" y="4703651"/>
            <a:ext cx="548640" cy="29127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307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4D038A7-CA64-D50F-9013-21E05F8B0C07}"/>
              </a:ext>
            </a:extLst>
          </p:cNvPr>
          <p:cNvSpPr txBox="1"/>
          <p:nvPr/>
        </p:nvSpPr>
        <p:spPr>
          <a:xfrm>
            <a:off x="-514058" y="436601"/>
            <a:ext cx="8918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PŘEDŠKOLNÍ VZDĚLÁVÁNÍ V DATECH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DD06D7C-D360-AC6F-3586-6BBE0FC01EFA}"/>
              </a:ext>
            </a:extLst>
          </p:cNvPr>
          <p:cNvSpPr txBox="1"/>
          <p:nvPr/>
        </p:nvSpPr>
        <p:spPr>
          <a:xfrm>
            <a:off x="2497378" y="2989549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5 387 </a:t>
            </a:r>
          </a:p>
        </p:txBody>
      </p:sp>
      <p:pic>
        <p:nvPicPr>
          <p:cNvPr id="13" name="Grafický objekt 12" descr="Školní budova obrys">
            <a:extLst>
              <a:ext uri="{FF2B5EF4-FFF2-40B4-BE49-F238E27FC236}">
                <a16:creationId xmlns:a16="http://schemas.microsoft.com/office/drawing/2014/main" id="{428806C2-35EB-4DDD-6F7C-60512A189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7089" y="1709082"/>
            <a:ext cx="1367185" cy="136718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B436E5E-5396-378E-41F1-FAB907A97D46}"/>
              </a:ext>
            </a:extLst>
          </p:cNvPr>
          <p:cNvSpPr txBox="1"/>
          <p:nvPr/>
        </p:nvSpPr>
        <p:spPr>
          <a:xfrm>
            <a:off x="135811" y="3009261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364 491</a:t>
            </a:r>
          </a:p>
        </p:txBody>
      </p:sp>
      <p:pic>
        <p:nvPicPr>
          <p:cNvPr id="19" name="Grafický objekt 18" descr="Skupina obrys">
            <a:extLst>
              <a:ext uri="{FF2B5EF4-FFF2-40B4-BE49-F238E27FC236}">
                <a16:creationId xmlns:a16="http://schemas.microsoft.com/office/drawing/2014/main" id="{BD5868E9-D093-3691-FB04-AEE16DB17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4804" y="783270"/>
            <a:ext cx="1493463" cy="149346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6F7EFC-F7FC-FC1C-6620-AAB15E9222A4}"/>
              </a:ext>
            </a:extLst>
          </p:cNvPr>
          <p:cNvSpPr txBox="1"/>
          <p:nvPr/>
        </p:nvSpPr>
        <p:spPr>
          <a:xfrm>
            <a:off x="9875520" y="2202597"/>
            <a:ext cx="241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50 756,2</a:t>
            </a:r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3" name="Grafický objekt 22" descr="Profesor žena obrys">
            <a:extLst>
              <a:ext uri="{FF2B5EF4-FFF2-40B4-BE49-F238E27FC236}">
                <a16:creationId xmlns:a16="http://schemas.microsoft.com/office/drawing/2014/main" id="{5B7C85C5-6D4A-6EDB-82BD-01C0D38A0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3581" y="969677"/>
            <a:ext cx="1097834" cy="109783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F39A1A92-F29E-3611-990A-D5AE801C60A5}"/>
              </a:ext>
            </a:extLst>
          </p:cNvPr>
          <p:cNvSpPr txBox="1"/>
          <p:nvPr/>
        </p:nvSpPr>
        <p:spPr>
          <a:xfrm>
            <a:off x="7220748" y="2198708"/>
            <a:ext cx="235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39 501,7 </a:t>
            </a:r>
          </a:p>
        </p:txBody>
      </p:sp>
      <p:pic>
        <p:nvPicPr>
          <p:cNvPr id="28" name="Grafický objekt 27" descr="Děti obrys">
            <a:extLst>
              <a:ext uri="{FF2B5EF4-FFF2-40B4-BE49-F238E27FC236}">
                <a16:creationId xmlns:a16="http://schemas.microsoft.com/office/drawing/2014/main" id="{2D3A1B77-B7A2-8DDC-4F4D-64A068F0B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951" y="1703676"/>
            <a:ext cx="1614641" cy="161464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62DEE463-6828-E199-E13B-4B796812E469}"/>
              </a:ext>
            </a:extLst>
          </p:cNvPr>
          <p:cNvSpPr txBox="1"/>
          <p:nvPr/>
        </p:nvSpPr>
        <p:spPr>
          <a:xfrm>
            <a:off x="4550788" y="3009261"/>
            <a:ext cx="165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17 248 </a:t>
            </a:r>
          </a:p>
        </p:txBody>
      </p:sp>
      <p:pic>
        <p:nvPicPr>
          <p:cNvPr id="31" name="Grafický objekt 30" descr="Zasedací místnost obrys">
            <a:extLst>
              <a:ext uri="{FF2B5EF4-FFF2-40B4-BE49-F238E27FC236}">
                <a16:creationId xmlns:a16="http://schemas.microsoft.com/office/drawing/2014/main" id="{E28982CD-22EB-C320-325A-2CA38BA65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35484" y="1778113"/>
            <a:ext cx="1327338" cy="1327338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D4941A17-2785-7338-F78C-996A8512282F}"/>
              </a:ext>
            </a:extLst>
          </p:cNvPr>
          <p:cNvSpPr txBox="1"/>
          <p:nvPr/>
        </p:nvSpPr>
        <p:spPr>
          <a:xfrm>
            <a:off x="9854804" y="2756931"/>
            <a:ext cx="2378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 zaměstnanců celkem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6B4B844-20AA-AA55-08EC-56E3244AEADD}"/>
              </a:ext>
            </a:extLst>
          </p:cNvPr>
          <p:cNvSpPr txBox="1"/>
          <p:nvPr/>
        </p:nvSpPr>
        <p:spPr>
          <a:xfrm>
            <a:off x="7224593" y="2781844"/>
            <a:ext cx="2358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počet, pedagogičtí pracovníci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1139283-AB9C-26D5-A8AE-E37AE0035D70}"/>
              </a:ext>
            </a:extLst>
          </p:cNvPr>
          <p:cNvSpPr txBox="1"/>
          <p:nvPr/>
        </p:nvSpPr>
        <p:spPr>
          <a:xfrm>
            <a:off x="286841" y="3588956"/>
            <a:ext cx="180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Počet dětí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F264E6FB-4CC3-A800-1354-02BC75662048}"/>
              </a:ext>
            </a:extLst>
          </p:cNvPr>
          <p:cNvSpPr txBox="1"/>
          <p:nvPr/>
        </p:nvSpPr>
        <p:spPr>
          <a:xfrm>
            <a:off x="4695868" y="3594036"/>
            <a:ext cx="134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Počet tříd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92A519D-00A4-F7D6-222E-EB0F665659C9}"/>
              </a:ext>
            </a:extLst>
          </p:cNvPr>
          <p:cNvSpPr txBox="1"/>
          <p:nvPr/>
        </p:nvSpPr>
        <p:spPr>
          <a:xfrm>
            <a:off x="2375104" y="3574324"/>
            <a:ext cx="253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Počet škol (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rediz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A8D2AE8-EE63-ED13-A9C8-40D55B16EB42}"/>
              </a:ext>
            </a:extLst>
          </p:cNvPr>
          <p:cNvSpPr txBox="1"/>
          <p:nvPr/>
        </p:nvSpPr>
        <p:spPr>
          <a:xfrm>
            <a:off x="304549" y="6388209"/>
            <a:ext cx="11360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Zdroj: MŠMT</a:t>
            </a:r>
          </a:p>
          <a:p>
            <a:pPr algn="r"/>
            <a:endParaRPr lang="cs-CZ" sz="110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504A47F-A813-133C-8CF8-6DFA1C76E57E}"/>
              </a:ext>
            </a:extLst>
          </p:cNvPr>
          <p:cNvSpPr txBox="1"/>
          <p:nvPr/>
        </p:nvSpPr>
        <p:spPr>
          <a:xfrm>
            <a:off x="9854804" y="4203836"/>
            <a:ext cx="2417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55 32</a:t>
            </a:r>
            <a:r>
              <a:rPr lang="cs-CZ" sz="3200">
                <a:latin typeface="Verdana" panose="020B0604030504040204" pitchFamily="34" charset="0"/>
                <a:ea typeface="Verdana" panose="020B0604030504040204" pitchFamily="34" charset="0"/>
              </a:rPr>
              <a:t>7,</a:t>
            </a:r>
            <a:r>
              <a:rPr lang="cs-CZ" sz="3200" i="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9 </a:t>
            </a:r>
            <a:endParaRPr lang="cs-CZ" sz="3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707E1F-7F16-6FA3-8C71-E3C25DA1B598}"/>
              </a:ext>
            </a:extLst>
          </p:cNvPr>
          <p:cNvSpPr txBox="1"/>
          <p:nvPr/>
        </p:nvSpPr>
        <p:spPr>
          <a:xfrm>
            <a:off x="9875520" y="4792967"/>
            <a:ext cx="245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Průměrný </a:t>
            </a:r>
            <a:r>
              <a:rPr lang="cs-CZ" err="1">
                <a:latin typeface="Verdana" panose="020B0604030504040204" pitchFamily="34" charset="0"/>
                <a:ea typeface="Verdana" panose="020B0604030504040204" pitchFamily="34" charset="0"/>
              </a:rPr>
              <a:t>evid</a:t>
            </a:r>
            <a:r>
              <a:rPr lang="cs-CZ">
                <a:latin typeface="Verdana" panose="020B0604030504040204" pitchFamily="34" charset="0"/>
                <a:ea typeface="Verdana" panose="020B0604030504040204" pitchFamily="34" charset="0"/>
              </a:rPr>
              <a:t>. přepočtený počet, fyzické osoby celkem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C160FA-E28D-1AAF-12DE-7E04DD0C8A3F}"/>
              </a:ext>
            </a:extLst>
          </p:cNvPr>
          <p:cNvSpPr txBox="1"/>
          <p:nvPr/>
        </p:nvSpPr>
        <p:spPr>
          <a:xfrm>
            <a:off x="135811" y="4571796"/>
            <a:ext cx="607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</a:rPr>
              <a:t>k 30. 9. 2023</a:t>
            </a: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8A894F6E-E0DB-819B-6629-8E8B8F776A52}"/>
              </a:ext>
            </a:extLst>
          </p:cNvPr>
          <p:cNvSpPr/>
          <p:nvPr/>
        </p:nvSpPr>
        <p:spPr>
          <a:xfrm rot="5400000">
            <a:off x="2857500" y="1727337"/>
            <a:ext cx="548640" cy="495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546ACB9-0AE3-03AF-01AF-D80782F9DC5A}"/>
              </a:ext>
            </a:extLst>
          </p:cNvPr>
          <p:cNvSpPr txBox="1"/>
          <p:nvPr/>
        </p:nvSpPr>
        <p:spPr>
          <a:xfrm>
            <a:off x="8801351" y="6488668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latin typeface="Verdana" panose="020B0604030504040204" pitchFamily="34" charset="0"/>
                <a:ea typeface="Verdana" panose="020B0604030504040204" pitchFamily="34" charset="0"/>
              </a:rPr>
              <a:t>(za rok 2022)</a:t>
            </a:r>
            <a:endParaRPr lang="cs-CZ" sz="1200"/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31B7F933-C5C3-C292-0FE1-769D0BA6FDF8}"/>
              </a:ext>
            </a:extLst>
          </p:cNvPr>
          <p:cNvSpPr/>
          <p:nvPr/>
        </p:nvSpPr>
        <p:spPr>
          <a:xfrm rot="5400000">
            <a:off x="9313218" y="4703651"/>
            <a:ext cx="548640" cy="29127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A5E63A-AA38-8484-48F5-D9B5BB38F093}"/>
              </a:ext>
            </a:extLst>
          </p:cNvPr>
          <p:cNvSpPr txBox="1"/>
          <p:nvPr/>
        </p:nvSpPr>
        <p:spPr>
          <a:xfrm>
            <a:off x="53039" y="4992402"/>
            <a:ext cx="916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Kde lze data snadno vyhledat?</a:t>
            </a:r>
          </a:p>
        </p:txBody>
      </p:sp>
    </p:spTree>
    <p:extLst>
      <p:ext uri="{BB962C8B-B14F-4D97-AF65-F5344CB8AC3E}">
        <p14:creationId xmlns:p14="http://schemas.microsoft.com/office/powerpoint/2010/main" val="1984356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0EFCE9-86A5-4CD8-74EB-0961C012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" y="33996"/>
            <a:ext cx="12147333" cy="67900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1E513F-CD3F-0CEA-0DFF-F3DE8530697D}"/>
              </a:ext>
            </a:extLst>
          </p:cNvPr>
          <p:cNvSpPr/>
          <p:nvPr/>
        </p:nvSpPr>
        <p:spPr>
          <a:xfrm>
            <a:off x="3169920" y="1325880"/>
            <a:ext cx="1371600" cy="4114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CFCA00-ECBD-730E-716D-FD6F8E7F0F14}"/>
              </a:ext>
            </a:extLst>
          </p:cNvPr>
          <p:cNvSpPr/>
          <p:nvPr/>
        </p:nvSpPr>
        <p:spPr>
          <a:xfrm>
            <a:off x="3169920" y="1844040"/>
            <a:ext cx="1371600" cy="4114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408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282FBEC-8917-8E47-8637-E4CF6857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67" y="33996"/>
            <a:ext cx="9762066" cy="67900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BB7D0FD-C39B-F411-9F6D-FD6577A3A1CD}"/>
              </a:ext>
            </a:extLst>
          </p:cNvPr>
          <p:cNvSpPr/>
          <p:nvPr/>
        </p:nvSpPr>
        <p:spPr>
          <a:xfrm>
            <a:off x="1214967" y="4008120"/>
            <a:ext cx="1371600" cy="4114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0DCD034-C833-C635-738D-15F19CEB7E55}"/>
              </a:ext>
            </a:extLst>
          </p:cNvPr>
          <p:cNvSpPr/>
          <p:nvPr/>
        </p:nvSpPr>
        <p:spPr>
          <a:xfrm>
            <a:off x="7848600" y="6050280"/>
            <a:ext cx="1371600" cy="4114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1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546BE0-6BE5-FEE2-A9A0-F0FB7638C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AE8D68B-2751-59CC-88C0-023A7E98D8C8}"/>
              </a:ext>
            </a:extLst>
          </p:cNvPr>
          <p:cNvSpPr/>
          <p:nvPr/>
        </p:nvSpPr>
        <p:spPr>
          <a:xfrm>
            <a:off x="335280" y="640080"/>
            <a:ext cx="4861560" cy="548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49F2D3B-CDA2-D9DF-A3F2-43E648C37945}"/>
              </a:ext>
            </a:extLst>
          </p:cNvPr>
          <p:cNvSpPr/>
          <p:nvPr/>
        </p:nvSpPr>
        <p:spPr>
          <a:xfrm>
            <a:off x="411481" y="6061165"/>
            <a:ext cx="4861560" cy="548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512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B8514-8740-5A7F-AE08-BB9A22B9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3D4BF2-8BAE-87F2-D868-1923D16E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DD2C3D-981E-09BA-1AC7-5617C1EF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7" y="40309"/>
            <a:ext cx="11105605" cy="677738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F2A8310-E913-DB89-756F-F2AD0E7D0662}"/>
              </a:ext>
            </a:extLst>
          </p:cNvPr>
          <p:cNvSpPr/>
          <p:nvPr/>
        </p:nvSpPr>
        <p:spPr>
          <a:xfrm>
            <a:off x="422366" y="40309"/>
            <a:ext cx="6598919" cy="548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B12F450-D68E-EF38-86A6-5D2C962BF93B}"/>
              </a:ext>
            </a:extLst>
          </p:cNvPr>
          <p:cNvSpPr/>
          <p:nvPr/>
        </p:nvSpPr>
        <p:spPr>
          <a:xfrm>
            <a:off x="1031965" y="4307509"/>
            <a:ext cx="4497977" cy="548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786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CBB49-A360-A430-3404-A668788F1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064FFE-8483-5FB9-4BD3-55C1A9E63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D191B6-A677-A3D0-0F25-95013A4A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-3342"/>
            <a:ext cx="10755086" cy="682103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3364DA6-FF65-6C78-E4DA-5AE3B707BC27}"/>
              </a:ext>
            </a:extLst>
          </p:cNvPr>
          <p:cNvSpPr/>
          <p:nvPr/>
        </p:nvSpPr>
        <p:spPr>
          <a:xfrm>
            <a:off x="827314" y="40308"/>
            <a:ext cx="5921829" cy="34069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C04BAE2-89FC-226E-8891-67CFD9F82D83}"/>
              </a:ext>
            </a:extLst>
          </p:cNvPr>
          <p:cNvSpPr/>
          <p:nvPr/>
        </p:nvSpPr>
        <p:spPr>
          <a:xfrm>
            <a:off x="0" y="6212510"/>
            <a:ext cx="12192000" cy="548640"/>
          </a:xfrm>
          <a:prstGeom prst="rect">
            <a:avLst/>
          </a:prstGeom>
          <a:solidFill>
            <a:schemeClr val="bg2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chemeClr val="tx1"/>
                </a:solidFill>
              </a:rPr>
              <a:t>Zdroj: </a:t>
            </a:r>
            <a:r>
              <a:rPr lang="cs-CZ" u="sng">
                <a:solidFill>
                  <a:srgbClr val="0070C0"/>
                </a:solidFill>
                <a:hlinkClick r:id="rId3"/>
              </a:rPr>
              <a:t>https://www.edu.cz/data/rozcestniky/rozcestnik-na-data-msmt/</a:t>
            </a:r>
            <a:endParaRPr lang="cs-CZ" u="sng">
              <a:solidFill>
                <a:srgbClr val="0070C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2535258-45F5-BC9F-BD86-362439692B99}"/>
              </a:ext>
            </a:extLst>
          </p:cNvPr>
          <p:cNvSpPr/>
          <p:nvPr/>
        </p:nvSpPr>
        <p:spPr>
          <a:xfrm>
            <a:off x="1197429" y="1426029"/>
            <a:ext cx="1295400" cy="131717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52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3B18EE-C6D0-9C9A-BB28-39CC644F0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97" b="52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86937D3-CF47-AF1D-D7A1-4BA3061A258C}"/>
              </a:ext>
            </a:extLst>
          </p:cNvPr>
          <p:cNvSpPr/>
          <p:nvPr/>
        </p:nvSpPr>
        <p:spPr>
          <a:xfrm>
            <a:off x="0" y="6212510"/>
            <a:ext cx="12192000" cy="548640"/>
          </a:xfrm>
          <a:prstGeom prst="rect">
            <a:avLst/>
          </a:prstGeom>
          <a:solidFill>
            <a:schemeClr val="bg2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chemeClr val="tx1"/>
                </a:solidFill>
              </a:rPr>
              <a:t>Zdroj: </a:t>
            </a:r>
            <a:r>
              <a:rPr lang="cs-CZ" u="sng">
                <a:solidFill>
                  <a:srgbClr val="0070C0"/>
                </a:solidFill>
                <a:hlinkClick r:id="rId4"/>
              </a:rPr>
              <a:t>https://www.msmt.cz/vzdelavani/skolstvi-v-cr/statistika-skolstvi/vyvojova-rocenka-skolstvi-2012-13-2022-23</a:t>
            </a:r>
            <a:endParaRPr lang="cs-CZ" u="sng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40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CCB32D9-EB55-5B88-81E8-3786236E098D}"/>
              </a:ext>
            </a:extLst>
          </p:cNvPr>
          <p:cNvSpPr/>
          <p:nvPr/>
        </p:nvSpPr>
        <p:spPr>
          <a:xfrm>
            <a:off x="1230418" y="60521"/>
            <a:ext cx="176823" cy="6736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30B0005-553D-208C-DA2F-EA1827893073}"/>
              </a:ext>
            </a:extLst>
          </p:cNvPr>
          <p:cNvSpPr/>
          <p:nvPr/>
        </p:nvSpPr>
        <p:spPr>
          <a:xfrm rot="5400000">
            <a:off x="5742351" y="-4097772"/>
            <a:ext cx="707293" cy="937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AFB9C73-B251-A25E-9B4E-8D78175BEADE}"/>
              </a:ext>
            </a:extLst>
          </p:cNvPr>
          <p:cNvSpPr/>
          <p:nvPr/>
        </p:nvSpPr>
        <p:spPr>
          <a:xfrm rot="5400000">
            <a:off x="6051790" y="-3699922"/>
            <a:ext cx="88412" cy="937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05E10C-0447-9F15-9C75-FD79756BB468}"/>
              </a:ext>
            </a:extLst>
          </p:cNvPr>
          <p:cNvSpPr txBox="1"/>
          <p:nvPr/>
        </p:nvSpPr>
        <p:spPr>
          <a:xfrm>
            <a:off x="394586" y="46373"/>
            <a:ext cx="1092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SCHÉMA ORGANIZOVANÉ PÉČE </a:t>
            </a:r>
            <a:b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DĚTI PŘEDŠKOLNÍHO VĚKU V ČESKÉ REPUBLICE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4394B0C9-4439-3092-C224-C4907032BDC8}"/>
              </a:ext>
            </a:extLst>
          </p:cNvPr>
          <p:cNvGrpSpPr/>
          <p:nvPr/>
        </p:nvGrpSpPr>
        <p:grpSpPr>
          <a:xfrm>
            <a:off x="1431046" y="819455"/>
            <a:ext cx="1339962" cy="5808484"/>
            <a:chOff x="91950" y="654850"/>
            <a:chExt cx="964056" cy="4512332"/>
          </a:xfrm>
        </p:grpSpPr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AD7D87C7-0B08-98A7-39F5-8E7FC2676633}"/>
                </a:ext>
              </a:extLst>
            </p:cNvPr>
            <p:cNvSpPr/>
            <p:nvPr/>
          </p:nvSpPr>
          <p:spPr>
            <a:xfrm>
              <a:off x="122469" y="826436"/>
              <a:ext cx="933537" cy="4340746"/>
            </a:xfrm>
            <a:prstGeom prst="rect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>
                <a:latin typeface="Bahnschrift" panose="020B0502040204020203" pitchFamily="34" charset="0"/>
              </a:endParaRPr>
            </a:p>
          </p:txBody>
        </p: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5A12497F-C449-B211-FBA5-F45CDF676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618" y="1141571"/>
              <a:ext cx="861241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EE2E9693-9B04-60AD-DB21-902B4A682BB0}"/>
                </a:ext>
              </a:extLst>
            </p:cNvPr>
            <p:cNvSpPr txBox="1"/>
            <p:nvPr/>
          </p:nvSpPr>
          <p:spPr>
            <a:xfrm>
              <a:off x="91950" y="654850"/>
              <a:ext cx="861241" cy="21518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Věk dítěte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AE8871E-3343-93F4-E1EE-AE958060CC57}"/>
                </a:ext>
              </a:extLst>
            </p:cNvPr>
            <p:cNvSpPr txBox="1"/>
            <p:nvPr/>
          </p:nvSpPr>
          <p:spPr>
            <a:xfrm>
              <a:off x="166627" y="885714"/>
              <a:ext cx="221739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0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C35BC3B-50CE-E4F0-CDBE-B5A3AA0880BF}"/>
              </a:ext>
            </a:extLst>
          </p:cNvPr>
          <p:cNvGrpSpPr/>
          <p:nvPr/>
        </p:nvGrpSpPr>
        <p:grpSpPr>
          <a:xfrm>
            <a:off x="2800095" y="1040328"/>
            <a:ext cx="1297545" cy="5587611"/>
            <a:chOff x="1053539" y="811106"/>
            <a:chExt cx="892875" cy="4340746"/>
          </a:xfrm>
        </p:grpSpPr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8B4F3F18-3230-7598-A213-845436934599}"/>
                </a:ext>
              </a:extLst>
            </p:cNvPr>
            <p:cNvSpPr/>
            <p:nvPr/>
          </p:nvSpPr>
          <p:spPr>
            <a:xfrm>
              <a:off x="1053539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E7D9D4D7-5AF8-68BF-1924-5D5E337BA1E0}"/>
                </a:ext>
              </a:extLst>
            </p:cNvPr>
            <p:cNvSpPr txBox="1"/>
            <p:nvPr/>
          </p:nvSpPr>
          <p:spPr>
            <a:xfrm>
              <a:off x="1075554" y="871223"/>
              <a:ext cx="212081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1</a:t>
              </a:r>
            </a:p>
          </p:txBody>
        </p: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AA40582E-C43F-1F46-E018-656529BB6E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112" y="1126241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CA713D3-2C97-775C-D545-603F3E6820FE}"/>
              </a:ext>
            </a:extLst>
          </p:cNvPr>
          <p:cNvGrpSpPr/>
          <p:nvPr/>
        </p:nvGrpSpPr>
        <p:grpSpPr>
          <a:xfrm>
            <a:off x="4126727" y="1040328"/>
            <a:ext cx="1297545" cy="5587611"/>
            <a:chOff x="1965483" y="811106"/>
            <a:chExt cx="892875" cy="4340746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B30DFF1E-8945-C137-8AE3-39E096772CFE}"/>
                </a:ext>
              </a:extLst>
            </p:cNvPr>
            <p:cNvSpPr/>
            <p:nvPr/>
          </p:nvSpPr>
          <p:spPr>
            <a:xfrm>
              <a:off x="1965483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DDC49C5C-E894-5BCA-1615-A1F562497990}"/>
                </a:ext>
              </a:extLst>
            </p:cNvPr>
            <p:cNvSpPr txBox="1"/>
            <p:nvPr/>
          </p:nvSpPr>
          <p:spPr>
            <a:xfrm>
              <a:off x="1992298" y="859778"/>
              <a:ext cx="212081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2</a:t>
              </a: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0E649151-165B-66EB-6DE2-470CBAC0C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0056" y="1126552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F196C3B-BC3B-053E-3B6C-BEADF0BCA5BD}"/>
              </a:ext>
            </a:extLst>
          </p:cNvPr>
          <p:cNvGrpSpPr/>
          <p:nvPr/>
        </p:nvGrpSpPr>
        <p:grpSpPr>
          <a:xfrm>
            <a:off x="5453360" y="1040328"/>
            <a:ext cx="1297545" cy="5587611"/>
            <a:chOff x="2877427" y="811106"/>
            <a:chExt cx="892875" cy="4340746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2B7AAC9-B617-41E2-97B8-5482C1B0F419}"/>
                </a:ext>
              </a:extLst>
            </p:cNvPr>
            <p:cNvSpPr/>
            <p:nvPr/>
          </p:nvSpPr>
          <p:spPr>
            <a:xfrm>
              <a:off x="2877427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45D0A1D-08C0-BA96-3248-A71BF4D6FD3D}"/>
                </a:ext>
              </a:extLst>
            </p:cNvPr>
            <p:cNvSpPr txBox="1"/>
            <p:nvPr/>
          </p:nvSpPr>
          <p:spPr>
            <a:xfrm>
              <a:off x="2912001" y="857984"/>
              <a:ext cx="212081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3</a:t>
              </a:r>
            </a:p>
          </p:txBody>
        </p: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99EA3B62-08F3-80DB-245F-9C71E72CE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001" y="1129002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03D3752-5B57-D9F6-5BF1-F3EA3FEF3F7E}"/>
              </a:ext>
            </a:extLst>
          </p:cNvPr>
          <p:cNvGrpSpPr/>
          <p:nvPr/>
        </p:nvGrpSpPr>
        <p:grpSpPr>
          <a:xfrm>
            <a:off x="6779993" y="1096454"/>
            <a:ext cx="1297545" cy="5587611"/>
            <a:chOff x="3789372" y="811106"/>
            <a:chExt cx="892875" cy="4340746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C2386704-BE3E-F1B7-7126-A91308864058}"/>
                </a:ext>
              </a:extLst>
            </p:cNvPr>
            <p:cNvSpPr/>
            <p:nvPr/>
          </p:nvSpPr>
          <p:spPr>
            <a:xfrm>
              <a:off x="3789372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C7F6D4C0-4ACC-C081-283C-34D9D31C99E4}"/>
                </a:ext>
              </a:extLst>
            </p:cNvPr>
            <p:cNvSpPr txBox="1"/>
            <p:nvPr/>
          </p:nvSpPr>
          <p:spPr>
            <a:xfrm>
              <a:off x="3845282" y="863802"/>
              <a:ext cx="212081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4</a:t>
              </a:r>
            </a:p>
          </p:txBody>
        </p:sp>
        <p:cxnSp>
          <p:nvCxnSpPr>
            <p:cNvPr id="55" name="Přímá spojnice 54">
              <a:extLst>
                <a:ext uri="{FF2B5EF4-FFF2-40B4-BE49-F238E27FC236}">
                  <a16:creationId xmlns:a16="http://schemas.microsoft.com/office/drawing/2014/main" id="{83E1368C-A872-DB05-3107-11A36F797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4676" y="1128429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EFB33E5-1D5F-B0C6-4685-8B919589D588}"/>
              </a:ext>
            </a:extLst>
          </p:cNvPr>
          <p:cNvGrpSpPr/>
          <p:nvPr/>
        </p:nvGrpSpPr>
        <p:grpSpPr>
          <a:xfrm>
            <a:off x="8106625" y="1040328"/>
            <a:ext cx="1297545" cy="5587611"/>
            <a:chOff x="4701316" y="811106"/>
            <a:chExt cx="892875" cy="4340746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5D183359-ECA7-B1A0-9A25-FD61CF7D5A47}"/>
                </a:ext>
              </a:extLst>
            </p:cNvPr>
            <p:cNvSpPr/>
            <p:nvPr/>
          </p:nvSpPr>
          <p:spPr>
            <a:xfrm>
              <a:off x="4701316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06CAD132-B5EA-6E22-9B0C-F73481558715}"/>
                </a:ext>
              </a:extLst>
            </p:cNvPr>
            <p:cNvSpPr txBox="1"/>
            <p:nvPr/>
          </p:nvSpPr>
          <p:spPr>
            <a:xfrm>
              <a:off x="4743814" y="857984"/>
              <a:ext cx="212081" cy="2462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5</a:t>
              </a:r>
            </a:p>
          </p:txBody>
        </p:sp>
        <p:cxnSp>
          <p:nvCxnSpPr>
            <p:cNvPr id="56" name="Přímá spojnice 55">
              <a:extLst>
                <a:ext uri="{FF2B5EF4-FFF2-40B4-BE49-F238E27FC236}">
                  <a16:creationId xmlns:a16="http://schemas.microsoft.com/office/drawing/2014/main" id="{4450700F-3B17-4716-71DB-A5FD5F58C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0119" y="1128142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B4ABF2A-1779-5111-FB8F-5DFB18542CF0}"/>
              </a:ext>
            </a:extLst>
          </p:cNvPr>
          <p:cNvGrpSpPr/>
          <p:nvPr/>
        </p:nvGrpSpPr>
        <p:grpSpPr>
          <a:xfrm>
            <a:off x="9249128" y="1040328"/>
            <a:ext cx="1481669" cy="5587611"/>
            <a:chOff x="5486559" y="811106"/>
            <a:chExt cx="1019576" cy="4340746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9EEC2DC8-374E-C229-E94B-B9E5F0D2F1A3}"/>
                </a:ext>
              </a:extLst>
            </p:cNvPr>
            <p:cNvSpPr/>
            <p:nvPr/>
          </p:nvSpPr>
          <p:spPr>
            <a:xfrm>
              <a:off x="5613260" y="811106"/>
              <a:ext cx="892875" cy="4340746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>
                <a:latin typeface="Bahnschrift" panose="020B0502040204020203" pitchFamily="34" charset="0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5F88DF7-AD49-DA35-B40B-4D816FD58253}"/>
                </a:ext>
              </a:extLst>
            </p:cNvPr>
            <p:cNvSpPr txBox="1"/>
            <p:nvPr/>
          </p:nvSpPr>
          <p:spPr>
            <a:xfrm>
              <a:off x="5486559" y="819314"/>
              <a:ext cx="940852" cy="358645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Začátek školní docházky</a:t>
              </a:r>
            </a:p>
          </p:txBody>
        </p: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3CC8AD97-97FD-8365-92C3-0E436A9A9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739" y="1128979"/>
              <a:ext cx="823728" cy="573"/>
            </a:xfrm>
            <a:prstGeom prst="lin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9A386CD-DF47-AF6F-5310-B985FDF9113D}"/>
              </a:ext>
            </a:extLst>
          </p:cNvPr>
          <p:cNvSpPr txBox="1"/>
          <p:nvPr/>
        </p:nvSpPr>
        <p:spPr>
          <a:xfrm>
            <a:off x="2133090" y="2947748"/>
            <a:ext cx="1117755" cy="455253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79" b="1">
                <a:solidFill>
                  <a:schemeClr val="bg1"/>
                </a:solidFill>
              </a:rPr>
              <a:t>DĚTSKÉ SKUPINY</a:t>
            </a:r>
          </a:p>
        </p:txBody>
      </p:sp>
      <p:sp>
        <p:nvSpPr>
          <p:cNvPr id="61" name="Obdélník: se zakulacenými rohy 60">
            <a:extLst>
              <a:ext uri="{FF2B5EF4-FFF2-40B4-BE49-F238E27FC236}">
                <a16:creationId xmlns:a16="http://schemas.microsoft.com/office/drawing/2014/main" id="{3571C60A-550C-20A9-AE9D-813C99A65773}"/>
              </a:ext>
            </a:extLst>
          </p:cNvPr>
          <p:cNvSpPr/>
          <p:nvPr/>
        </p:nvSpPr>
        <p:spPr>
          <a:xfrm>
            <a:off x="4545240" y="1675465"/>
            <a:ext cx="1852168" cy="272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63" name="Obdélník: se zakulacenými rohy 62">
            <a:extLst>
              <a:ext uri="{FF2B5EF4-FFF2-40B4-BE49-F238E27FC236}">
                <a16:creationId xmlns:a16="http://schemas.microsoft.com/office/drawing/2014/main" id="{5EC5F85C-20EA-F7A2-CD4A-805506658AEC}"/>
              </a:ext>
            </a:extLst>
          </p:cNvPr>
          <p:cNvSpPr/>
          <p:nvPr/>
        </p:nvSpPr>
        <p:spPr>
          <a:xfrm>
            <a:off x="4171611" y="4107087"/>
            <a:ext cx="6448370" cy="7414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74BCDF9C-F89D-B724-3259-6BF86B28B2AB}"/>
              </a:ext>
            </a:extLst>
          </p:cNvPr>
          <p:cNvSpPr txBox="1"/>
          <p:nvPr/>
        </p:nvSpPr>
        <p:spPr>
          <a:xfrm>
            <a:off x="4259831" y="4181909"/>
            <a:ext cx="1082710" cy="488467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bg1"/>
                </a:solidFill>
                <a:latin typeface="Bahnschrift" panose="020B0502040204020203" pitchFamily="34" charset="0"/>
              </a:rPr>
              <a:t>MATEŘSKÉ ŠKOLY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B94D60AA-5A38-4EF2-037E-13E6DDAADE1C}"/>
              </a:ext>
            </a:extLst>
          </p:cNvPr>
          <p:cNvSpPr txBox="1"/>
          <p:nvPr/>
        </p:nvSpPr>
        <p:spPr>
          <a:xfrm>
            <a:off x="5424272" y="4214580"/>
            <a:ext cx="5192122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408" indent="-168408">
              <a:buFont typeface="Calibri" panose="020F0502020204030204" pitchFamily="34" charset="0"/>
              <a:buChar char="→"/>
            </a:pPr>
            <a:r>
              <a:rPr lang="cs-CZ" sz="1158" i="1"/>
              <a:t>Legislativně ukotveno zákonem č. 561/2004 Sb. </a:t>
            </a:r>
            <a:r>
              <a:rPr lang="cs-CZ" sz="1158" b="1" i="1"/>
              <a:t>školským zákonem </a:t>
            </a:r>
            <a:r>
              <a:rPr lang="cs-CZ" sz="1158" i="1"/>
              <a:t>(ŠZ)</a:t>
            </a:r>
          </a:p>
          <a:p>
            <a:pPr marL="168408" indent="-168408">
              <a:buFont typeface="Calibri" panose="020F0502020204030204" pitchFamily="34" charset="0"/>
              <a:buChar char="→"/>
            </a:pPr>
            <a:r>
              <a:rPr lang="cs-CZ" sz="1158" b="1" i="1"/>
              <a:t>Statistická evidence </a:t>
            </a:r>
            <a:r>
              <a:rPr lang="cs-CZ" sz="1158" i="1"/>
              <a:t>v gesci </a:t>
            </a:r>
            <a:r>
              <a:rPr lang="cs-CZ" sz="1158" b="1" i="1"/>
              <a:t>MŠMT</a:t>
            </a:r>
          </a:p>
          <a:p>
            <a:endParaRPr lang="cs-CZ" sz="982" i="1"/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5F77DD5-72BC-020F-689A-165DDE593A94}"/>
              </a:ext>
            </a:extLst>
          </p:cNvPr>
          <p:cNvSpPr/>
          <p:nvPr/>
        </p:nvSpPr>
        <p:spPr>
          <a:xfrm>
            <a:off x="1563928" y="1550239"/>
            <a:ext cx="9073955" cy="741454"/>
          </a:xfrm>
          <a:prstGeom prst="roundRect">
            <a:avLst/>
          </a:prstGeom>
          <a:solidFill>
            <a:srgbClr val="30639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D5F269-403F-F114-E5BD-F041941BA772}"/>
              </a:ext>
            </a:extLst>
          </p:cNvPr>
          <p:cNvSpPr txBox="1"/>
          <p:nvPr/>
        </p:nvSpPr>
        <p:spPr>
          <a:xfrm>
            <a:off x="1582910" y="1626673"/>
            <a:ext cx="3643390" cy="488467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bg1"/>
                </a:solidFill>
                <a:latin typeface="Bahnschrift" panose="020B0502040204020203" pitchFamily="34" charset="0"/>
              </a:rPr>
              <a:t>PÉČE O DĚTI V REŽIMU OBECNÝCH PRÁVNÍCH PŘEDPISŮ (MATEŘSKÁ, RODINNÁ CENTRA)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ADA357-799A-25AA-0AA9-64DC2637C597}"/>
              </a:ext>
            </a:extLst>
          </p:cNvPr>
          <p:cNvSpPr txBox="1"/>
          <p:nvPr/>
        </p:nvSpPr>
        <p:spPr>
          <a:xfrm>
            <a:off x="5424273" y="1663692"/>
            <a:ext cx="45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408" indent="-168408" algn="just">
              <a:buFont typeface="Calibri" panose="020F0502020204030204" pitchFamily="34" charset="0"/>
              <a:buChar char="→"/>
            </a:pPr>
            <a:r>
              <a:rPr lang="cs-CZ" sz="1200" i="1">
                <a:solidFill>
                  <a:schemeClr val="bg1"/>
                </a:solidFill>
              </a:rPr>
              <a:t>Legislativně ukotveno obecně právními předpisy</a:t>
            </a:r>
          </a:p>
          <a:p>
            <a:pPr marL="168408" indent="-168408" algn="just">
              <a:buFont typeface="Calibri" panose="020F0502020204030204" pitchFamily="34" charset="0"/>
              <a:buChar char="→"/>
            </a:pPr>
            <a:r>
              <a:rPr lang="cs-CZ" sz="1200" b="1" i="1">
                <a:solidFill>
                  <a:schemeClr val="bg1"/>
                </a:solidFill>
              </a:rPr>
              <a:t>Statistická evidence </a:t>
            </a:r>
            <a:r>
              <a:rPr lang="cs-CZ" sz="1200" i="1">
                <a:solidFill>
                  <a:schemeClr val="bg1"/>
                </a:solidFill>
              </a:rPr>
              <a:t>z podstaty věci zřejmě </a:t>
            </a:r>
            <a:r>
              <a:rPr lang="cs-CZ" sz="1200" b="1" i="1">
                <a:solidFill>
                  <a:schemeClr val="bg1"/>
                </a:solidFill>
              </a:rPr>
              <a:t>není možná</a:t>
            </a: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41F88690-2C0D-769E-513E-8B5AFF668B47}"/>
              </a:ext>
            </a:extLst>
          </p:cNvPr>
          <p:cNvSpPr/>
          <p:nvPr/>
        </p:nvSpPr>
        <p:spPr>
          <a:xfrm>
            <a:off x="1563928" y="2393120"/>
            <a:ext cx="9058512" cy="7414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8804CA6B-5B95-919C-DD24-B730967309A4}"/>
              </a:ext>
            </a:extLst>
          </p:cNvPr>
          <p:cNvSpPr txBox="1"/>
          <p:nvPr/>
        </p:nvSpPr>
        <p:spPr>
          <a:xfrm>
            <a:off x="1576488" y="2512731"/>
            <a:ext cx="3636368" cy="488467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bg1"/>
                </a:solidFill>
                <a:latin typeface="Bahnschrift" panose="020B0502040204020203" pitchFamily="34" charset="0"/>
              </a:rPr>
              <a:t>ŽIVNOSTI PÉČE O DĚTI (MŠ A PODOBNÁ ZAŘÍZENÍ MIMO ŠKOLSKÝ ZÁKON, CHŮVY)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252C6D5-5589-EC1F-4DF8-B1DE48429777}"/>
              </a:ext>
            </a:extLst>
          </p:cNvPr>
          <p:cNvSpPr txBox="1"/>
          <p:nvPr/>
        </p:nvSpPr>
        <p:spPr>
          <a:xfrm>
            <a:off x="5422378" y="2525742"/>
            <a:ext cx="5539207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408" indent="-168408" algn="just">
              <a:buFont typeface="Calibri" panose="020F0502020204030204" pitchFamily="34" charset="0"/>
              <a:buChar char="→"/>
            </a:pPr>
            <a:r>
              <a:rPr lang="cs-CZ" sz="1158" i="1">
                <a:solidFill>
                  <a:schemeClr val="bg1"/>
                </a:solidFill>
              </a:rPr>
              <a:t>Legislativně ukotveno </a:t>
            </a:r>
            <a:r>
              <a:rPr lang="cs-CZ" sz="1158" b="1" i="1">
                <a:solidFill>
                  <a:schemeClr val="bg1"/>
                </a:solidFill>
              </a:rPr>
              <a:t>zákonem</a:t>
            </a:r>
            <a:r>
              <a:rPr lang="cs-CZ" sz="1158" i="1">
                <a:solidFill>
                  <a:schemeClr val="bg1"/>
                </a:solidFill>
              </a:rPr>
              <a:t> č. 455/1991 Sb</a:t>
            </a:r>
            <a:r>
              <a:rPr lang="cs-CZ" sz="1158" b="1" i="1">
                <a:solidFill>
                  <a:schemeClr val="bg1"/>
                </a:solidFill>
              </a:rPr>
              <a:t>., o živnostenském podnikání</a:t>
            </a:r>
          </a:p>
          <a:p>
            <a:pPr marL="168408" indent="-168408" algn="just">
              <a:buFont typeface="Calibri" panose="020F0502020204030204" pitchFamily="34" charset="0"/>
              <a:buChar char="→"/>
            </a:pPr>
            <a:r>
              <a:rPr lang="cs-CZ" sz="1158" b="1" i="1">
                <a:solidFill>
                  <a:schemeClr val="bg1"/>
                </a:solidFill>
              </a:rPr>
              <a:t>Statistická evidence </a:t>
            </a:r>
            <a:r>
              <a:rPr lang="cs-CZ" sz="1158" i="1">
                <a:solidFill>
                  <a:schemeClr val="bg1"/>
                </a:solidFill>
              </a:rPr>
              <a:t>počtů živností dle oborů v gesci </a:t>
            </a:r>
            <a:r>
              <a:rPr lang="cs-CZ" sz="1158" b="1" i="1">
                <a:solidFill>
                  <a:schemeClr val="bg1"/>
                </a:solidFill>
              </a:rPr>
              <a:t>MPO</a:t>
            </a:r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355C5252-F56F-95A3-D73E-A998550781E8}"/>
              </a:ext>
            </a:extLst>
          </p:cNvPr>
          <p:cNvSpPr/>
          <p:nvPr/>
        </p:nvSpPr>
        <p:spPr>
          <a:xfrm>
            <a:off x="394586" y="857907"/>
            <a:ext cx="10921114" cy="5803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3425"/>
          </a:p>
        </p:txBody>
      </p:sp>
      <p:cxnSp>
        <p:nvCxnSpPr>
          <p:cNvPr id="71" name="Přímá spojnice 70">
            <a:extLst>
              <a:ext uri="{FF2B5EF4-FFF2-40B4-BE49-F238E27FC236}">
                <a16:creationId xmlns:a16="http://schemas.microsoft.com/office/drawing/2014/main" id="{32508127-BD0D-C193-CB1E-AB1873D41777}"/>
              </a:ext>
            </a:extLst>
          </p:cNvPr>
          <p:cNvCxnSpPr/>
          <p:nvPr/>
        </p:nvCxnSpPr>
        <p:spPr>
          <a:xfrm>
            <a:off x="1473462" y="1482580"/>
            <a:ext cx="9257338" cy="0"/>
          </a:xfrm>
          <a:prstGeom prst="line">
            <a:avLst/>
          </a:prstGeom>
          <a:ln w="12700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D619CF38-DE1D-A8E7-FFCA-B5E3D3C4C050}"/>
              </a:ext>
            </a:extLst>
          </p:cNvPr>
          <p:cNvGrpSpPr/>
          <p:nvPr/>
        </p:nvGrpSpPr>
        <p:grpSpPr>
          <a:xfrm>
            <a:off x="2161691" y="3234476"/>
            <a:ext cx="8494127" cy="741454"/>
            <a:chOff x="693215" y="2714330"/>
            <a:chExt cx="6611090" cy="576000"/>
          </a:xfrm>
          <a:solidFill>
            <a:srgbClr val="DAE3F3"/>
          </a:solidFill>
        </p:grpSpPr>
        <p:sp>
          <p:nvSpPr>
            <p:cNvPr id="59" name="Obdélník: se zakulacenými rohy 58">
              <a:extLst>
                <a:ext uri="{FF2B5EF4-FFF2-40B4-BE49-F238E27FC236}">
                  <a16:creationId xmlns:a16="http://schemas.microsoft.com/office/drawing/2014/main" id="{A028F892-5AB3-55FA-7E86-53613A543E27}"/>
                </a:ext>
              </a:extLst>
            </p:cNvPr>
            <p:cNvSpPr/>
            <p:nvPr/>
          </p:nvSpPr>
          <p:spPr>
            <a:xfrm>
              <a:off x="693215" y="2714330"/>
              <a:ext cx="6611090" cy="576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7608EA7E-E711-A541-82AC-37662CB28E16}"/>
                </a:ext>
              </a:extLst>
            </p:cNvPr>
            <p:cNvSpPr txBox="1"/>
            <p:nvPr/>
          </p:nvSpPr>
          <p:spPr>
            <a:xfrm>
              <a:off x="1627036" y="2745600"/>
              <a:ext cx="5646585" cy="48701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8408" indent="-168408">
                <a:buFont typeface="Calibri" panose="020F0502020204030204" pitchFamily="34" charset="0"/>
                <a:buChar char="→"/>
              </a:pPr>
              <a:r>
                <a:rPr lang="cs-CZ" sz="1158" i="1"/>
                <a:t>Legislativně péče ukotvena </a:t>
              </a:r>
              <a:r>
                <a:rPr lang="cs-CZ" sz="1158" b="1" i="1"/>
                <a:t>zákonem</a:t>
              </a:r>
              <a:r>
                <a:rPr lang="cs-CZ" sz="1158" i="1"/>
                <a:t> č. 247/2014 Sb., </a:t>
              </a:r>
              <a:r>
                <a:rPr lang="cs-CZ" sz="1158" b="1" i="1"/>
                <a:t>o poskytování služby péče o dítě v dětské skupině</a:t>
              </a:r>
            </a:p>
            <a:p>
              <a:pPr marL="168408" indent="-168408">
                <a:buFont typeface="Calibri" panose="020F0502020204030204" pitchFamily="34" charset="0"/>
                <a:buChar char="→"/>
              </a:pPr>
              <a:r>
                <a:rPr lang="cs-CZ" sz="1158" b="1" i="1"/>
                <a:t>Statistická evidence </a:t>
              </a:r>
              <a:r>
                <a:rPr lang="cs-CZ" sz="1158" i="1"/>
                <a:t>v gesci </a:t>
              </a:r>
              <a:r>
                <a:rPr lang="cs-CZ" sz="1158" b="1" i="1"/>
                <a:t>MPSV</a:t>
              </a:r>
            </a:p>
            <a:p>
              <a:pPr marL="168408" indent="-168408">
                <a:buFont typeface="Calibri" panose="020F0502020204030204" pitchFamily="34" charset="0"/>
                <a:buChar char="→"/>
              </a:pPr>
              <a:r>
                <a:rPr lang="cs-CZ" sz="1158" i="1"/>
                <a:t>Od roku 2021 integrovány mikrojesle, které v letech 2016-2020 byly podporovány systémovým projektem MPSV</a:t>
              </a:r>
            </a:p>
          </p:txBody>
        </p:sp>
        <p:sp>
          <p:nvSpPr>
            <p:cNvPr id="82" name="TextovéPole 81">
              <a:extLst>
                <a:ext uri="{FF2B5EF4-FFF2-40B4-BE49-F238E27FC236}">
                  <a16:creationId xmlns:a16="http://schemas.microsoft.com/office/drawing/2014/main" id="{25415157-B44C-D5F0-5B40-F4FB00EECB11}"/>
                </a:ext>
              </a:extLst>
            </p:cNvPr>
            <p:cNvSpPr txBox="1"/>
            <p:nvPr/>
          </p:nvSpPr>
          <p:spPr>
            <a:xfrm>
              <a:off x="779333" y="2794330"/>
              <a:ext cx="90363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DĚTSKÉ</a:t>
              </a:r>
              <a:r>
                <a:rPr lang="cs-CZ" sz="1287">
                  <a:latin typeface="Bahnschrift" panose="020B0502040204020203" pitchFamily="34" charset="0"/>
                </a:rPr>
                <a:t> </a:t>
              </a:r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SKUPINY *</a:t>
              </a:r>
            </a:p>
          </p:txBody>
        </p:sp>
      </p:grp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991C9F92-78D2-F791-DBAB-3A6E0ECF67E8}"/>
              </a:ext>
            </a:extLst>
          </p:cNvPr>
          <p:cNvSpPr txBox="1"/>
          <p:nvPr/>
        </p:nvSpPr>
        <p:spPr>
          <a:xfrm>
            <a:off x="1492931" y="6063673"/>
            <a:ext cx="731178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030" i="1">
                <a:solidFill>
                  <a:schemeClr val="tx1">
                    <a:lumMod val="50000"/>
                    <a:lumOff val="50000"/>
                  </a:schemeClr>
                </a:solidFill>
              </a:rPr>
              <a:t>* V červenci 2020 vláda schválila novelu na rozšíření jeslí, které měly nahradit dětské skupiny. V roce 2021 prošel zákon úpravou, která rozhodla o zachování dětských skupin, které mohou navštěvovat děti od půl roku věku, až do zahájení povinné školní docházky.</a:t>
            </a:r>
          </a:p>
        </p:txBody>
      </p:sp>
      <p:sp>
        <p:nvSpPr>
          <p:cNvPr id="66" name="Obdélník: se zakulacenými rohy 65">
            <a:extLst>
              <a:ext uri="{FF2B5EF4-FFF2-40B4-BE49-F238E27FC236}">
                <a16:creationId xmlns:a16="http://schemas.microsoft.com/office/drawing/2014/main" id="{6F9B3918-BD02-94AD-2AB9-3C2D831B6C74}"/>
              </a:ext>
            </a:extLst>
          </p:cNvPr>
          <p:cNvSpPr/>
          <p:nvPr/>
        </p:nvSpPr>
        <p:spPr>
          <a:xfrm>
            <a:off x="9029542" y="4940282"/>
            <a:ext cx="1560067" cy="15591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BFAACE0C-6EB3-41E4-756C-1D292843EDD9}"/>
              </a:ext>
            </a:extLst>
          </p:cNvPr>
          <p:cNvSpPr txBox="1"/>
          <p:nvPr/>
        </p:nvSpPr>
        <p:spPr>
          <a:xfrm>
            <a:off x="9096248" y="4972461"/>
            <a:ext cx="1792764" cy="48846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bg1"/>
                </a:solidFill>
                <a:latin typeface="Bahnschrift" panose="020B0502040204020203" pitchFamily="34" charset="0"/>
              </a:rPr>
              <a:t>PŘÍPRAVNÁ TŘÍDA/STUPEŇ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F27B6800-225F-1431-1852-92F1ED59AD14}"/>
              </a:ext>
            </a:extLst>
          </p:cNvPr>
          <p:cNvSpPr txBox="1"/>
          <p:nvPr/>
        </p:nvSpPr>
        <p:spPr>
          <a:xfrm>
            <a:off x="9029572" y="5450230"/>
            <a:ext cx="1602821" cy="956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408" indent="-168408">
              <a:buFont typeface="Calibri" panose="020F0502020204030204" pitchFamily="34" charset="0"/>
              <a:buChar char="→"/>
            </a:pPr>
            <a:r>
              <a:rPr lang="cs-CZ" sz="1158" i="1"/>
              <a:t>Legislativně ukotveno </a:t>
            </a:r>
            <a:r>
              <a:rPr lang="cs-CZ" sz="1158" b="1" i="1"/>
              <a:t>ŠZ</a:t>
            </a:r>
          </a:p>
          <a:p>
            <a:pPr marL="168408" indent="-168408">
              <a:buFont typeface="Calibri" panose="020F0502020204030204" pitchFamily="34" charset="0"/>
              <a:buChar char="→"/>
            </a:pPr>
            <a:r>
              <a:rPr lang="cs-CZ" sz="1158" b="1" i="1"/>
              <a:t>Statistická evidence </a:t>
            </a:r>
            <a:br>
              <a:rPr lang="cs-CZ" sz="1158" i="1"/>
            </a:br>
            <a:r>
              <a:rPr lang="cs-CZ" sz="1158" i="1"/>
              <a:t>v gesci </a:t>
            </a:r>
            <a:r>
              <a:rPr lang="cs-CZ" sz="1158" b="1" i="1"/>
              <a:t>MŠMT</a:t>
            </a:r>
          </a:p>
          <a:p>
            <a:endParaRPr lang="cs-CZ" sz="982" i="1"/>
          </a:p>
        </p:txBody>
      </p:sp>
    </p:spTree>
    <p:extLst>
      <p:ext uri="{BB962C8B-B14F-4D97-AF65-F5344CB8AC3E}">
        <p14:creationId xmlns:p14="http://schemas.microsoft.com/office/powerpoint/2010/main" val="3884997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délník 68">
            <a:extLst>
              <a:ext uri="{FF2B5EF4-FFF2-40B4-BE49-F238E27FC236}">
                <a16:creationId xmlns:a16="http://schemas.microsoft.com/office/drawing/2014/main" id="{355C5252-F56F-95A3-D73E-A998550781E8}"/>
              </a:ext>
            </a:extLst>
          </p:cNvPr>
          <p:cNvSpPr/>
          <p:nvPr/>
        </p:nvSpPr>
        <p:spPr>
          <a:xfrm>
            <a:off x="646711" y="861146"/>
            <a:ext cx="10830914" cy="587639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3425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48C9BBA-111E-DFC7-B334-E42F16FABF95}"/>
              </a:ext>
            </a:extLst>
          </p:cNvPr>
          <p:cNvSpPr/>
          <p:nvPr/>
        </p:nvSpPr>
        <p:spPr>
          <a:xfrm>
            <a:off x="9377043" y="1481264"/>
            <a:ext cx="1299693" cy="4266063"/>
          </a:xfrm>
          <a:prstGeom prst="roundRect">
            <a:avLst>
              <a:gd name="adj" fmla="val 5386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287" b="1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ABC7584-A1A0-184D-C00F-21A6A1577B0F}"/>
              </a:ext>
            </a:extLst>
          </p:cNvPr>
          <p:cNvSpPr/>
          <p:nvPr/>
        </p:nvSpPr>
        <p:spPr>
          <a:xfrm rot="5400000">
            <a:off x="6007587" y="-4539829"/>
            <a:ext cx="176823" cy="937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05E10C-0447-9F15-9C75-FD79756BB468}"/>
              </a:ext>
            </a:extLst>
          </p:cNvPr>
          <p:cNvSpPr txBox="1"/>
          <p:nvPr/>
        </p:nvSpPr>
        <p:spPr>
          <a:xfrm>
            <a:off x="646711" y="87349"/>
            <a:ext cx="1083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DATOVÉ ZDROJE ORGANIZOVANÉ PÉČE </a:t>
            </a:r>
            <a:b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DĚTI PŘEDŠKOLNÍHO VĚKU V ČESKÉ REPUBLICE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4B614DEA-A2D9-DB5E-2B72-D264E91FD883}"/>
              </a:ext>
            </a:extLst>
          </p:cNvPr>
          <p:cNvSpPr txBox="1"/>
          <p:nvPr/>
        </p:nvSpPr>
        <p:spPr>
          <a:xfrm>
            <a:off x="1521792" y="6059655"/>
            <a:ext cx="9144236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8" i="1"/>
              <a:t>* </a:t>
            </a:r>
            <a:r>
              <a:rPr lang="cs-CZ" sz="1158" i="1"/>
              <a:t>Konkrétně se jedná o vázanou živnost „Péče o dítě do tří let věku v denním režimu“ nebo volnou živnost „Mimoškolní výchova a vzdělávání, pořádání kurzů, školení, včetně lektorské činnosti“ (kód 72).</a:t>
            </a: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AA40582E-C43F-1F46-E018-656529BB6ED1}"/>
              </a:ext>
            </a:extLst>
          </p:cNvPr>
          <p:cNvCxnSpPr>
            <a:cxnSpLocks/>
          </p:cNvCxnSpPr>
          <p:nvPr/>
        </p:nvCxnSpPr>
        <p:spPr>
          <a:xfrm flipV="1">
            <a:off x="2681774" y="1391468"/>
            <a:ext cx="1017368" cy="738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B30DFF1E-8945-C137-8AE3-39E096772CFE}"/>
              </a:ext>
            </a:extLst>
          </p:cNvPr>
          <p:cNvSpPr/>
          <p:nvPr/>
        </p:nvSpPr>
        <p:spPr>
          <a:xfrm>
            <a:off x="4057605" y="1483163"/>
            <a:ext cx="2522874" cy="4266064"/>
          </a:xfrm>
          <a:prstGeom prst="roundRect">
            <a:avLst>
              <a:gd name="adj" fmla="val 5386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287" b="1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0E649151-165B-66EB-6DE2-470CBAC0CCAD}"/>
              </a:ext>
            </a:extLst>
          </p:cNvPr>
          <p:cNvCxnSpPr>
            <a:cxnSpLocks/>
          </p:cNvCxnSpPr>
          <p:nvPr/>
        </p:nvCxnSpPr>
        <p:spPr>
          <a:xfrm flipV="1">
            <a:off x="3809265" y="1391868"/>
            <a:ext cx="1017368" cy="738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99EA3B62-08F3-80DB-245F-9C71E72CED0E}"/>
              </a:ext>
            </a:extLst>
          </p:cNvPr>
          <p:cNvCxnSpPr>
            <a:cxnSpLocks/>
          </p:cNvCxnSpPr>
          <p:nvPr/>
        </p:nvCxnSpPr>
        <p:spPr>
          <a:xfrm flipV="1">
            <a:off x="4936757" y="1395022"/>
            <a:ext cx="1017368" cy="738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9A386CD-DF47-AF6F-5310-B985FDF9113D}"/>
              </a:ext>
            </a:extLst>
          </p:cNvPr>
          <p:cNvSpPr txBox="1"/>
          <p:nvPr/>
        </p:nvSpPr>
        <p:spPr>
          <a:xfrm>
            <a:off x="2072193" y="2893231"/>
            <a:ext cx="949969" cy="455253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79" b="1">
                <a:solidFill>
                  <a:schemeClr val="bg1"/>
                </a:solidFill>
              </a:rPr>
              <a:t>DĚTSKÉ SKUPINY</a:t>
            </a:r>
          </a:p>
        </p:txBody>
      </p:sp>
      <p:sp>
        <p:nvSpPr>
          <p:cNvPr id="61" name="Obdélník: se zakulacenými rohy 60">
            <a:extLst>
              <a:ext uri="{FF2B5EF4-FFF2-40B4-BE49-F238E27FC236}">
                <a16:creationId xmlns:a16="http://schemas.microsoft.com/office/drawing/2014/main" id="{3571C60A-550C-20A9-AE9D-813C99A65773}"/>
              </a:ext>
            </a:extLst>
          </p:cNvPr>
          <p:cNvSpPr/>
          <p:nvPr/>
        </p:nvSpPr>
        <p:spPr>
          <a:xfrm>
            <a:off x="4122253" y="1620948"/>
            <a:ext cx="1574138" cy="272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359"/>
          </a:p>
        </p:txBody>
      </p: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14FC7FC4-C71D-914A-808A-D459D9EF7FAC}"/>
              </a:ext>
            </a:extLst>
          </p:cNvPr>
          <p:cNvGrpSpPr/>
          <p:nvPr/>
        </p:nvGrpSpPr>
        <p:grpSpPr>
          <a:xfrm>
            <a:off x="1585927" y="4124015"/>
            <a:ext cx="2393768" cy="741454"/>
            <a:chOff x="1990574" y="3538195"/>
            <a:chExt cx="5322476" cy="5400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3" name="Obdélník: se zakulacenými rohy 62">
              <a:extLst>
                <a:ext uri="{FF2B5EF4-FFF2-40B4-BE49-F238E27FC236}">
                  <a16:creationId xmlns:a16="http://schemas.microsoft.com/office/drawing/2014/main" id="{5EC5F85C-20EA-F7A2-CD4A-805506658AEC}"/>
                </a:ext>
              </a:extLst>
            </p:cNvPr>
            <p:cNvSpPr/>
            <p:nvPr/>
          </p:nvSpPr>
          <p:spPr>
            <a:xfrm>
              <a:off x="1990574" y="3538195"/>
              <a:ext cx="5322476" cy="5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4BCDF9C-F89D-B724-3259-6BF86B28B2AB}"/>
                </a:ext>
              </a:extLst>
            </p:cNvPr>
            <p:cNvSpPr txBox="1"/>
            <p:nvPr/>
          </p:nvSpPr>
          <p:spPr>
            <a:xfrm>
              <a:off x="2042325" y="3695461"/>
              <a:ext cx="3755791" cy="230832"/>
            </a:xfrm>
            <a:prstGeom prst="rect">
              <a:avLst/>
            </a:prstGeom>
            <a:grpFill/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MATEŘSKÉ ŠKOLY</a:t>
              </a: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3B3482CA-1A8A-0232-7B6C-4A7C16BB17BA}"/>
              </a:ext>
            </a:extLst>
          </p:cNvPr>
          <p:cNvGrpSpPr/>
          <p:nvPr/>
        </p:nvGrpSpPr>
        <p:grpSpPr>
          <a:xfrm>
            <a:off x="1585927" y="1487993"/>
            <a:ext cx="2541205" cy="741454"/>
            <a:chOff x="230690" y="1157403"/>
            <a:chExt cx="2322819" cy="576000"/>
          </a:xfrm>
          <a:solidFill>
            <a:srgbClr val="306390">
              <a:alpha val="90000"/>
            </a:srgbClr>
          </a:solidFill>
        </p:grpSpPr>
        <p:sp>
          <p:nvSpPr>
            <p:cNvPr id="2" name="Obdélník: se zakulacenými rohy 1">
              <a:extLst>
                <a:ext uri="{FF2B5EF4-FFF2-40B4-BE49-F238E27FC236}">
                  <a16:creationId xmlns:a16="http://schemas.microsoft.com/office/drawing/2014/main" id="{25F77DD5-72BC-020F-689A-165DDE593A94}"/>
                </a:ext>
              </a:extLst>
            </p:cNvPr>
            <p:cNvSpPr/>
            <p:nvPr/>
          </p:nvSpPr>
          <p:spPr>
            <a:xfrm>
              <a:off x="230690" y="1157403"/>
              <a:ext cx="2205079" cy="576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9DD5F269-403F-F114-E5BD-F041941BA772}"/>
                </a:ext>
              </a:extLst>
            </p:cNvPr>
            <p:cNvSpPr txBox="1"/>
            <p:nvPr/>
          </p:nvSpPr>
          <p:spPr>
            <a:xfrm>
              <a:off x="284001" y="1185161"/>
              <a:ext cx="2269508" cy="400110"/>
            </a:xfrm>
            <a:prstGeom prst="rect">
              <a:avLst/>
            </a:prstGeom>
            <a:noFill/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PÉČE O DĚTI V REŽIMU </a:t>
              </a:r>
              <a:b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</a:br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OBECNÝCH PRÁVNÍCH PŘEDPISŮ</a:t>
              </a:r>
            </a:p>
          </p:txBody>
        </p:sp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93C0D494-EE78-984F-8B72-EDDC3ABC3ED1}"/>
              </a:ext>
            </a:extLst>
          </p:cNvPr>
          <p:cNvGrpSpPr/>
          <p:nvPr/>
        </p:nvGrpSpPr>
        <p:grpSpPr>
          <a:xfrm>
            <a:off x="1593040" y="2370075"/>
            <a:ext cx="2393768" cy="741454"/>
            <a:chOff x="491198" y="1716548"/>
            <a:chExt cx="6817009" cy="7200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2" name="Obdélník: se zakulacenými rohy 41">
              <a:extLst>
                <a:ext uri="{FF2B5EF4-FFF2-40B4-BE49-F238E27FC236}">
                  <a16:creationId xmlns:a16="http://schemas.microsoft.com/office/drawing/2014/main" id="{41F88690-2C0D-769E-513E-8B5AFF668B47}"/>
                </a:ext>
              </a:extLst>
            </p:cNvPr>
            <p:cNvSpPr/>
            <p:nvPr/>
          </p:nvSpPr>
          <p:spPr>
            <a:xfrm>
              <a:off x="491198" y="1716548"/>
              <a:ext cx="6817009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8804CA6B-5B95-919C-DD24-B730967309A4}"/>
                </a:ext>
              </a:extLst>
            </p:cNvPr>
            <p:cNvSpPr txBox="1"/>
            <p:nvPr/>
          </p:nvSpPr>
          <p:spPr>
            <a:xfrm>
              <a:off x="579443" y="1854280"/>
              <a:ext cx="6543237" cy="500138"/>
            </a:xfrm>
            <a:prstGeom prst="rect">
              <a:avLst/>
            </a:prstGeom>
            <a:grpFill/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ŽIVNOSTI PÉČE </a:t>
              </a:r>
              <a:b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</a:br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O DĚTI</a:t>
              </a: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E299C0C4-01E4-B68D-C728-D608D71610AF}"/>
              </a:ext>
            </a:extLst>
          </p:cNvPr>
          <p:cNvGrpSpPr/>
          <p:nvPr/>
        </p:nvGrpSpPr>
        <p:grpSpPr>
          <a:xfrm>
            <a:off x="1585927" y="5007775"/>
            <a:ext cx="2390220" cy="741454"/>
            <a:chOff x="1879552" y="3521251"/>
            <a:chExt cx="5322473" cy="62157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6" name="Obdélník: se zakulacenými rohy 65">
              <a:extLst>
                <a:ext uri="{FF2B5EF4-FFF2-40B4-BE49-F238E27FC236}">
                  <a16:creationId xmlns:a16="http://schemas.microsoft.com/office/drawing/2014/main" id="{6F9B3918-BD02-94AD-2AB9-3C2D831B6C74}"/>
                </a:ext>
              </a:extLst>
            </p:cNvPr>
            <p:cNvSpPr/>
            <p:nvPr/>
          </p:nvSpPr>
          <p:spPr>
            <a:xfrm>
              <a:off x="1879552" y="3521251"/>
              <a:ext cx="5322473" cy="6215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BFAACE0C-6EB3-41E4-756C-1D292843EDD9}"/>
                </a:ext>
              </a:extLst>
            </p:cNvPr>
            <p:cNvSpPr txBox="1"/>
            <p:nvPr/>
          </p:nvSpPr>
          <p:spPr>
            <a:xfrm>
              <a:off x="2078612" y="3632951"/>
              <a:ext cx="4834351" cy="265704"/>
            </a:xfrm>
            <a:prstGeom prst="rect">
              <a:avLst/>
            </a:prstGeom>
            <a:grp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PŘÍPRAVNÁ TŘÍDA/STUPEŇ</a:t>
              </a:r>
            </a:p>
          </p:txBody>
        </p:sp>
      </p:grpSp>
      <p:cxnSp>
        <p:nvCxnSpPr>
          <p:cNvPr id="71" name="Přímá spojnice 70">
            <a:extLst>
              <a:ext uri="{FF2B5EF4-FFF2-40B4-BE49-F238E27FC236}">
                <a16:creationId xmlns:a16="http://schemas.microsoft.com/office/drawing/2014/main" id="{32508127-BD0D-C193-CB1E-AB1873D41777}"/>
              </a:ext>
            </a:extLst>
          </p:cNvPr>
          <p:cNvCxnSpPr/>
          <p:nvPr/>
        </p:nvCxnSpPr>
        <p:spPr>
          <a:xfrm>
            <a:off x="1511582" y="1428063"/>
            <a:ext cx="7867716" cy="0"/>
          </a:xfrm>
          <a:prstGeom prst="line">
            <a:avLst/>
          </a:prstGeom>
          <a:ln w="12700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D619CF38-DE1D-A8E7-FFCA-B5E3D3C4C050}"/>
              </a:ext>
            </a:extLst>
          </p:cNvPr>
          <p:cNvGrpSpPr/>
          <p:nvPr/>
        </p:nvGrpSpPr>
        <p:grpSpPr>
          <a:xfrm>
            <a:off x="1585927" y="3243570"/>
            <a:ext cx="2393768" cy="741454"/>
            <a:chOff x="-1251924" y="2673611"/>
            <a:chExt cx="8470227" cy="5760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9" name="Obdélník: se zakulacenými rohy 58">
              <a:extLst>
                <a:ext uri="{FF2B5EF4-FFF2-40B4-BE49-F238E27FC236}">
                  <a16:creationId xmlns:a16="http://schemas.microsoft.com/office/drawing/2014/main" id="{A028F892-5AB3-55FA-7E86-53613A543E27}"/>
                </a:ext>
              </a:extLst>
            </p:cNvPr>
            <p:cNvSpPr/>
            <p:nvPr/>
          </p:nvSpPr>
          <p:spPr>
            <a:xfrm>
              <a:off x="-1251924" y="2673611"/>
              <a:ext cx="8470227" cy="576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359"/>
            </a:p>
          </p:txBody>
        </p:sp>
        <p:sp>
          <p:nvSpPr>
            <p:cNvPr id="82" name="TextovéPole 81">
              <a:extLst>
                <a:ext uri="{FF2B5EF4-FFF2-40B4-BE49-F238E27FC236}">
                  <a16:creationId xmlns:a16="http://schemas.microsoft.com/office/drawing/2014/main" id="{25415157-B44C-D5F0-5B40-F4FB00EECB11}"/>
                </a:ext>
              </a:extLst>
            </p:cNvPr>
            <p:cNvSpPr txBox="1"/>
            <p:nvPr/>
          </p:nvSpPr>
          <p:spPr>
            <a:xfrm>
              <a:off x="-1171906" y="2840665"/>
              <a:ext cx="5974881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DĚTSKÉ</a:t>
              </a:r>
              <a:r>
                <a:rPr lang="cs-CZ" sz="1287">
                  <a:latin typeface="Bahnschrift" panose="020B0502040204020203" pitchFamily="34" charset="0"/>
                </a:rPr>
                <a:t> </a:t>
              </a:r>
              <a:r>
                <a:rPr lang="cs-CZ" sz="1287" b="1">
                  <a:solidFill>
                    <a:schemeClr val="bg1"/>
                  </a:solidFill>
                  <a:latin typeface="Bahnschrift" panose="020B0502040204020203" pitchFamily="34" charset="0"/>
                </a:rPr>
                <a:t>SKUPINY </a:t>
              </a: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7D9D4D7-5AF8-68BF-1924-5D5E337BA1E0}"/>
              </a:ext>
            </a:extLst>
          </p:cNvPr>
          <p:cNvSpPr txBox="1"/>
          <p:nvPr/>
        </p:nvSpPr>
        <p:spPr>
          <a:xfrm>
            <a:off x="4383831" y="986862"/>
            <a:ext cx="1877730" cy="29040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Datový zdroj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DC49C5C-E894-5BCA-1615-A1F562497990}"/>
              </a:ext>
            </a:extLst>
          </p:cNvPr>
          <p:cNvSpPr txBox="1"/>
          <p:nvPr/>
        </p:nvSpPr>
        <p:spPr>
          <a:xfrm>
            <a:off x="8207191" y="1093098"/>
            <a:ext cx="1017368" cy="29040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Kapacita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45D0A1D-08C0-BA96-3248-A71BF4D6FD3D}"/>
              </a:ext>
            </a:extLst>
          </p:cNvPr>
          <p:cNvSpPr txBox="1"/>
          <p:nvPr/>
        </p:nvSpPr>
        <p:spPr>
          <a:xfrm>
            <a:off x="9632286" y="1129806"/>
            <a:ext cx="1096055" cy="29040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Počty dětí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DC64A3-3885-D68A-8D0C-D8F5A94364D0}"/>
              </a:ext>
            </a:extLst>
          </p:cNvPr>
          <p:cNvSpPr txBox="1"/>
          <p:nvPr/>
        </p:nvSpPr>
        <p:spPr>
          <a:xfrm>
            <a:off x="4099462" y="1623449"/>
            <a:ext cx="2033702" cy="4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cs-CZ" sz="1287" i="1"/>
              <a:t>Mimo legislativní ukotvení MŠMT, MPSV, MPO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86B9C8-A219-512E-D844-6EA7FF922E50}"/>
              </a:ext>
            </a:extLst>
          </p:cNvPr>
          <p:cNvSpPr txBox="1"/>
          <p:nvPr/>
        </p:nvSpPr>
        <p:spPr>
          <a:xfrm>
            <a:off x="4099462" y="2368316"/>
            <a:ext cx="2416022" cy="71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cs-CZ" sz="1287" i="1"/>
              <a:t>Evidence zařízení zřízených </a:t>
            </a:r>
            <a:br>
              <a:rPr lang="cs-CZ" sz="1287" i="1"/>
            </a:br>
            <a:r>
              <a:rPr lang="cs-CZ" sz="1287" i="1"/>
              <a:t>na základě živnostenského oprávnění MPO </a:t>
            </a:r>
            <a:r>
              <a:rPr lang="en-US" sz="1287" i="1"/>
              <a:t>*</a:t>
            </a:r>
            <a:endParaRPr lang="cs-CZ" sz="1287" i="1"/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C4A02458-F3DE-D782-2E7B-C168DF3E4AE3}"/>
              </a:ext>
            </a:extLst>
          </p:cNvPr>
          <p:cNvSpPr/>
          <p:nvPr/>
        </p:nvSpPr>
        <p:spPr>
          <a:xfrm>
            <a:off x="6623913" y="1467784"/>
            <a:ext cx="1299693" cy="4266063"/>
          </a:xfrm>
          <a:prstGeom prst="roundRect">
            <a:avLst>
              <a:gd name="adj" fmla="val 5386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287" b="1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51E965D2-2BBF-C0F4-C94F-EE1C337111F3}"/>
              </a:ext>
            </a:extLst>
          </p:cNvPr>
          <p:cNvSpPr/>
          <p:nvPr/>
        </p:nvSpPr>
        <p:spPr>
          <a:xfrm>
            <a:off x="8000478" y="1481265"/>
            <a:ext cx="1299693" cy="4266063"/>
          </a:xfrm>
          <a:prstGeom prst="roundRect">
            <a:avLst>
              <a:gd name="adj" fmla="val 5386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287" b="1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EFA2A4FA-223D-1979-5C49-9493B0EC0061}"/>
              </a:ext>
            </a:extLst>
          </p:cNvPr>
          <p:cNvSpPr txBox="1"/>
          <p:nvPr/>
        </p:nvSpPr>
        <p:spPr>
          <a:xfrm>
            <a:off x="4099461" y="3344815"/>
            <a:ext cx="2259996" cy="4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cs-CZ" sz="1287" i="1"/>
              <a:t>Evidence dětských skupin spravována MPSV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068EB1B8-26D3-39CD-FCF6-5EBFB9D0970B}"/>
              </a:ext>
            </a:extLst>
          </p:cNvPr>
          <p:cNvSpPr txBox="1"/>
          <p:nvPr/>
        </p:nvSpPr>
        <p:spPr>
          <a:xfrm>
            <a:off x="4113820" y="4195809"/>
            <a:ext cx="2489544" cy="48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pl-PL" sz="1287" i="1"/>
              <a:t>Výkaz </a:t>
            </a:r>
            <a:r>
              <a:rPr lang="en-US" sz="1287" i="1"/>
              <a:t>S1 </a:t>
            </a:r>
            <a:r>
              <a:rPr lang="pl-PL" sz="1287" i="1"/>
              <a:t>o </a:t>
            </a:r>
            <a:r>
              <a:rPr lang="en-US" sz="1287" i="1"/>
              <a:t>mate</a:t>
            </a:r>
            <a:r>
              <a:rPr lang="cs-CZ" sz="1287" i="1"/>
              <a:t>řské škole</a:t>
            </a:r>
            <a:r>
              <a:rPr lang="pl-PL" sz="1287" i="1"/>
              <a:t>; Rejstřík škol a školských zařízení</a:t>
            </a:r>
            <a:endParaRPr lang="cs-CZ" sz="1287" i="1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9F9FEDB2-773F-D1EB-7155-E556704738FD}"/>
              </a:ext>
            </a:extLst>
          </p:cNvPr>
          <p:cNvSpPr txBox="1"/>
          <p:nvPr/>
        </p:nvSpPr>
        <p:spPr>
          <a:xfrm>
            <a:off x="4099462" y="4894121"/>
            <a:ext cx="2534974" cy="71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pl-PL" sz="1287" i="1"/>
              <a:t>Výkaz S4c-01 o přípravné třídě ZŠ </a:t>
            </a:r>
            <a:br>
              <a:rPr lang="pl-PL" sz="1287" i="1"/>
            </a:br>
            <a:r>
              <a:rPr lang="pl-PL" sz="1287" i="1"/>
              <a:t>a o přípravném stupni ZŠ speciální; Rejstřík škol a školských zařízení </a:t>
            </a:r>
            <a:endParaRPr lang="cs-CZ" sz="1287" i="1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0577CF-3CBB-8B69-C444-7B905DC2482D}"/>
              </a:ext>
            </a:extLst>
          </p:cNvPr>
          <p:cNvSpPr txBox="1"/>
          <p:nvPr/>
        </p:nvSpPr>
        <p:spPr>
          <a:xfrm>
            <a:off x="6742751" y="904935"/>
            <a:ext cx="1973123" cy="4884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Počet </a:t>
            </a:r>
            <a:b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</a:br>
            <a:r>
              <a: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poskytovatelů</a:t>
            </a:r>
          </a:p>
        </p:txBody>
      </p:sp>
      <p:pic>
        <p:nvPicPr>
          <p:cNvPr id="6" name="Grafický objekt 5" descr="Odznak, křížek se souvislou výplní">
            <a:extLst>
              <a:ext uri="{FF2B5EF4-FFF2-40B4-BE49-F238E27FC236}">
                <a16:creationId xmlns:a16="http://schemas.microsoft.com/office/drawing/2014/main" id="{9DBC7BD5-104A-126A-7CF8-32106202C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741" y="1666567"/>
            <a:ext cx="563325" cy="563325"/>
          </a:xfrm>
          <a:prstGeom prst="rect">
            <a:avLst/>
          </a:prstGeom>
        </p:spPr>
      </p:pic>
      <p:pic>
        <p:nvPicPr>
          <p:cNvPr id="10" name="Grafický objekt 9" descr="Zaškrtnutí se souvislou výplní">
            <a:extLst>
              <a:ext uri="{FF2B5EF4-FFF2-40B4-BE49-F238E27FC236}">
                <a16:creationId xmlns:a16="http://schemas.microsoft.com/office/drawing/2014/main" id="{DCE00CED-6005-23AF-0D31-27899C73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5741" y="2444422"/>
            <a:ext cx="528543" cy="528543"/>
          </a:xfrm>
          <a:prstGeom prst="rect">
            <a:avLst/>
          </a:prstGeom>
        </p:spPr>
      </p:pic>
      <p:pic>
        <p:nvPicPr>
          <p:cNvPr id="11" name="Grafický objekt 10" descr="Zaškrtnutí se souvislou výplní">
            <a:extLst>
              <a:ext uri="{FF2B5EF4-FFF2-40B4-BE49-F238E27FC236}">
                <a16:creationId xmlns:a16="http://schemas.microsoft.com/office/drawing/2014/main" id="{4C0E8B37-5E5C-6394-4B9B-256667148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5741" y="3317725"/>
            <a:ext cx="528543" cy="528543"/>
          </a:xfrm>
          <a:prstGeom prst="rect">
            <a:avLst/>
          </a:prstGeom>
        </p:spPr>
      </p:pic>
      <p:pic>
        <p:nvPicPr>
          <p:cNvPr id="15" name="Grafický objekt 14" descr="Zaškrtnutí se souvislou výplní">
            <a:extLst>
              <a:ext uri="{FF2B5EF4-FFF2-40B4-BE49-F238E27FC236}">
                <a16:creationId xmlns:a16="http://schemas.microsoft.com/office/drawing/2014/main" id="{04B950DC-4528-B475-A41D-B018D1CD4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5741" y="4955923"/>
            <a:ext cx="528543" cy="528543"/>
          </a:xfrm>
          <a:prstGeom prst="rect">
            <a:avLst/>
          </a:prstGeom>
        </p:spPr>
      </p:pic>
      <p:pic>
        <p:nvPicPr>
          <p:cNvPr id="21" name="Grafický objekt 20" descr="Zaškrtnutí se souvislou výplní">
            <a:extLst>
              <a:ext uri="{FF2B5EF4-FFF2-40B4-BE49-F238E27FC236}">
                <a16:creationId xmlns:a16="http://schemas.microsoft.com/office/drawing/2014/main" id="{D735D119-E8F7-E1F9-51BB-02B2599F3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5741" y="4132078"/>
            <a:ext cx="528543" cy="528543"/>
          </a:xfrm>
          <a:prstGeom prst="rect">
            <a:avLst/>
          </a:prstGeom>
        </p:spPr>
      </p:pic>
      <p:pic>
        <p:nvPicPr>
          <p:cNvPr id="22" name="Grafický objekt 21" descr="Odznak, křížek se souvislou výplní">
            <a:extLst>
              <a:ext uri="{FF2B5EF4-FFF2-40B4-BE49-F238E27FC236}">
                <a16:creationId xmlns:a16="http://schemas.microsoft.com/office/drawing/2014/main" id="{BE17AE46-E9E6-2256-FDF5-37E8007E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6900" y="1660186"/>
            <a:ext cx="563325" cy="563325"/>
          </a:xfrm>
          <a:prstGeom prst="rect">
            <a:avLst/>
          </a:prstGeom>
        </p:spPr>
      </p:pic>
      <p:pic>
        <p:nvPicPr>
          <p:cNvPr id="23" name="Grafický objekt 22" descr="Odznak, křížek se souvislou výplní">
            <a:extLst>
              <a:ext uri="{FF2B5EF4-FFF2-40B4-BE49-F238E27FC236}">
                <a16:creationId xmlns:a16="http://schemas.microsoft.com/office/drawing/2014/main" id="{C19B0BE9-07DF-3A27-7DD1-297013AF4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5226" y="1662085"/>
            <a:ext cx="563325" cy="563325"/>
          </a:xfrm>
          <a:prstGeom prst="rect">
            <a:avLst/>
          </a:prstGeom>
        </p:spPr>
      </p:pic>
      <p:pic>
        <p:nvPicPr>
          <p:cNvPr id="25" name="Grafický objekt 24" descr="Odznak, křížek se souvislou výplní">
            <a:extLst>
              <a:ext uri="{FF2B5EF4-FFF2-40B4-BE49-F238E27FC236}">
                <a16:creationId xmlns:a16="http://schemas.microsoft.com/office/drawing/2014/main" id="{0FFDA1C5-D3DD-04DB-0A67-1BAAB567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6900" y="2435854"/>
            <a:ext cx="563325" cy="563325"/>
          </a:xfrm>
          <a:prstGeom prst="rect">
            <a:avLst/>
          </a:prstGeom>
        </p:spPr>
      </p:pic>
      <p:pic>
        <p:nvPicPr>
          <p:cNvPr id="26" name="Grafický objekt 25" descr="Odznak, křížek se souvislou výplní">
            <a:extLst>
              <a:ext uri="{FF2B5EF4-FFF2-40B4-BE49-F238E27FC236}">
                <a16:creationId xmlns:a16="http://schemas.microsoft.com/office/drawing/2014/main" id="{9A81DBC8-2A78-8F9E-E188-7D2BED172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5226" y="2493163"/>
            <a:ext cx="563325" cy="563325"/>
          </a:xfrm>
          <a:prstGeom prst="rect">
            <a:avLst/>
          </a:prstGeom>
        </p:spPr>
      </p:pic>
      <p:pic>
        <p:nvPicPr>
          <p:cNvPr id="28" name="Grafický objekt 27" descr="Zaškrtnutí se souvislou výplní">
            <a:extLst>
              <a:ext uri="{FF2B5EF4-FFF2-40B4-BE49-F238E27FC236}">
                <a16:creationId xmlns:a16="http://schemas.microsoft.com/office/drawing/2014/main" id="{0B05A34B-3C96-D438-F24D-1C1B8B3DA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900" y="3330982"/>
            <a:ext cx="528543" cy="528543"/>
          </a:xfrm>
          <a:prstGeom prst="rect">
            <a:avLst/>
          </a:prstGeom>
        </p:spPr>
      </p:pic>
      <p:pic>
        <p:nvPicPr>
          <p:cNvPr id="29" name="Grafický objekt 28" descr="Zaškrtnutí se souvislou výplní">
            <a:extLst>
              <a:ext uri="{FF2B5EF4-FFF2-40B4-BE49-F238E27FC236}">
                <a16:creationId xmlns:a16="http://schemas.microsoft.com/office/drawing/2014/main" id="{2A4EC0F6-B0F3-E558-F2F1-708996C65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900" y="4969180"/>
            <a:ext cx="528543" cy="528543"/>
          </a:xfrm>
          <a:prstGeom prst="rect">
            <a:avLst/>
          </a:prstGeom>
        </p:spPr>
      </p:pic>
      <p:pic>
        <p:nvPicPr>
          <p:cNvPr id="33" name="Grafický objekt 32" descr="Zaškrtnutí se souvislou výplní">
            <a:extLst>
              <a:ext uri="{FF2B5EF4-FFF2-40B4-BE49-F238E27FC236}">
                <a16:creationId xmlns:a16="http://schemas.microsoft.com/office/drawing/2014/main" id="{2D714811-C588-41EB-AEA4-F57D9C22D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900" y="4145335"/>
            <a:ext cx="528543" cy="528543"/>
          </a:xfrm>
          <a:prstGeom prst="rect">
            <a:avLst/>
          </a:prstGeom>
        </p:spPr>
      </p:pic>
      <p:pic>
        <p:nvPicPr>
          <p:cNvPr id="34" name="Grafický objekt 33" descr="Zaškrtnutí se souvislou výplní">
            <a:extLst>
              <a:ext uri="{FF2B5EF4-FFF2-40B4-BE49-F238E27FC236}">
                <a16:creationId xmlns:a16="http://schemas.microsoft.com/office/drawing/2014/main" id="{B218303A-6EAC-C948-41C1-B5B6145A8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5226" y="3338638"/>
            <a:ext cx="528543" cy="528543"/>
          </a:xfrm>
          <a:prstGeom prst="rect">
            <a:avLst/>
          </a:prstGeom>
        </p:spPr>
      </p:pic>
      <p:pic>
        <p:nvPicPr>
          <p:cNvPr id="35" name="Grafický objekt 34" descr="Zaškrtnutí se souvislou výplní">
            <a:extLst>
              <a:ext uri="{FF2B5EF4-FFF2-40B4-BE49-F238E27FC236}">
                <a16:creationId xmlns:a16="http://schemas.microsoft.com/office/drawing/2014/main" id="{E584E329-AC01-F908-0470-8D0F0A539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5226" y="4976836"/>
            <a:ext cx="528543" cy="528543"/>
          </a:xfrm>
          <a:prstGeom prst="rect">
            <a:avLst/>
          </a:prstGeom>
        </p:spPr>
      </p:pic>
      <p:pic>
        <p:nvPicPr>
          <p:cNvPr id="36" name="Grafický objekt 35" descr="Zaškrtnutí se souvislou výplní">
            <a:extLst>
              <a:ext uri="{FF2B5EF4-FFF2-40B4-BE49-F238E27FC236}">
                <a16:creationId xmlns:a16="http://schemas.microsoft.com/office/drawing/2014/main" id="{8EAA0004-22F3-C05B-622E-6D60E804D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5226" y="4152991"/>
            <a:ext cx="528543" cy="52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70ADF-858C-BAFF-8933-C22F337E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05" y="197756"/>
            <a:ext cx="4128982" cy="1209026"/>
          </a:xfrm>
        </p:spPr>
        <p:txBody>
          <a:bodyPr>
            <a:normAutofit/>
          </a:bodyPr>
          <a:lstStyle/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Přínosy projektu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753B6D-8D2A-08BF-8FBD-8E41758CDE55}"/>
              </a:ext>
            </a:extLst>
          </p:cNvPr>
          <p:cNvGraphicFramePr/>
          <p:nvPr/>
        </p:nvGraphicFramePr>
        <p:xfrm>
          <a:off x="-751883" y="1622134"/>
          <a:ext cx="6462798" cy="228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472F704-4851-810C-852D-EC46F66493C2}"/>
              </a:ext>
            </a:extLst>
          </p:cNvPr>
          <p:cNvSpPr txBox="1"/>
          <p:nvPr/>
        </p:nvSpPr>
        <p:spPr>
          <a:xfrm>
            <a:off x="492760" y="1284813"/>
            <a:ext cx="995172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Komplexní využití dostupných a relevantních informací a dat získaných z:</a:t>
            </a:r>
          </a:p>
          <a:p>
            <a:endParaRPr lang="cs-CZ" sz="24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pravidelných národních a mezinárodních šetření,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školského rejstříku,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matrik škol a vysokých škol​,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ČŠI a CZVV a dalších zdrojů.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6D073D-AE3D-1405-D00B-E9353186A0C7}"/>
              </a:ext>
            </a:extLst>
          </p:cNvPr>
          <p:cNvSpPr txBox="1"/>
          <p:nvPr/>
        </p:nvSpPr>
        <p:spPr>
          <a:xfrm>
            <a:off x="939800" y="4820501"/>
            <a:ext cx="6471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robustního datového modelu školy,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analytické datové knihovny, 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databáze výstupů​,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propojeného datového fondu.</a:t>
            </a:r>
            <a:endParaRPr lang="cs-CZ" sz="240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D6B98F-4FBE-070D-D69F-3BA70887A817}"/>
              </a:ext>
            </a:extLst>
          </p:cNvPr>
          <p:cNvSpPr txBox="1"/>
          <p:nvPr/>
        </p:nvSpPr>
        <p:spPr>
          <a:xfrm>
            <a:off x="492760" y="4143484"/>
            <a:ext cx="6471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Vytvoření:</a:t>
            </a:r>
            <a:endParaRPr lang="cs-CZ" sz="2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07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7990F63-C502-8613-9248-73183CE8C1B0}"/>
              </a:ext>
            </a:extLst>
          </p:cNvPr>
          <p:cNvSpPr txBox="1">
            <a:spLocks/>
          </p:cNvSpPr>
          <p:nvPr/>
        </p:nvSpPr>
        <p:spPr>
          <a:xfrm>
            <a:off x="499861" y="1795509"/>
            <a:ext cx="10290566" cy="963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Základní vize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předškolního vzdělávání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 rámci Evropy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40CAA9C7-D7B4-F569-8097-C9C9BEC8C1F8}"/>
              </a:ext>
            </a:extLst>
          </p:cNvPr>
          <p:cNvCxnSpPr>
            <a:cxnSpLocks/>
          </p:cNvCxnSpPr>
          <p:nvPr/>
        </p:nvCxnSpPr>
        <p:spPr>
          <a:xfrm>
            <a:off x="582877" y="3354198"/>
            <a:ext cx="8052191" cy="0"/>
          </a:xfrm>
          <a:prstGeom prst="line">
            <a:avLst/>
          </a:prstGeom>
          <a:ln w="7620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54BF7EF-211A-D296-0ACC-7A6AFC564AD4}"/>
              </a:ext>
            </a:extLst>
          </p:cNvPr>
          <p:cNvCxnSpPr>
            <a:cxnSpLocks/>
          </p:cNvCxnSpPr>
          <p:nvPr/>
        </p:nvCxnSpPr>
        <p:spPr>
          <a:xfrm>
            <a:off x="582877" y="3447875"/>
            <a:ext cx="8071241" cy="0"/>
          </a:xfrm>
          <a:prstGeom prst="line">
            <a:avLst/>
          </a:prstGeom>
          <a:ln w="1905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9D1F59-537F-15CA-EDA5-4B7070B5B83A}"/>
              </a:ext>
            </a:extLst>
          </p:cNvPr>
          <p:cNvSpPr txBox="1"/>
          <p:nvPr/>
        </p:nvSpPr>
        <p:spPr>
          <a:xfrm>
            <a:off x="4672668" y="4042847"/>
            <a:ext cx="6798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cs-CZ" sz="2400" i="1">
                <a:solidFill>
                  <a:srgbClr val="73737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„Dostupnost, přístupnost a finanční dostupnost kvalitních zařízení pro děti jsou zásadní, aby se ženy i muži </a:t>
            </a:r>
            <a:br>
              <a:rPr lang="cs-CZ" sz="2400" i="1">
                <a:solidFill>
                  <a:srgbClr val="73737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400" i="1">
                <a:solidFill>
                  <a:srgbClr val="73737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 pečovatelskými povinnostmi mohli účastnit na trhu práce.“</a:t>
            </a:r>
          </a:p>
        </p:txBody>
      </p:sp>
    </p:spTree>
    <p:extLst>
      <p:ext uri="{BB962C8B-B14F-4D97-AF65-F5344CB8AC3E}">
        <p14:creationId xmlns:p14="http://schemas.microsoft.com/office/powerpoint/2010/main" val="1686758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F511E9A6-400F-F0E4-3645-237FE540000B}"/>
              </a:ext>
            </a:extLst>
          </p:cNvPr>
          <p:cNvSpPr/>
          <p:nvPr/>
        </p:nvSpPr>
        <p:spPr>
          <a:xfrm>
            <a:off x="-9721" y="5629013"/>
            <a:ext cx="12201721" cy="1278856"/>
          </a:xfrm>
          <a:prstGeom prst="rect">
            <a:avLst/>
          </a:prstGeom>
          <a:solidFill>
            <a:srgbClr val="EA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4B4F52-BD5F-C1ED-564A-FF0231D62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6" y="369706"/>
            <a:ext cx="11514826" cy="1325563"/>
          </a:xfrm>
        </p:spPr>
        <p:txBody>
          <a:bodyPr>
            <a:normAutofit fontScale="90000"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SOUVISLOSTI PRO ZVÝŠENÍ PARTICIPACE </a:t>
            </a:r>
            <a:b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 VZDĚLÁVÁNÍ A PÉČI O DĚTI PŘEDŠKOLNÍHO VĚKU</a:t>
            </a:r>
          </a:p>
        </p:txBody>
      </p:sp>
      <p:pic>
        <p:nvPicPr>
          <p:cNvPr id="8" name="Obrázek 7" descr="Obsah obrázku kruh, logo, text, design&#10;&#10;Popis byl vytvořen automaticky">
            <a:extLst>
              <a:ext uri="{FF2B5EF4-FFF2-40B4-BE49-F238E27FC236}">
                <a16:creationId xmlns:a16="http://schemas.microsoft.com/office/drawing/2014/main" id="{BB412423-DB79-ED8C-B680-E56AAFEF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9167" r="13360" b="70000"/>
          <a:stretch/>
        </p:blipFill>
        <p:spPr>
          <a:xfrm>
            <a:off x="345637" y="2105593"/>
            <a:ext cx="11514827" cy="16279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19A56EF-295B-0AE3-A439-B5AA70EDD475}"/>
              </a:ext>
            </a:extLst>
          </p:cNvPr>
          <p:cNvSpPr txBox="1"/>
          <p:nvPr/>
        </p:nvSpPr>
        <p:spPr>
          <a:xfrm>
            <a:off x="345637" y="3747782"/>
            <a:ext cx="13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>
                <a:latin typeface="Verdana" panose="020B0604030504040204" pitchFamily="34" charset="0"/>
                <a:ea typeface="Verdana" panose="020B0604030504040204" pitchFamily="34" charset="0"/>
              </a:rPr>
              <a:t>Genderový rozdíl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BBF285-337A-FA8F-00D3-437CCC21A171}"/>
              </a:ext>
            </a:extLst>
          </p:cNvPr>
          <p:cNvSpPr txBox="1"/>
          <p:nvPr/>
        </p:nvSpPr>
        <p:spPr>
          <a:xfrm>
            <a:off x="2233743" y="3747782"/>
            <a:ext cx="1801362" cy="85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600" i="1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Dostupnost během pracovní doby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F38A56-AD4E-9DC8-C11D-F184FABBC00F}"/>
              </a:ext>
            </a:extLst>
          </p:cNvPr>
          <p:cNvSpPr txBox="1"/>
          <p:nvPr/>
        </p:nvSpPr>
        <p:spPr>
          <a:xfrm>
            <a:off x="4461282" y="3747782"/>
            <a:ext cx="1395894" cy="85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600" i="1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Dostupnost dostatku péče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68B7E1-2971-1887-9614-293C3E9C83D6}"/>
              </a:ext>
            </a:extLst>
          </p:cNvPr>
          <p:cNvSpPr txBox="1"/>
          <p:nvPr/>
        </p:nvSpPr>
        <p:spPr>
          <a:xfrm>
            <a:off x="6532576" y="3747782"/>
            <a:ext cx="125730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600" i="1" kern="1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Inkluzivní přístup</a:t>
            </a:r>
            <a:endParaRPr lang="cs-CZ" sz="1600" i="1" kern="1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EE04FB-85E3-0CA1-B5EA-4D5ED6534C5C}"/>
              </a:ext>
            </a:extLst>
          </p:cNvPr>
          <p:cNvSpPr txBox="1"/>
          <p:nvPr/>
        </p:nvSpPr>
        <p:spPr>
          <a:xfrm>
            <a:off x="8465276" y="3747782"/>
            <a:ext cx="1395893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600" i="1" kern="1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Finanční dostupnost</a:t>
            </a:r>
            <a:endParaRPr lang="cs-CZ" sz="1600" i="1" kern="1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B31402-D514-E1FB-9B10-941B8A7CD076}"/>
              </a:ext>
            </a:extLst>
          </p:cNvPr>
          <p:cNvSpPr txBox="1"/>
          <p:nvPr/>
        </p:nvSpPr>
        <p:spPr>
          <a:xfrm>
            <a:off x="10536569" y="3736560"/>
            <a:ext cx="125730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600" i="1" kern="1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Kvalitní péče</a:t>
            </a:r>
            <a:endParaRPr lang="cs-CZ" sz="1600" i="1" kern="1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A8DC10C-CB91-7D54-B02D-21A0EC0B1686}"/>
              </a:ext>
            </a:extLst>
          </p:cNvPr>
          <p:cNvSpPr txBox="1"/>
          <p:nvPr/>
        </p:nvSpPr>
        <p:spPr>
          <a:xfrm>
            <a:off x="127189" y="5852222"/>
            <a:ext cx="8553116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Koncept souvisí s vizí rovnováhy mezi pracovním a rodinným životem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Pomoci dětem v socio-ekonomické integraci a rozvoji</a:t>
            </a:r>
          </a:p>
        </p:txBody>
      </p:sp>
    </p:spTree>
    <p:extLst>
      <p:ext uri="{BB962C8B-B14F-4D97-AF65-F5344CB8AC3E}">
        <p14:creationId xmlns:p14="http://schemas.microsoft.com/office/powerpoint/2010/main" val="3397255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1">
            <a:extLst>
              <a:ext uri="{FF2B5EF4-FFF2-40B4-BE49-F238E27FC236}">
                <a16:creationId xmlns:a16="http://schemas.microsoft.com/office/drawing/2014/main" id="{2CB5603F-9C05-BF70-45E3-AD3A3029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6" y="204949"/>
            <a:ext cx="11514826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STANOVENÉ CÍLE V POSKYTOVÁNÍ PÉČE </a:t>
            </a:r>
            <a:b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VZDĚLÁVÁNÍ DO ROKU 2010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448A4C2-E3F1-808A-9DFB-1368579E832D}"/>
              </a:ext>
            </a:extLst>
          </p:cNvPr>
          <p:cNvGrpSpPr/>
          <p:nvPr/>
        </p:nvGrpSpPr>
        <p:grpSpPr>
          <a:xfrm>
            <a:off x="1022831" y="1729421"/>
            <a:ext cx="10386197" cy="4060539"/>
            <a:chOff x="1015498" y="1721032"/>
            <a:chExt cx="10386197" cy="4060539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13A63741-490B-1ED5-E765-295798E8B11C}"/>
                </a:ext>
              </a:extLst>
            </p:cNvPr>
            <p:cNvGrpSpPr/>
            <p:nvPr/>
          </p:nvGrpSpPr>
          <p:grpSpPr>
            <a:xfrm>
              <a:off x="1015498" y="2408409"/>
              <a:ext cx="3631089" cy="1613271"/>
              <a:chOff x="230690" y="1157403"/>
              <a:chExt cx="2205079" cy="576000"/>
            </a:xfrm>
            <a:solidFill>
              <a:srgbClr val="306390">
                <a:alpha val="90000"/>
              </a:srgbClr>
            </a:solidFill>
          </p:grpSpPr>
          <p:sp>
            <p:nvSpPr>
              <p:cNvPr id="10" name="Obdélník: se zakulacenými rohy 9">
                <a:extLst>
                  <a:ext uri="{FF2B5EF4-FFF2-40B4-BE49-F238E27FC236}">
                    <a16:creationId xmlns:a16="http://schemas.microsoft.com/office/drawing/2014/main" id="{21EB9A39-4935-4673-5A21-1EB8FDE8AF2A}"/>
                  </a:ext>
                </a:extLst>
              </p:cNvPr>
              <p:cNvSpPr/>
              <p:nvPr/>
            </p:nvSpPr>
            <p:spPr>
              <a:xfrm>
                <a:off x="230690" y="1157403"/>
                <a:ext cx="2205079" cy="576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 sz="1359"/>
              </a:p>
            </p:txBody>
          </p: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83B2848C-679B-9DD4-7C99-ACAA866AD3FF}"/>
                  </a:ext>
                </a:extLst>
              </p:cNvPr>
              <p:cNvSpPr txBox="1"/>
              <p:nvPr/>
            </p:nvSpPr>
            <p:spPr>
              <a:xfrm>
                <a:off x="284000" y="1270293"/>
                <a:ext cx="2126865" cy="296698"/>
              </a:xfrm>
              <a:prstGeom prst="rect">
                <a:avLst/>
              </a:prstGeom>
              <a:noFill/>
              <a:effectLst>
                <a:softEdge rad="254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DĚTI OD 3 LET </a:t>
                </a:r>
                <a:b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</a:br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AŽ DO VĚKU POVINNÉ ŠKOLNÍ DOCHÁZKY</a:t>
                </a:r>
              </a:p>
            </p:txBody>
          </p:sp>
        </p:grp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5D497F95-8069-AFE3-12A3-4A622D8D7C91}"/>
                </a:ext>
              </a:extLst>
            </p:cNvPr>
            <p:cNvSpPr/>
            <p:nvPr/>
          </p:nvSpPr>
          <p:spPr>
            <a:xfrm>
              <a:off x="4830353" y="2408409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626432A2-ECD7-27F2-845B-0B25DD0F62A4}"/>
                </a:ext>
              </a:extLst>
            </p:cNvPr>
            <p:cNvSpPr txBox="1"/>
            <p:nvPr/>
          </p:nvSpPr>
          <p:spPr>
            <a:xfrm>
              <a:off x="4827658" y="2975487"/>
              <a:ext cx="125981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90 %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C4E2B5BF-93D0-5A43-414D-1CF7F9C1E6A0}"/>
                </a:ext>
              </a:extLst>
            </p:cNvPr>
            <p:cNvGrpSpPr/>
            <p:nvPr/>
          </p:nvGrpSpPr>
          <p:grpSpPr>
            <a:xfrm>
              <a:off x="1015498" y="4168300"/>
              <a:ext cx="3640936" cy="1613271"/>
              <a:chOff x="230690" y="1157403"/>
              <a:chExt cx="2211059" cy="576000"/>
            </a:xfrm>
            <a:solidFill>
              <a:srgbClr val="737373">
                <a:alpha val="90000"/>
              </a:srgbClr>
            </a:solidFill>
          </p:grpSpPr>
          <p:sp>
            <p:nvSpPr>
              <p:cNvPr id="28" name="Obdélník: se zakulacenými rohy 27">
                <a:extLst>
                  <a:ext uri="{FF2B5EF4-FFF2-40B4-BE49-F238E27FC236}">
                    <a16:creationId xmlns:a16="http://schemas.microsoft.com/office/drawing/2014/main" id="{2F98283F-2032-0491-C848-7B476266A788}"/>
                  </a:ext>
                </a:extLst>
              </p:cNvPr>
              <p:cNvSpPr/>
              <p:nvPr/>
            </p:nvSpPr>
            <p:spPr>
              <a:xfrm>
                <a:off x="230690" y="1157403"/>
                <a:ext cx="2205079" cy="576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 sz="1359"/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6248B30-9F92-172F-5D15-9B824826B00F}"/>
                  </a:ext>
                </a:extLst>
              </p:cNvPr>
              <p:cNvSpPr txBox="1"/>
              <p:nvPr/>
            </p:nvSpPr>
            <p:spPr>
              <a:xfrm>
                <a:off x="314884" y="1303189"/>
                <a:ext cx="2126865" cy="120877"/>
              </a:xfrm>
              <a:prstGeom prst="rect">
                <a:avLst/>
              </a:prstGeom>
              <a:noFill/>
              <a:effectLst>
                <a:softEdge rad="25400"/>
              </a:effectLst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b="1">
                    <a:solidFill>
                      <a:schemeClr val="bg1"/>
                    </a:solidFill>
                    <a:latin typeface="Bahnschrift"/>
                  </a:rPr>
                  <a:t>DĚTI MLADŠÍ 3 LET </a:t>
                </a:r>
                <a:endParaRPr lang="cs-CZ" sz="1600" b="1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D9C1DBFF-BD63-DDD0-1FFF-A0D24E53FA2C}"/>
                </a:ext>
              </a:extLst>
            </p:cNvPr>
            <p:cNvSpPr txBox="1"/>
            <p:nvPr/>
          </p:nvSpPr>
          <p:spPr>
            <a:xfrm>
              <a:off x="4830353" y="1726783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STANOVENÝ CÍL</a:t>
              </a:r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160360D7-1F05-BF57-5F30-CE623ACEFE4B}"/>
                </a:ext>
              </a:extLst>
            </p:cNvPr>
            <p:cNvSpPr/>
            <p:nvPr/>
          </p:nvSpPr>
          <p:spPr>
            <a:xfrm>
              <a:off x="6301432" y="2408409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A4C03817-B150-FADD-356A-DC5274F0C89B}"/>
                </a:ext>
              </a:extLst>
            </p:cNvPr>
            <p:cNvSpPr txBox="1"/>
            <p:nvPr/>
          </p:nvSpPr>
          <p:spPr>
            <a:xfrm>
              <a:off x="6354780" y="2975487"/>
              <a:ext cx="125981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76 %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41603F10-9657-24B7-42A0-F5F4653CB347}"/>
                </a:ext>
              </a:extLst>
            </p:cNvPr>
            <p:cNvSpPr txBox="1"/>
            <p:nvPr/>
          </p:nvSpPr>
          <p:spPr>
            <a:xfrm>
              <a:off x="6311857" y="1730245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/>
                </a:rPr>
                <a:t>VÝSLEDEK ČR za rok 2011</a:t>
              </a:r>
              <a:endParaRPr lang="cs-CZ" sz="1250" b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  <a:latin typeface="Bahnschrift"/>
              </a:endParaRP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D96964BC-1B6E-3774-E0CB-851827C2F8B8}"/>
                </a:ext>
              </a:extLst>
            </p:cNvPr>
            <p:cNvSpPr txBox="1"/>
            <p:nvPr/>
          </p:nvSpPr>
          <p:spPr>
            <a:xfrm>
              <a:off x="9533056" y="1721032"/>
              <a:ext cx="1774647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POČET ZEMÍ </a:t>
              </a:r>
              <a:b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</a:br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S DOSAŽENÝM CÍLEM</a:t>
              </a:r>
            </a:p>
          </p:txBody>
        </p:sp>
        <p:sp>
          <p:nvSpPr>
            <p:cNvPr id="2" name="Obdélník: se zakulacenými rohy 1">
              <a:extLst>
                <a:ext uri="{FF2B5EF4-FFF2-40B4-BE49-F238E27FC236}">
                  <a16:creationId xmlns:a16="http://schemas.microsoft.com/office/drawing/2014/main" id="{F1CAB805-44E9-1189-9988-A15E1600FFAE}"/>
                </a:ext>
              </a:extLst>
            </p:cNvPr>
            <p:cNvSpPr/>
            <p:nvPr/>
          </p:nvSpPr>
          <p:spPr>
            <a:xfrm>
              <a:off x="9387188" y="2408409"/>
              <a:ext cx="2014507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75203C33-F865-9CAA-3AD0-0F35F9C97754}"/>
                </a:ext>
              </a:extLst>
            </p:cNvPr>
            <p:cNvSpPr/>
            <p:nvPr/>
          </p:nvSpPr>
          <p:spPr>
            <a:xfrm>
              <a:off x="7873536" y="2408409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39913E48-32A6-0849-E59E-BFB9E4918BB4}"/>
                </a:ext>
              </a:extLst>
            </p:cNvPr>
            <p:cNvSpPr txBox="1"/>
            <p:nvPr/>
          </p:nvSpPr>
          <p:spPr>
            <a:xfrm>
              <a:off x="7742668" y="2760044"/>
              <a:ext cx="1551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10. nejnižší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6043295B-7804-C398-2805-C1C540442B67}"/>
                </a:ext>
              </a:extLst>
            </p:cNvPr>
            <p:cNvSpPr txBox="1"/>
            <p:nvPr/>
          </p:nvSpPr>
          <p:spPr>
            <a:xfrm>
              <a:off x="7849522" y="1722412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POŘADÍ VÝSLEDKU ČR 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0146E0F-86FC-FBCF-DC81-0AB8C9CCFDDB}"/>
                </a:ext>
              </a:extLst>
            </p:cNvPr>
            <p:cNvSpPr txBox="1"/>
            <p:nvPr/>
          </p:nvSpPr>
          <p:spPr>
            <a:xfrm>
              <a:off x="9476044" y="2652321"/>
              <a:ext cx="1836794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400" b="1">
                  <a:ea typeface="Calibri"/>
                  <a:cs typeface="Calibri"/>
                </a:rPr>
                <a:t>Belgie, Dánsko, Francie, Švédsko, Slovinsko, UK, Německo, Itálie, Estonsko 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1514B09-654C-3DCA-19DD-1025557F4566}"/>
                </a:ext>
              </a:extLst>
            </p:cNvPr>
            <p:cNvSpPr txBox="1"/>
            <p:nvPr/>
          </p:nvSpPr>
          <p:spPr>
            <a:xfrm>
              <a:off x="4827658" y="4621709"/>
              <a:ext cx="125981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33 %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3D059E96-62AD-2B61-4838-2291D6D99FBD}"/>
                </a:ext>
              </a:extLst>
            </p:cNvPr>
            <p:cNvSpPr txBox="1"/>
            <p:nvPr/>
          </p:nvSpPr>
          <p:spPr>
            <a:xfrm>
              <a:off x="6354780" y="4621709"/>
              <a:ext cx="125981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4 %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1B6745F-F3EE-5C97-E2F2-8E5FDFC7D887}"/>
                </a:ext>
              </a:extLst>
            </p:cNvPr>
            <p:cNvSpPr txBox="1"/>
            <p:nvPr/>
          </p:nvSpPr>
          <p:spPr>
            <a:xfrm>
              <a:off x="7753094" y="4621709"/>
              <a:ext cx="1551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nejnižší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3CEEEBB-F1CC-BD36-3901-6A3BD8819072}"/>
              </a:ext>
            </a:extLst>
          </p:cNvPr>
          <p:cNvSpPr txBox="1"/>
          <p:nvPr/>
        </p:nvSpPr>
        <p:spPr>
          <a:xfrm>
            <a:off x="-467592" y="6127060"/>
            <a:ext cx="1219199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25170" lvl="2" algn="just"/>
            <a:r>
              <a:rPr lang="cs-CZ" sz="1400">
                <a:latin typeface="Verdana"/>
                <a:ea typeface="Verdana"/>
              </a:rPr>
              <a:t>Zdroj: </a:t>
            </a:r>
            <a:r>
              <a:rPr lang="cs-CZ" sz="1400" err="1">
                <a:latin typeface="Verdana"/>
                <a:ea typeface="Verdana"/>
              </a:rPr>
              <a:t>Eurostat</a:t>
            </a:r>
            <a:r>
              <a:rPr lang="cs-CZ" sz="1400">
                <a:latin typeface="Verdana"/>
                <a:ea typeface="Verdana"/>
              </a:rPr>
              <a:t>, EU-SILC</a:t>
            </a:r>
          </a:p>
        </p:txBody>
      </p:sp>
      <p:sp>
        <p:nvSpPr>
          <p:cNvPr id="14" name="TextovéPole 12">
            <a:extLst>
              <a:ext uri="{FF2B5EF4-FFF2-40B4-BE49-F238E27FC236}">
                <a16:creationId xmlns:a16="http://schemas.microsoft.com/office/drawing/2014/main" id="{51C792D1-A11A-3D47-EC76-6B602ED2B95E}"/>
              </a:ext>
            </a:extLst>
          </p:cNvPr>
          <p:cNvSpPr txBox="1"/>
          <p:nvPr/>
        </p:nvSpPr>
        <p:spPr>
          <a:xfrm>
            <a:off x="9446399" y="4326413"/>
            <a:ext cx="1962629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/>
              <a:t>Belgie, Dánsko,  Francie, Švédsko, Slovinsko, UK, Lucembursko, Nizozemsko, Španělsko, Portugalsko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923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1">
            <a:extLst>
              <a:ext uri="{FF2B5EF4-FFF2-40B4-BE49-F238E27FC236}">
                <a16:creationId xmlns:a16="http://schemas.microsoft.com/office/drawing/2014/main" id="{2CB5603F-9C05-BF70-45E3-AD3A3029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93" y="161255"/>
            <a:ext cx="11514826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STANOVENÉ CÍLE V POSKYTOVÁNÍ PÉČE </a:t>
            </a:r>
            <a:b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VZDĚLÁVÁNÍ DO ROKU 2030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448A4C2-E3F1-808A-9DFB-1368579E832D}"/>
              </a:ext>
            </a:extLst>
          </p:cNvPr>
          <p:cNvGrpSpPr/>
          <p:nvPr/>
        </p:nvGrpSpPr>
        <p:grpSpPr>
          <a:xfrm>
            <a:off x="1038809" y="1486818"/>
            <a:ext cx="10146337" cy="4089715"/>
            <a:chOff x="1015498" y="1695269"/>
            <a:chExt cx="10146337" cy="4089715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13A63741-490B-1ED5-E765-295798E8B11C}"/>
                </a:ext>
              </a:extLst>
            </p:cNvPr>
            <p:cNvGrpSpPr/>
            <p:nvPr/>
          </p:nvGrpSpPr>
          <p:grpSpPr>
            <a:xfrm>
              <a:off x="1015498" y="2408409"/>
              <a:ext cx="3631089" cy="1613271"/>
              <a:chOff x="230690" y="1157403"/>
              <a:chExt cx="2205079" cy="576000"/>
            </a:xfrm>
            <a:solidFill>
              <a:srgbClr val="306390">
                <a:alpha val="90000"/>
              </a:srgbClr>
            </a:solidFill>
          </p:grpSpPr>
          <p:sp>
            <p:nvSpPr>
              <p:cNvPr id="10" name="Obdélník: se zakulacenými rohy 9">
                <a:extLst>
                  <a:ext uri="{FF2B5EF4-FFF2-40B4-BE49-F238E27FC236}">
                    <a16:creationId xmlns:a16="http://schemas.microsoft.com/office/drawing/2014/main" id="{21EB9A39-4935-4673-5A21-1EB8FDE8AF2A}"/>
                  </a:ext>
                </a:extLst>
              </p:cNvPr>
              <p:cNvSpPr/>
              <p:nvPr/>
            </p:nvSpPr>
            <p:spPr>
              <a:xfrm>
                <a:off x="230690" y="1157403"/>
                <a:ext cx="2205079" cy="576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 sz="1359"/>
              </a:p>
            </p:txBody>
          </p: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83B2848C-679B-9DD4-7C99-ACAA866AD3FF}"/>
                  </a:ext>
                </a:extLst>
              </p:cNvPr>
              <p:cNvSpPr txBox="1"/>
              <p:nvPr/>
            </p:nvSpPr>
            <p:spPr>
              <a:xfrm>
                <a:off x="284000" y="1270293"/>
                <a:ext cx="2126865" cy="296698"/>
              </a:xfrm>
              <a:prstGeom prst="rect">
                <a:avLst/>
              </a:prstGeom>
              <a:noFill/>
              <a:effectLst>
                <a:softEdge rad="254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DĚTI OD 3 LET </a:t>
                </a:r>
                <a:b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</a:br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AŽ DO VĚKU POVINNÉ ŠKOLNÍ DOCHÁZKY</a:t>
                </a:r>
              </a:p>
            </p:txBody>
          </p:sp>
        </p:grp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5D497F95-8069-AFE3-12A3-4A622D8D7C91}"/>
                </a:ext>
              </a:extLst>
            </p:cNvPr>
            <p:cNvSpPr/>
            <p:nvPr/>
          </p:nvSpPr>
          <p:spPr>
            <a:xfrm>
              <a:off x="4830353" y="2408409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626432A2-ECD7-27F2-845B-0B25DD0F62A4}"/>
                </a:ext>
              </a:extLst>
            </p:cNvPr>
            <p:cNvSpPr txBox="1"/>
            <p:nvPr/>
          </p:nvSpPr>
          <p:spPr>
            <a:xfrm>
              <a:off x="4827658" y="2975487"/>
              <a:ext cx="1299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96 %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C4E2B5BF-93D0-5A43-414D-1CF7F9C1E6A0}"/>
                </a:ext>
              </a:extLst>
            </p:cNvPr>
            <p:cNvGrpSpPr/>
            <p:nvPr/>
          </p:nvGrpSpPr>
          <p:grpSpPr>
            <a:xfrm>
              <a:off x="1015498" y="4168300"/>
              <a:ext cx="3640936" cy="1613271"/>
              <a:chOff x="230690" y="1157403"/>
              <a:chExt cx="2211059" cy="576000"/>
            </a:xfrm>
            <a:solidFill>
              <a:srgbClr val="737373">
                <a:alpha val="90000"/>
              </a:srgbClr>
            </a:solidFill>
          </p:grpSpPr>
          <p:sp>
            <p:nvSpPr>
              <p:cNvPr id="28" name="Obdélník: se zakulacenými rohy 27">
                <a:extLst>
                  <a:ext uri="{FF2B5EF4-FFF2-40B4-BE49-F238E27FC236}">
                    <a16:creationId xmlns:a16="http://schemas.microsoft.com/office/drawing/2014/main" id="{2F98283F-2032-0491-C848-7B476266A788}"/>
                  </a:ext>
                </a:extLst>
              </p:cNvPr>
              <p:cNvSpPr/>
              <p:nvPr/>
            </p:nvSpPr>
            <p:spPr>
              <a:xfrm>
                <a:off x="230690" y="1157403"/>
                <a:ext cx="2205079" cy="576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 sz="1359"/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6248B30-9F92-172F-5D15-9B824826B00F}"/>
                  </a:ext>
                </a:extLst>
              </p:cNvPr>
              <p:cNvSpPr txBox="1"/>
              <p:nvPr/>
            </p:nvSpPr>
            <p:spPr>
              <a:xfrm>
                <a:off x="314884" y="1303189"/>
                <a:ext cx="2126865" cy="208787"/>
              </a:xfrm>
              <a:prstGeom prst="rect">
                <a:avLst/>
              </a:prstGeom>
              <a:noFill/>
              <a:effectLst>
                <a:softEdge rad="254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7578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51575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27362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0314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8937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54724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30511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6299" algn="l" defTabSz="675787" rtl="0" eaLnBrk="1" latinLnBrk="0" hangingPunct="1">
                  <a:defRPr sz="26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DĚTI DO VĚKU</a:t>
                </a:r>
                <a:b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</a:br>
                <a:r>
                  <a:rPr lang="cs-CZ" sz="1600" b="1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3 LET </a:t>
                </a:r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D9C1DBFF-BD63-DDD0-1FFF-A0D24E53FA2C}"/>
                </a:ext>
              </a:extLst>
            </p:cNvPr>
            <p:cNvSpPr txBox="1"/>
            <p:nvPr/>
          </p:nvSpPr>
          <p:spPr>
            <a:xfrm>
              <a:off x="4830353" y="1726783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STANOVENÝ CÍL</a:t>
              </a:r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160360D7-1F05-BF57-5F30-CE623ACEFE4B}"/>
                </a:ext>
              </a:extLst>
            </p:cNvPr>
            <p:cNvSpPr/>
            <p:nvPr/>
          </p:nvSpPr>
          <p:spPr>
            <a:xfrm>
              <a:off x="6307990" y="2404166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A4C03817-B150-FADD-356A-DC5274F0C89B}"/>
                </a:ext>
              </a:extLst>
            </p:cNvPr>
            <p:cNvSpPr txBox="1"/>
            <p:nvPr/>
          </p:nvSpPr>
          <p:spPr>
            <a:xfrm>
              <a:off x="6330590" y="2971244"/>
              <a:ext cx="129056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84 %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41603F10-9657-24B7-42A0-F5F4653CB347}"/>
                </a:ext>
              </a:extLst>
            </p:cNvPr>
            <p:cNvSpPr txBox="1"/>
            <p:nvPr/>
          </p:nvSpPr>
          <p:spPr>
            <a:xfrm>
              <a:off x="6425660" y="1726783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VÝSLEDEK ČR za rok 2021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D96964BC-1B6E-3774-E0CB-851827C2F8B8}"/>
                </a:ext>
              </a:extLst>
            </p:cNvPr>
            <p:cNvSpPr txBox="1"/>
            <p:nvPr/>
          </p:nvSpPr>
          <p:spPr>
            <a:xfrm>
              <a:off x="9387188" y="1695269"/>
              <a:ext cx="1774647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/>
                </a:rPr>
                <a:t>ZEMĚ S JIŽ </a:t>
              </a:r>
              <a:br>
                <a:rPr lang="cs-CZ" sz="1250" b="1">
                  <a:latin typeface="Bahnschrift" panose="020B0502040204020203" pitchFamily="34" charset="0"/>
                </a:rPr>
              </a:br>
              <a:r>
                <a:rPr lang="cs-CZ" sz="125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/>
                </a:rPr>
                <a:t>DOSAŽENÝM CÍLEM</a:t>
              </a:r>
            </a:p>
          </p:txBody>
        </p:sp>
        <p:sp>
          <p:nvSpPr>
            <p:cNvPr id="2" name="Obdélník: se zakulacenými rohy 1">
              <a:extLst>
                <a:ext uri="{FF2B5EF4-FFF2-40B4-BE49-F238E27FC236}">
                  <a16:creationId xmlns:a16="http://schemas.microsoft.com/office/drawing/2014/main" id="{F1CAB805-44E9-1189-9988-A15E1600FFAE}"/>
                </a:ext>
              </a:extLst>
            </p:cNvPr>
            <p:cNvSpPr/>
            <p:nvPr/>
          </p:nvSpPr>
          <p:spPr>
            <a:xfrm>
              <a:off x="9269086" y="2404166"/>
              <a:ext cx="1774647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75203C33-F865-9CAA-3AD0-0F35F9C97754}"/>
                </a:ext>
              </a:extLst>
            </p:cNvPr>
            <p:cNvSpPr/>
            <p:nvPr/>
          </p:nvSpPr>
          <p:spPr>
            <a:xfrm>
              <a:off x="7805945" y="2411822"/>
              <a:ext cx="1299693" cy="3373162"/>
            </a:xfrm>
            <a:prstGeom prst="roundRect">
              <a:avLst>
                <a:gd name="adj" fmla="val 5386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287" b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39913E48-32A6-0849-E59E-BFB9E4918BB4}"/>
                </a:ext>
              </a:extLst>
            </p:cNvPr>
            <p:cNvSpPr txBox="1"/>
            <p:nvPr/>
          </p:nvSpPr>
          <p:spPr>
            <a:xfrm>
              <a:off x="7791449" y="2755800"/>
              <a:ext cx="1299693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5. nejnižší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6043295B-7804-C398-2805-C1C540442B67}"/>
                </a:ext>
              </a:extLst>
            </p:cNvPr>
            <p:cNvSpPr txBox="1"/>
            <p:nvPr/>
          </p:nvSpPr>
          <p:spPr>
            <a:xfrm>
              <a:off x="7906424" y="1730245"/>
              <a:ext cx="1289268" cy="488467"/>
            </a:xfrm>
            <a:prstGeom prst="rect">
              <a:avLst/>
            </a:prstGeom>
            <a:noFill/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87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POŘADÍ VÝSLEDKU ČR 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0146E0F-86FC-FBCF-DC81-0AB8C9CCFDDB}"/>
                </a:ext>
              </a:extLst>
            </p:cNvPr>
            <p:cNvSpPr txBox="1"/>
            <p:nvPr/>
          </p:nvSpPr>
          <p:spPr>
            <a:xfrm>
              <a:off x="9457427" y="2769820"/>
              <a:ext cx="155100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1600" b="1">
                  <a:ea typeface="Calibri"/>
                  <a:cs typeface="Calibri"/>
                </a:rPr>
                <a:t>Francie, Belgie, Dánsko, Irsko, Švédsko, Španělsko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1514B09-654C-3DCA-19DD-1025557F4566}"/>
                </a:ext>
              </a:extLst>
            </p:cNvPr>
            <p:cNvSpPr txBox="1"/>
            <p:nvPr/>
          </p:nvSpPr>
          <p:spPr>
            <a:xfrm>
              <a:off x="4827658" y="4621709"/>
              <a:ext cx="1309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45 %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3D059E96-62AD-2B61-4838-2291D6D99FBD}"/>
                </a:ext>
              </a:extLst>
            </p:cNvPr>
            <p:cNvSpPr txBox="1"/>
            <p:nvPr/>
          </p:nvSpPr>
          <p:spPr>
            <a:xfrm>
              <a:off x="6301270" y="4436992"/>
              <a:ext cx="1309858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cs-CZ" sz="2800" b="1"/>
                <a:t>odhad 10 %</a:t>
              </a:r>
              <a:endParaRPr lang="cs-CZ" sz="2800" b="1">
                <a:ea typeface="Calibri"/>
                <a:cs typeface="Calibri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1B6745F-F3EE-5C97-E2F2-8E5FDFC7D887}"/>
                </a:ext>
              </a:extLst>
            </p:cNvPr>
            <p:cNvSpPr txBox="1"/>
            <p:nvPr/>
          </p:nvSpPr>
          <p:spPr>
            <a:xfrm>
              <a:off x="7765837" y="4650450"/>
              <a:ext cx="1303137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800" b="1"/>
                <a:t>-</a:t>
              </a:r>
              <a:endParaRPr lang="en-US" sz="2650">
                <a:ea typeface="Calibri"/>
                <a:cs typeface="Calibri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1C792D1-A11A-3D47-EC76-6B602ED2B95E}"/>
                </a:ext>
              </a:extLst>
            </p:cNvPr>
            <p:cNvSpPr txBox="1"/>
            <p:nvPr/>
          </p:nvSpPr>
          <p:spPr>
            <a:xfrm>
              <a:off x="9387188" y="4656678"/>
              <a:ext cx="1774646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800" b="1"/>
                <a:t>-</a:t>
              </a:r>
              <a:endParaRPr lang="en-US" sz="2650">
                <a:ea typeface="Calibri"/>
                <a:cs typeface="Calibri"/>
              </a:endParaRP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3CEEEBB-F1CC-BD36-3901-6A3BD8819072}"/>
              </a:ext>
            </a:extLst>
          </p:cNvPr>
          <p:cNvSpPr txBox="1"/>
          <p:nvPr/>
        </p:nvSpPr>
        <p:spPr>
          <a:xfrm>
            <a:off x="132014" y="5868576"/>
            <a:ext cx="11639379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25170" lvl="2" algn="just"/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5170" lvl="2" algn="just"/>
            <a:r>
              <a:rPr lang="cs-CZ" sz="1400">
                <a:latin typeface="Verdana"/>
                <a:ea typeface="Verdana"/>
              </a:rPr>
              <a:t>Zdroj: </a:t>
            </a:r>
            <a:r>
              <a:rPr lang="cs-CZ" sz="1400" err="1">
                <a:latin typeface="Verdana"/>
                <a:ea typeface="Verdana"/>
              </a:rPr>
              <a:t>Eurostat</a:t>
            </a:r>
            <a:r>
              <a:rPr lang="cs-CZ" sz="1400">
                <a:latin typeface="Verdana"/>
                <a:ea typeface="Verdana"/>
              </a:rPr>
              <a:t>, data ČR (výkaznictví MŠMT)</a:t>
            </a:r>
          </a:p>
          <a:p>
            <a:pPr marL="725170" lvl="2" algn="just"/>
            <a:endParaRPr lang="cs-CZ" sz="140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5DB63BF-7F95-F410-14BF-6F606DDCB7C1}"/>
              </a:ext>
            </a:extLst>
          </p:cNvPr>
          <p:cNvSpPr txBox="1"/>
          <p:nvPr/>
        </p:nvSpPr>
        <p:spPr>
          <a:xfrm>
            <a:off x="5759665" y="4340782"/>
            <a:ext cx="352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*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69832A8-5193-9B6F-823F-CF8B40FF0B9B}"/>
              </a:ext>
            </a:extLst>
          </p:cNvPr>
          <p:cNvSpPr txBox="1"/>
          <p:nvPr/>
        </p:nvSpPr>
        <p:spPr>
          <a:xfrm>
            <a:off x="4180223" y="5661840"/>
            <a:ext cx="7006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5488" lvl="2" algn="just"/>
            <a:r>
              <a:rPr lang="cs-CZ" sz="1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specifické cíle pro státy nesplňující předchozí cíle </a:t>
            </a:r>
            <a:endParaRPr lang="en-US" sz="180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BC9A595-C12B-9095-06BF-1A2BFF44466A}"/>
              </a:ext>
            </a:extLst>
          </p:cNvPr>
          <p:cNvSpPr txBox="1"/>
          <p:nvPr/>
        </p:nvSpPr>
        <p:spPr>
          <a:xfrm>
            <a:off x="4605512" y="5663736"/>
            <a:ext cx="352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16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48E2F-74BE-7DD0-DF08-25743C59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50" y="65233"/>
            <a:ext cx="10693099" cy="844288"/>
          </a:xfrm>
        </p:spPr>
        <p:txBody>
          <a:bodyPr>
            <a:normAutofit/>
          </a:bodyPr>
          <a:lstStyle/>
          <a:p>
            <a:r>
              <a:rPr lang="cs-CZ" sz="29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Mezinárodní srovnání – předškolní vzdělávání</a:t>
            </a:r>
            <a:endParaRPr lang="cs-CZ" sz="3200" b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73F11A-7087-85DF-761E-5C6BBF435B71}"/>
              </a:ext>
            </a:extLst>
          </p:cNvPr>
          <p:cNvSpPr txBox="1"/>
          <p:nvPr/>
        </p:nvSpPr>
        <p:spPr>
          <a:xfrm>
            <a:off x="0" y="5431969"/>
            <a:ext cx="12192000" cy="1723549"/>
          </a:xfrm>
          <a:prstGeom prst="rect">
            <a:avLst/>
          </a:prstGeom>
          <a:solidFill>
            <a:srgbClr val="EAF2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</a:pPr>
            <a:endParaRPr lang="cs-CZ" sz="1600">
              <a:latin typeface="Verdana"/>
              <a:ea typeface="Verdana"/>
              <a:cs typeface="Calibri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V roce </a:t>
            </a:r>
            <a:r>
              <a:rPr lang="cs-CZ" sz="1600" b="1">
                <a:latin typeface="Verdana"/>
                <a:ea typeface="Verdana"/>
                <a:cs typeface="Calibri"/>
              </a:rPr>
              <a:t>2021</a:t>
            </a:r>
            <a:r>
              <a:rPr lang="cs-CZ" sz="1600">
                <a:latin typeface="Verdana"/>
                <a:ea typeface="Verdana"/>
                <a:cs typeface="Calibri"/>
              </a:rPr>
              <a:t> pouze </a:t>
            </a:r>
            <a:r>
              <a:rPr lang="cs-CZ" sz="1600" b="1">
                <a:latin typeface="Verdana"/>
                <a:ea typeface="Verdana"/>
                <a:cs typeface="Calibri"/>
              </a:rPr>
              <a:t>šest zemí splňovalo doporučené kritérium 95 %</a:t>
            </a:r>
            <a:r>
              <a:rPr lang="cs-CZ" sz="1600">
                <a:latin typeface="Verdana"/>
                <a:ea typeface="Verdana"/>
                <a:cs typeface="Calibri"/>
              </a:rPr>
              <a:t> pro rok 2030, kritérium 90 % pro </a:t>
            </a:r>
            <a:r>
              <a:rPr lang="cs-CZ" sz="1600" b="1">
                <a:latin typeface="Verdana"/>
                <a:ea typeface="Verdana"/>
                <a:cs typeface="Calibri"/>
              </a:rPr>
              <a:t>rok 2010 významněji nesplňovalo sedm zemí </a:t>
            </a:r>
            <a:r>
              <a:rPr lang="cs-CZ" sz="1600">
                <a:latin typeface="Verdana"/>
                <a:ea typeface="Verdana"/>
                <a:cs typeface="Calibri"/>
              </a:rPr>
              <a:t>(Rumunsko, Slovensko, Chorvatsko, Bulharsko, Česko, Kypr, Malta) 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Obecně </a:t>
            </a:r>
            <a:r>
              <a:rPr lang="cs-CZ" sz="1600" b="1">
                <a:latin typeface="Verdana"/>
                <a:ea typeface="Verdana"/>
                <a:cs typeface="Calibri"/>
              </a:rPr>
              <a:t>nižší participace</a:t>
            </a:r>
            <a:r>
              <a:rPr lang="cs-CZ" sz="1600">
                <a:latin typeface="Verdana"/>
                <a:ea typeface="Verdana"/>
                <a:cs typeface="Calibri"/>
              </a:rPr>
              <a:t> na předškolním vzdělávání v </a:t>
            </a:r>
            <a:r>
              <a:rPr lang="cs-CZ" sz="1600" b="1">
                <a:latin typeface="Verdana"/>
                <a:ea typeface="Verdana"/>
                <a:cs typeface="Calibri"/>
              </a:rPr>
              <a:t>bývalých zemích východního bloku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cs-CZ" sz="1600">
              <a:latin typeface="Verdana"/>
              <a:ea typeface="Verdana"/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253643-DE58-7E9A-FD76-41BD123C3E8A}"/>
              </a:ext>
            </a:extLst>
          </p:cNvPr>
          <p:cNvSpPr txBox="1"/>
          <p:nvPr/>
        </p:nvSpPr>
        <p:spPr>
          <a:xfrm>
            <a:off x="5109329" y="4275441"/>
            <a:ext cx="1310326" cy="287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D8BF5C-5496-3522-DD2A-76AB0B084486}"/>
              </a:ext>
            </a:extLst>
          </p:cNvPr>
          <p:cNvSpPr txBox="1"/>
          <p:nvPr/>
        </p:nvSpPr>
        <p:spPr>
          <a:xfrm>
            <a:off x="1951350" y="740244"/>
            <a:ext cx="76262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600" b="1">
                <a:latin typeface="Verdana  "/>
              </a:rPr>
              <a:t>Podíl dětí ve věku od 3 let do zahájení povinné školní docházky, kteří jsou účastni předškolního vzdělávání, 2021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693CD3-D146-40CE-FCD0-38E6AF805A31}"/>
              </a:ext>
            </a:extLst>
          </p:cNvPr>
          <p:cNvSpPr txBox="1"/>
          <p:nvPr/>
        </p:nvSpPr>
        <p:spPr>
          <a:xfrm>
            <a:off x="6885371" y="5103924"/>
            <a:ext cx="294245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200" i="1"/>
              <a:t>Zdroj: </a:t>
            </a:r>
            <a:r>
              <a:rPr lang="cs-CZ" sz="1200" i="1" err="1"/>
              <a:t>Eurostat</a:t>
            </a:r>
            <a:r>
              <a:rPr lang="cs-CZ" sz="1200" i="1"/>
              <a:t>, data ČR (výkaznictví MŠMT)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0CB87D-78D3-8245-5470-2F8F103CF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97" y="1382140"/>
            <a:ext cx="7974005" cy="37529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9B3F73F-945D-76A6-2189-923076E52A3E}"/>
              </a:ext>
            </a:extLst>
          </p:cNvPr>
          <p:cNvSpPr txBox="1"/>
          <p:nvPr/>
        </p:nvSpPr>
        <p:spPr>
          <a:xfrm>
            <a:off x="0" y="5403993"/>
            <a:ext cx="6123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8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</p:txBody>
      </p:sp>
    </p:spTree>
    <p:extLst>
      <p:ext uri="{BB962C8B-B14F-4D97-AF65-F5344CB8AC3E}">
        <p14:creationId xmlns:p14="http://schemas.microsoft.com/office/powerpoint/2010/main" val="272979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48E2F-74BE-7DD0-DF08-25743C59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268075"/>
            <a:ext cx="10693099" cy="844288"/>
          </a:xfrm>
        </p:spPr>
        <p:txBody>
          <a:bodyPr>
            <a:normAutofit/>
          </a:bodyPr>
          <a:lstStyle/>
          <a:p>
            <a:r>
              <a:rPr lang="cs-CZ" sz="29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Mezinárodní srovnání – předškolní vzdělávání</a:t>
            </a:r>
            <a:endParaRPr lang="cs-CZ" sz="3200" b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73F11A-7087-85DF-761E-5C6BBF435B71}"/>
              </a:ext>
            </a:extLst>
          </p:cNvPr>
          <p:cNvSpPr txBox="1"/>
          <p:nvPr/>
        </p:nvSpPr>
        <p:spPr>
          <a:xfrm>
            <a:off x="0" y="5572868"/>
            <a:ext cx="12192000" cy="1590179"/>
          </a:xfrm>
          <a:prstGeom prst="rect">
            <a:avLst/>
          </a:prstGeom>
          <a:solidFill>
            <a:srgbClr val="EAF2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sz="140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 </a:t>
            </a:r>
            <a:r>
              <a:rPr lang="cs-CZ" sz="14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zemích bývalého východního bloku</a:t>
            </a:r>
            <a:r>
              <a:rPr lang="cs-CZ" sz="14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je zcela </a:t>
            </a:r>
            <a:r>
              <a:rPr lang="cs-CZ" sz="14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výjimečný muž </a:t>
            </a:r>
            <a:r>
              <a:rPr lang="cs-CZ" sz="14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učitel v předškolním vzdělávání, nejvýrazněji pak v Rumunsku, Slovensku a právě Česku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4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Ve </a:t>
            </a:r>
            <a:r>
              <a:rPr lang="cs-CZ" sz="14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Francii je 100 % účast</a:t>
            </a:r>
            <a:r>
              <a:rPr lang="cs-CZ" sz="14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dětí v předškolním vzdělávání vykoupena </a:t>
            </a:r>
            <a:r>
              <a:rPr lang="cs-CZ" sz="14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vysokým průměrným počtem dětí na jednoho učitele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</a:pPr>
            <a:endParaRPr lang="cs-CZ" sz="140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cs-CZ" sz="1400" b="1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253643-DE58-7E9A-FD76-41BD123C3E8A}"/>
              </a:ext>
            </a:extLst>
          </p:cNvPr>
          <p:cNvSpPr txBox="1"/>
          <p:nvPr/>
        </p:nvSpPr>
        <p:spPr>
          <a:xfrm>
            <a:off x="5109329" y="4275441"/>
            <a:ext cx="1310326" cy="287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D8BF5C-5496-3522-DD2A-76AB0B084486}"/>
              </a:ext>
            </a:extLst>
          </p:cNvPr>
          <p:cNvSpPr txBox="1"/>
          <p:nvPr/>
        </p:nvSpPr>
        <p:spPr>
          <a:xfrm>
            <a:off x="3267871" y="1043779"/>
            <a:ext cx="5791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/>
              <a:t>Učitelé v předškolním vzdělávání v zemích EU, 2021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693CD3-D146-40CE-FCD0-38E6AF805A31}"/>
              </a:ext>
            </a:extLst>
          </p:cNvPr>
          <p:cNvSpPr txBox="1"/>
          <p:nvPr/>
        </p:nvSpPr>
        <p:spPr>
          <a:xfrm>
            <a:off x="8135331" y="5295869"/>
            <a:ext cx="2140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/>
              <a:t>Zdroj: </a:t>
            </a:r>
            <a:r>
              <a:rPr lang="cs-CZ" sz="1200" i="1" err="1"/>
              <a:t>Eurostat</a:t>
            </a:r>
            <a:endParaRPr lang="cs-CZ" sz="1200" i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A1B2C0-90EE-B341-7829-20105063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92" y="1580377"/>
            <a:ext cx="6822015" cy="36579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DB6577B-A15B-A9B1-9ADF-AC06E4682C18}"/>
              </a:ext>
            </a:extLst>
          </p:cNvPr>
          <p:cNvSpPr txBox="1"/>
          <p:nvPr/>
        </p:nvSpPr>
        <p:spPr>
          <a:xfrm>
            <a:off x="0" y="5534957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8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</p:txBody>
      </p:sp>
    </p:spTree>
    <p:extLst>
      <p:ext uri="{BB962C8B-B14F-4D97-AF65-F5344CB8AC3E}">
        <p14:creationId xmlns:p14="http://schemas.microsoft.com/office/powerpoint/2010/main" val="3570952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C8C38FA-06B8-09AE-DD0D-674FC2A0C9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4106" y="2265252"/>
            <a:ext cx="4224760" cy="4308695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7990F63-C502-8613-9248-73183CE8C1B0}"/>
              </a:ext>
            </a:extLst>
          </p:cNvPr>
          <p:cNvSpPr txBox="1">
            <a:spLocks/>
          </p:cNvSpPr>
          <p:nvPr/>
        </p:nvSpPr>
        <p:spPr>
          <a:xfrm>
            <a:off x="348859" y="2340793"/>
            <a:ext cx="10290566" cy="963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Současný stav,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predikce,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kontexty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organizované péče </a:t>
            </a:r>
            <a:b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děti v předškolním věku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40CAA9C7-D7B4-F569-8097-C9C9BEC8C1F8}"/>
              </a:ext>
            </a:extLst>
          </p:cNvPr>
          <p:cNvCxnSpPr>
            <a:cxnSpLocks/>
          </p:cNvCxnSpPr>
          <p:nvPr/>
        </p:nvCxnSpPr>
        <p:spPr>
          <a:xfrm>
            <a:off x="482209" y="4419599"/>
            <a:ext cx="8052191" cy="0"/>
          </a:xfrm>
          <a:prstGeom prst="line">
            <a:avLst/>
          </a:prstGeom>
          <a:ln w="7620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54BF7EF-211A-D296-0ACC-7A6AFC564AD4}"/>
              </a:ext>
            </a:extLst>
          </p:cNvPr>
          <p:cNvCxnSpPr>
            <a:cxnSpLocks/>
          </p:cNvCxnSpPr>
          <p:nvPr/>
        </p:nvCxnSpPr>
        <p:spPr>
          <a:xfrm>
            <a:off x="482209" y="4513276"/>
            <a:ext cx="8071241" cy="0"/>
          </a:xfrm>
          <a:prstGeom prst="line">
            <a:avLst/>
          </a:prstGeom>
          <a:ln w="1905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910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DF705-99BE-0A0A-B468-7139488B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MŠ – DEMOGRAFICKÁ PREDIKCE</a:t>
            </a:r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19A35-1177-9E94-9633-DCC6FBFA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1253331"/>
            <a:ext cx="11496675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cs-CZ" sz="2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Základní parametry predikce: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Analýza dostupných demografických údajů a dat ze školské statistiky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Vychází z demografické projekce ČSÚ: „Projekce obyvatelstva České republiky 2023-2100“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Odvození demografických trendů na úrovni krajů a okresů pro predikce </a:t>
            </a:r>
            <a:br>
              <a:rPr lang="cs-CZ" sz="22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200">
                <a:latin typeface="Verdana"/>
                <a:ea typeface="Verdana"/>
              </a:rPr>
              <a:t>na nižších územních úrovních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Projekce podílu dětí z populace navštěvující MŠ podle věku </a:t>
            </a:r>
            <a:endParaRPr lang="cs-CZ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Cíl predikce: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Predikce počtu dětí navštěvující MŠ na úrovni okresů a krajů v ČR do roku 2035 </a:t>
            </a:r>
            <a:endParaRPr lang="cs-CZ" sz="2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>
                <a:latin typeface="Verdana"/>
                <a:ea typeface="Verdana"/>
              </a:rPr>
              <a:t>Dostupnost a aktualizace projekce v rámci datového modelu školy </a:t>
            </a:r>
            <a:r>
              <a:rPr lang="cs-CZ" sz="2200" err="1">
                <a:latin typeface="Verdana"/>
                <a:ea typeface="Verdana"/>
              </a:rPr>
              <a:t>IPs</a:t>
            </a:r>
            <a:r>
              <a:rPr lang="cs-CZ" sz="2200">
                <a:latin typeface="Verdana"/>
                <a:ea typeface="Verdana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091987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48E2F-74BE-7DD0-DF08-25743C59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60" y="147266"/>
            <a:ext cx="10693099" cy="925286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MŠ – DEMOGRAFICKÁ STRUKTURA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73F11A-7087-85DF-761E-5C6BBF435B71}"/>
              </a:ext>
            </a:extLst>
          </p:cNvPr>
          <p:cNvSpPr txBox="1"/>
          <p:nvPr/>
        </p:nvSpPr>
        <p:spPr>
          <a:xfrm>
            <a:off x="0" y="4835306"/>
            <a:ext cx="12192000" cy="2267287"/>
          </a:xfrm>
          <a:prstGeom prst="rect">
            <a:avLst/>
          </a:prstGeom>
          <a:solidFill>
            <a:srgbClr val="EAF2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Významný vliv sociální struktury na účast dětí ve věku 3-5 let v MŠ, 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cs-CZ" sz="1600">
                <a:latin typeface="Verdana"/>
                <a:ea typeface="Verdana"/>
                <a:cs typeface="Calibri"/>
              </a:rPr>
              <a:t>především </a:t>
            </a:r>
            <a:r>
              <a:rPr lang="cs-CZ" sz="1600" b="1">
                <a:latin typeface="Verdana"/>
                <a:ea typeface="Verdana"/>
                <a:cs typeface="Calibri"/>
              </a:rPr>
              <a:t>v okresech Ústeckého a Karlovarského kraje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 b="1">
                <a:latin typeface="Verdana"/>
                <a:ea typeface="Verdana"/>
                <a:cs typeface="Calibri"/>
              </a:rPr>
              <a:t>Nižší kapacity MŠ ve velkých městech</a:t>
            </a:r>
            <a:r>
              <a:rPr lang="cs-CZ" sz="1600">
                <a:latin typeface="Verdana"/>
                <a:ea typeface="Verdana"/>
                <a:cs typeface="Calibri"/>
              </a:rPr>
              <a:t> (přilehlé okresy) pravděpodobně vedou k vyššímu využívaní alternativní péče o dětí v předškolním věku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Hledání opatření pro </a:t>
            </a:r>
            <a:r>
              <a:rPr lang="cs-CZ" sz="1600" b="1">
                <a:latin typeface="Verdana"/>
                <a:ea typeface="Verdana"/>
                <a:cs typeface="Calibri"/>
              </a:rPr>
              <a:t>zvyšování účasti dětí </a:t>
            </a:r>
            <a:r>
              <a:rPr lang="cs-CZ" sz="1600">
                <a:latin typeface="Verdana"/>
                <a:ea typeface="Verdana"/>
                <a:cs typeface="Calibri"/>
              </a:rPr>
              <a:t>především ze sociálně znevýhodněných rodin 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cs-CZ" sz="1600">
                <a:latin typeface="Verdana"/>
                <a:ea typeface="Verdana"/>
                <a:cs typeface="Calibri"/>
              </a:rPr>
              <a:t>k vyšší participaci obecně na PV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</a:pPr>
            <a:endParaRPr lang="cs-CZ" sz="1600">
              <a:latin typeface="Verdana"/>
              <a:ea typeface="Verdana"/>
              <a:cs typeface="Calibri"/>
            </a:endParaRP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A33B6A77-14CC-3A21-340D-D53839097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06713"/>
              </p:ext>
            </p:extLst>
          </p:nvPr>
        </p:nvGraphicFramePr>
        <p:xfrm>
          <a:off x="9140059" y="424103"/>
          <a:ext cx="2651760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84">
                  <a:extLst>
                    <a:ext uri="{9D8B030D-6E8A-4147-A177-3AD203B41FA5}">
                      <a16:colId xmlns:a16="http://schemas.microsoft.com/office/drawing/2014/main" val="4211400547"/>
                    </a:ext>
                  </a:extLst>
                </a:gridCol>
                <a:gridCol w="913376">
                  <a:extLst>
                    <a:ext uri="{9D8B030D-6E8A-4147-A177-3AD203B41FA5}">
                      <a16:colId xmlns:a16="http://schemas.microsoft.com/office/drawing/2014/main" val="3527838721"/>
                    </a:ext>
                  </a:extLst>
                </a:gridCol>
              </a:tblGrid>
              <a:tr h="560930">
                <a:tc>
                  <a:txBody>
                    <a:bodyPr/>
                    <a:lstStyle/>
                    <a:p>
                      <a:pPr algn="l"/>
                      <a:r>
                        <a:rPr lang="cs-CZ" sz="11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Okresy s nejnižším podílem dětí ve věku 3-5 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1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65995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4202391"/>
                  </a:ext>
                </a:extLst>
              </a:tr>
              <a:tr h="560930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Ústí nad Labem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0162382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Teplice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963849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Sokolov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278867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Děčín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72818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Chomutov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84,6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713362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7079107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Louny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7156991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Karviná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6560837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Karlovy Vary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0030768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1454729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Brno - město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45688"/>
                  </a:ext>
                </a:extLst>
              </a:tr>
              <a:tr h="320532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1037136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E917822-3620-C1B5-9AA3-DA37E4CEC67D}"/>
              </a:ext>
            </a:extLst>
          </p:cNvPr>
          <p:cNvGrpSpPr/>
          <p:nvPr/>
        </p:nvGrpSpPr>
        <p:grpSpPr>
          <a:xfrm>
            <a:off x="697807" y="897422"/>
            <a:ext cx="7290145" cy="3869411"/>
            <a:chOff x="697807" y="897422"/>
            <a:chExt cx="7290145" cy="386941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EC0E77C-8269-C7AB-5637-6533B3B3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807" y="897422"/>
              <a:ext cx="7290145" cy="3869411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D3253643-DE58-7E9A-FD76-41BD123C3E8A}"/>
                </a:ext>
              </a:extLst>
            </p:cNvPr>
            <p:cNvSpPr txBox="1"/>
            <p:nvPr/>
          </p:nvSpPr>
          <p:spPr>
            <a:xfrm>
              <a:off x="5709964" y="4329230"/>
              <a:ext cx="1731667" cy="367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46A615-B92E-33BE-2D5F-82A7C5BC51B6}"/>
              </a:ext>
            </a:extLst>
          </p:cNvPr>
          <p:cNvSpPr txBox="1"/>
          <p:nvPr/>
        </p:nvSpPr>
        <p:spPr>
          <a:xfrm>
            <a:off x="5387788" y="4467492"/>
            <a:ext cx="2656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/>
              <a:t>Zdroj: výkonové výkazy k 30.9. daného roku</a:t>
            </a:r>
          </a:p>
        </p:txBody>
      </p:sp>
    </p:spTree>
    <p:extLst>
      <p:ext uri="{BB962C8B-B14F-4D97-AF65-F5344CB8AC3E}">
        <p14:creationId xmlns:p14="http://schemas.microsoft.com/office/powerpoint/2010/main" val="22178047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48E2F-74BE-7DD0-DF08-25743C59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14" y="143244"/>
            <a:ext cx="10693099" cy="925286"/>
          </a:xfrm>
        </p:spPr>
        <p:txBody>
          <a:bodyPr>
            <a:normAutofit/>
          </a:bodyPr>
          <a:lstStyle/>
          <a:p>
            <a:pPr algn="ctr"/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MŠ – VYUŽITÍ KAPACIT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73F11A-7087-85DF-761E-5C6BBF435B71}"/>
              </a:ext>
            </a:extLst>
          </p:cNvPr>
          <p:cNvSpPr txBox="1"/>
          <p:nvPr/>
        </p:nvSpPr>
        <p:spPr>
          <a:xfrm>
            <a:off x="0" y="5290476"/>
            <a:ext cx="12192000" cy="1723549"/>
          </a:xfrm>
          <a:prstGeom prst="rect">
            <a:avLst/>
          </a:prstGeom>
          <a:solidFill>
            <a:srgbClr val="EAF2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MŠ jsou obecně </a:t>
            </a:r>
            <a:r>
              <a:rPr lang="cs-CZ" sz="1600" b="1">
                <a:latin typeface="Verdana"/>
                <a:ea typeface="Verdana"/>
                <a:cs typeface="Calibri"/>
              </a:rPr>
              <a:t>nedostupné v migračně atraktivních oblastech</a:t>
            </a:r>
            <a:r>
              <a:rPr lang="cs-CZ" sz="1600">
                <a:latin typeface="Verdana"/>
                <a:ea typeface="Verdana"/>
                <a:cs typeface="Calibri"/>
              </a:rPr>
              <a:t>, tím vznikají velmi výrazné rozdíly 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cs-CZ" sz="1600">
                <a:latin typeface="Verdana"/>
                <a:ea typeface="Verdana"/>
                <a:cs typeface="Calibri"/>
              </a:rPr>
              <a:t>v dostupných kapacitách při regionálním srovnání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Naopak </a:t>
            </a:r>
            <a:r>
              <a:rPr lang="cs-CZ" sz="1600" b="1">
                <a:latin typeface="Verdana"/>
                <a:ea typeface="Verdana"/>
                <a:cs typeface="Calibri"/>
              </a:rPr>
              <a:t>vyšší dostupné kapacity MŠ nesouvisí s vyšším využíváním MŠ dětí ve věku 2 a 3 let</a:t>
            </a:r>
            <a:r>
              <a:rPr lang="cs-CZ" sz="1600">
                <a:latin typeface="Verdana"/>
                <a:ea typeface="Verdana"/>
                <a:cs typeface="Calibri"/>
              </a:rPr>
              <a:t>, vstupují zde i zcela jiné faktory (sociální skladba obyvatelstva, nízká zaměstnanost žen)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</a:pPr>
            <a:endParaRPr lang="cs-CZ" sz="1600">
              <a:latin typeface="Verdana"/>
              <a:ea typeface="Verdana"/>
              <a:cs typeface="Calibri"/>
            </a:endParaRP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A33B6A77-14CC-3A21-340D-D53839097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2749"/>
              </p:ext>
            </p:extLst>
          </p:nvPr>
        </p:nvGraphicFramePr>
        <p:xfrm>
          <a:off x="9131813" y="413751"/>
          <a:ext cx="279187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77">
                  <a:extLst>
                    <a:ext uri="{9D8B030D-6E8A-4147-A177-3AD203B41FA5}">
                      <a16:colId xmlns:a16="http://schemas.microsoft.com/office/drawing/2014/main" val="4211400547"/>
                    </a:ext>
                  </a:extLst>
                </a:gridCol>
                <a:gridCol w="655896">
                  <a:extLst>
                    <a:ext uri="{9D8B030D-6E8A-4147-A177-3AD203B41FA5}">
                      <a16:colId xmlns:a16="http://schemas.microsoft.com/office/drawing/2014/main" val="3527838721"/>
                    </a:ext>
                  </a:extLst>
                </a:gridCol>
              </a:tblGrid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Okresy s nejvyšším kapacitním využitím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1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65995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Beroun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94,6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4202391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Mělník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0162382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Kutná 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963849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Rokycany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27886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Kolín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72818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Praha-východ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713362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Praha-západ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707910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Plzeň-jih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91,6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7156991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Pardubice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91,2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656083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Mladá Boleslav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0030768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Příbram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90,7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1454729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Kladno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90,6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45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Liberec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1037136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253643-DE58-7E9A-FD76-41BD123C3E8A}"/>
              </a:ext>
            </a:extLst>
          </p:cNvPr>
          <p:cNvSpPr txBox="1"/>
          <p:nvPr/>
        </p:nvSpPr>
        <p:spPr>
          <a:xfrm>
            <a:off x="5109329" y="4275441"/>
            <a:ext cx="1310326" cy="287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8E215B4-16FF-0F03-E65F-19BB90AB6CCD}"/>
              </a:ext>
            </a:extLst>
          </p:cNvPr>
          <p:cNvGrpSpPr/>
          <p:nvPr/>
        </p:nvGrpSpPr>
        <p:grpSpPr>
          <a:xfrm>
            <a:off x="338893" y="967341"/>
            <a:ext cx="7747925" cy="4161061"/>
            <a:chOff x="338893" y="967341"/>
            <a:chExt cx="7747925" cy="4161061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870DDC6-A72A-3E2B-58F3-C4D5884F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893" y="967341"/>
              <a:ext cx="7747925" cy="416106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99C8921B-4635-F034-F7AA-E4838BAD0D59}"/>
                </a:ext>
              </a:extLst>
            </p:cNvPr>
            <p:cNvSpPr txBox="1"/>
            <p:nvPr/>
          </p:nvSpPr>
          <p:spPr>
            <a:xfrm>
              <a:off x="5997898" y="4661492"/>
              <a:ext cx="1574277" cy="367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/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D3B9F5-E4FF-0862-1345-76425058DC1E}"/>
              </a:ext>
            </a:extLst>
          </p:cNvPr>
          <p:cNvSpPr txBox="1"/>
          <p:nvPr/>
        </p:nvSpPr>
        <p:spPr>
          <a:xfrm>
            <a:off x="5444476" y="4722377"/>
            <a:ext cx="254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/>
              <a:t>Zdroj: výkonové výkazy, rejstřík škol </a:t>
            </a:r>
            <a:br>
              <a:rPr lang="cs-CZ" sz="1000" i="1"/>
            </a:br>
            <a:r>
              <a:rPr lang="cs-CZ" sz="1000" i="1"/>
              <a:t>a školských zařízení, k 30.9. daného roku</a:t>
            </a:r>
          </a:p>
        </p:txBody>
      </p:sp>
    </p:spTree>
    <p:extLst>
      <p:ext uri="{BB962C8B-B14F-4D97-AF65-F5344CB8AC3E}">
        <p14:creationId xmlns:p14="http://schemas.microsoft.com/office/powerpoint/2010/main" val="316952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:00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11:00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Biome Light"/>
              </a:rPr>
              <a:t>1 Úvodní slovo, přivítání a představení účastníků </a:t>
            </a:r>
            <a:br>
              <a:rPr lang="cs-CZ" sz="26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b="1" i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Biome Light"/>
              </a:rPr>
              <a:t>   (V. Jelen, MŠMT)</a:t>
            </a:r>
            <a:endParaRPr lang="cs-CZ" sz="2600" b="1" i="1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1.2 Význam předškolního vzdělávání</a:t>
            </a: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</a:t>
            </a:r>
            <a:b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(E. Šmelová, UPOL)</a:t>
            </a:r>
            <a:endParaRPr lang="en-US" sz="2600" i="1" u="none" strike="noStrike" kern="100" noProof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1.3 </a:t>
            </a:r>
            <a:r>
              <a:rPr lang="cs-CZ" sz="26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Předškolní vzdělávání z pohledu vzdělávací politiky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(M. Černý, J. Jiterský,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1.4 Sběry dat a výkaznictví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(P. Müllerová, MŠMT)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1.5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766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253643-DE58-7E9A-FD76-41BD123C3E8A}"/>
              </a:ext>
            </a:extLst>
          </p:cNvPr>
          <p:cNvSpPr txBox="1"/>
          <p:nvPr/>
        </p:nvSpPr>
        <p:spPr>
          <a:xfrm>
            <a:off x="5109329" y="4275441"/>
            <a:ext cx="1310326" cy="287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pic>
        <p:nvPicPr>
          <p:cNvPr id="4" name="Obrázek 3" descr="Obsah obrázku text, Písmo, snímek obrazovky, Vykreslený graf&#10;&#10;Popis byl vytvořen automaticky">
            <a:extLst>
              <a:ext uri="{FF2B5EF4-FFF2-40B4-BE49-F238E27FC236}">
                <a16:creationId xmlns:a16="http://schemas.microsoft.com/office/drawing/2014/main" id="{6A06C48C-E647-3334-F0F3-3B3D7CA2F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0" y="1287230"/>
            <a:ext cx="10338151" cy="442173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D693CD3-D146-40CE-FCD0-38E6AF805A31}"/>
              </a:ext>
            </a:extLst>
          </p:cNvPr>
          <p:cNvSpPr txBox="1"/>
          <p:nvPr/>
        </p:nvSpPr>
        <p:spPr>
          <a:xfrm>
            <a:off x="926920" y="5441446"/>
            <a:ext cx="2140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/>
              <a:t>Zdroj: </a:t>
            </a:r>
            <a:r>
              <a:rPr lang="cs-CZ" sz="1000" i="1" err="1"/>
              <a:t>Eurostat</a:t>
            </a:r>
            <a:r>
              <a:rPr lang="cs-CZ" sz="1000" i="1"/>
              <a:t>, </a:t>
            </a:r>
            <a:r>
              <a:rPr lang="cs-CZ" sz="1000" i="1" err="1"/>
              <a:t>Labour</a:t>
            </a:r>
            <a:r>
              <a:rPr lang="cs-CZ" sz="1000" i="1"/>
              <a:t> </a:t>
            </a:r>
            <a:r>
              <a:rPr lang="cs-CZ" sz="1000" i="1" err="1"/>
              <a:t>Force</a:t>
            </a:r>
            <a:r>
              <a:rPr lang="cs-CZ" sz="1000" i="1"/>
              <a:t> </a:t>
            </a:r>
            <a:r>
              <a:rPr lang="cs-CZ" sz="1000" i="1" err="1"/>
              <a:t>Survey</a:t>
            </a:r>
            <a:endParaRPr lang="cs-CZ" sz="1000" i="1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D8BF5C-5496-3522-DD2A-76AB0B084486}"/>
              </a:ext>
            </a:extLst>
          </p:cNvPr>
          <p:cNvSpPr txBox="1"/>
          <p:nvPr/>
        </p:nvSpPr>
        <p:spPr>
          <a:xfrm>
            <a:off x="594685" y="259297"/>
            <a:ext cx="1100262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>
                <a:solidFill>
                  <a:srgbClr val="2F5496"/>
                </a:solidFill>
                <a:latin typeface="Verdana"/>
                <a:ea typeface="Verdana"/>
              </a:rPr>
              <a:t>ZAMĚSTNANOST ŽEN S NEJMLADŠÍM DÍTĚTEM </a:t>
            </a:r>
            <a:br>
              <a:rPr lang="cs-CZ" sz="2800" b="1">
                <a:solidFill>
                  <a:srgbClr val="2F5496"/>
                </a:solidFill>
                <a:latin typeface="Verdana"/>
                <a:ea typeface="Verdana"/>
              </a:rPr>
            </a:br>
            <a:r>
              <a:rPr lang="cs-CZ" sz="2800" b="1">
                <a:solidFill>
                  <a:srgbClr val="2F5496"/>
                </a:solidFill>
                <a:latin typeface="Verdana"/>
                <a:ea typeface="Verdana"/>
              </a:rPr>
              <a:t>VE VĚKU 0-5 LET V ZEMÍCH EU (2013-2022)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931DA9F-32A6-81AA-861C-8022D681113F}"/>
              </a:ext>
            </a:extLst>
          </p:cNvPr>
          <p:cNvSpPr/>
          <p:nvPr/>
        </p:nvSpPr>
        <p:spPr>
          <a:xfrm>
            <a:off x="-5" y="5714354"/>
            <a:ext cx="12192000" cy="1143646"/>
          </a:xfrm>
          <a:prstGeom prst="rect">
            <a:avLst/>
          </a:prstGeom>
          <a:solidFill>
            <a:srgbClr val="EA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ED2AAD-775F-139D-A02C-A21B1E212E5D}"/>
              </a:ext>
            </a:extLst>
          </p:cNvPr>
          <p:cNvSpPr txBox="1"/>
          <p:nvPr/>
        </p:nvSpPr>
        <p:spPr>
          <a:xfrm>
            <a:off x="0" y="5838760"/>
            <a:ext cx="6196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3E939C-993F-DE64-FED2-962E32184F76}"/>
              </a:ext>
            </a:extLst>
          </p:cNvPr>
          <p:cNvSpPr txBox="1"/>
          <p:nvPr/>
        </p:nvSpPr>
        <p:spPr>
          <a:xfrm>
            <a:off x="-3" y="6102159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ČR</a:t>
            </a: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má v rámci EU-27 </a:t>
            </a:r>
            <a:r>
              <a:rPr lang="cs-CZ" sz="1600" b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nejnižší zaměstnanost žen s malými dětmi </a:t>
            </a: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 dlouhodobě se situace nemění. 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Situace je paradoxní, jelikož míra zaměstnanosti osob v produktivním věku v ČR patří v rámci EU mezi ty nejvyšší</a:t>
            </a:r>
          </a:p>
        </p:txBody>
      </p:sp>
    </p:spTree>
    <p:extLst>
      <p:ext uri="{BB962C8B-B14F-4D97-AF65-F5344CB8AC3E}">
        <p14:creationId xmlns:p14="http://schemas.microsoft.com/office/powerpoint/2010/main" val="1342231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35B84E4-CAD7-F7B2-D708-723E7A05F7B3}"/>
              </a:ext>
            </a:extLst>
          </p:cNvPr>
          <p:cNvSpPr txBox="1"/>
          <p:nvPr/>
        </p:nvSpPr>
        <p:spPr>
          <a:xfrm>
            <a:off x="791852" y="1319753"/>
            <a:ext cx="7324626" cy="46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E3EEF3-58AC-D1CE-9A33-DFF43CD172DA}"/>
              </a:ext>
            </a:extLst>
          </p:cNvPr>
          <p:cNvSpPr txBox="1"/>
          <p:nvPr/>
        </p:nvSpPr>
        <p:spPr>
          <a:xfrm>
            <a:off x="451831" y="353281"/>
            <a:ext cx="1078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PREDIKCE ÚČASTI V MŠ PODLE VĚKU DÍTĚTE V ČR 2017-2035 (STAV K 30. ZÁŘÍ)</a:t>
            </a:r>
          </a:p>
          <a:p>
            <a:endParaRPr lang="cs-CZ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4324435-2810-3469-8E3A-935B0C5E1156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3EF4023-F9F8-F682-E67B-0829B5E59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14399"/>
              </p:ext>
            </p:extLst>
          </p:nvPr>
        </p:nvGraphicFramePr>
        <p:xfrm>
          <a:off x="7856835" y="3139395"/>
          <a:ext cx="371149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745">
                  <a:extLst>
                    <a:ext uri="{9D8B030D-6E8A-4147-A177-3AD203B41FA5}">
                      <a16:colId xmlns:a16="http://schemas.microsoft.com/office/drawing/2014/main" val="3112758215"/>
                    </a:ext>
                  </a:extLst>
                </a:gridCol>
                <a:gridCol w="1855745">
                  <a:extLst>
                    <a:ext uri="{9D8B030D-6E8A-4147-A177-3AD203B41FA5}">
                      <a16:colId xmlns:a16="http://schemas.microsoft.com/office/drawing/2014/main" val="2973662169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Věk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Podíl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7691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roky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54234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roky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288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roky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458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99060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a více 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77178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ABE19ED7-EDF9-654D-2959-18C286B45AA4}"/>
              </a:ext>
            </a:extLst>
          </p:cNvPr>
          <p:cNvSpPr txBox="1"/>
          <p:nvPr/>
        </p:nvSpPr>
        <p:spPr>
          <a:xfrm>
            <a:off x="7770004" y="2106237"/>
            <a:ext cx="442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latin typeface="Verdana" panose="020B0604030504040204" pitchFamily="34" charset="0"/>
                <a:ea typeface="Verdana" panose="020B0604030504040204" pitchFamily="34" charset="0"/>
              </a:rPr>
              <a:t>Projektovaný podíl dětí z populace navštěvující MŠ podle věku</a:t>
            </a:r>
          </a:p>
        </p:txBody>
      </p:sp>
      <p:pic>
        <p:nvPicPr>
          <p:cNvPr id="11" name="Obrázek 10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422A0E7A-3CFF-45BF-5D3E-0CAEEB1EE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" y="1676720"/>
            <a:ext cx="6996613" cy="3657235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02AF2F1-B394-3CC2-C079-F766DD93BD49}"/>
              </a:ext>
            </a:extLst>
          </p:cNvPr>
          <p:cNvCxnSpPr>
            <a:cxnSpLocks/>
          </p:cNvCxnSpPr>
          <p:nvPr/>
        </p:nvCxnSpPr>
        <p:spPr>
          <a:xfrm>
            <a:off x="3334328" y="2086418"/>
            <a:ext cx="0" cy="271649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CA5ACBBC-37CA-C325-EEF6-38CCBC59A45B}"/>
              </a:ext>
            </a:extLst>
          </p:cNvPr>
          <p:cNvSpPr/>
          <p:nvPr/>
        </p:nvSpPr>
        <p:spPr>
          <a:xfrm>
            <a:off x="-4" y="5820813"/>
            <a:ext cx="12192003" cy="1100103"/>
          </a:xfrm>
          <a:prstGeom prst="rect">
            <a:avLst/>
          </a:prstGeom>
          <a:solidFill>
            <a:srgbClr val="EA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CC7FE0C-913B-A479-A21B-67C80FE14D3A}"/>
              </a:ext>
            </a:extLst>
          </p:cNvPr>
          <p:cNvSpPr txBox="1"/>
          <p:nvPr/>
        </p:nvSpPr>
        <p:spPr>
          <a:xfrm>
            <a:off x="0" y="5815204"/>
            <a:ext cx="6196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B504FCE-E515-5387-28BB-0E70CD5D4C63}"/>
              </a:ext>
            </a:extLst>
          </p:cNvPr>
          <p:cNvSpPr txBox="1"/>
          <p:nvPr/>
        </p:nvSpPr>
        <p:spPr>
          <a:xfrm>
            <a:off x="-3" y="615375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Projektované podíly podle věku odpovídají současným hodnotám participace dětí 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na navštěvování mateřských škol</a:t>
            </a:r>
          </a:p>
        </p:txBody>
      </p:sp>
    </p:spTree>
    <p:extLst>
      <p:ext uri="{BB962C8B-B14F-4D97-AF65-F5344CB8AC3E}">
        <p14:creationId xmlns:p14="http://schemas.microsoft.com/office/powerpoint/2010/main" val="1487471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58EBA964-97C0-F2CA-16F8-78E6DEF87B83}"/>
              </a:ext>
            </a:extLst>
          </p:cNvPr>
          <p:cNvSpPr txBox="1"/>
          <p:nvPr/>
        </p:nvSpPr>
        <p:spPr>
          <a:xfrm>
            <a:off x="261109" y="254628"/>
            <a:ext cx="1159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VĚKOVÁ STRUKTURA ŘÍDÍCÍCH A PED. PRACOVNÍKŮ V MŠ V ČR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0F9BB9-573D-B9D7-43C1-305A297DC046}"/>
              </a:ext>
            </a:extLst>
          </p:cNvPr>
          <p:cNvSpPr txBox="1"/>
          <p:nvPr/>
        </p:nvSpPr>
        <p:spPr>
          <a:xfrm>
            <a:off x="8303685" y="4579739"/>
            <a:ext cx="2658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/>
              <a:t>Zdroj: Informační systém o platech (ISP)</a:t>
            </a:r>
          </a:p>
        </p:txBody>
      </p:sp>
      <p:pic>
        <p:nvPicPr>
          <p:cNvPr id="4" name="Obrázek 3" descr="Obsah obrázku text, řada/pruh, Vykreslený graf, snímek obrazovky&#10;&#10;Popis byl vytvořen automaticky">
            <a:extLst>
              <a:ext uri="{FF2B5EF4-FFF2-40B4-BE49-F238E27FC236}">
                <a16:creationId xmlns:a16="http://schemas.microsoft.com/office/drawing/2014/main" id="{60D8189C-ACD7-FBBE-15F4-80D380F30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" y="1271746"/>
            <a:ext cx="5516282" cy="3314756"/>
          </a:xfrm>
          <a:prstGeom prst="rect">
            <a:avLst/>
          </a:prstGeom>
        </p:spPr>
      </p:pic>
      <p:pic>
        <p:nvPicPr>
          <p:cNvPr id="8" name="Obrázek 7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73041D7C-9099-553F-384A-D0B0CFEF9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04" y="1264858"/>
            <a:ext cx="5530096" cy="33174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F6919C7-0461-0C07-35F2-A37B0A14CABE}"/>
              </a:ext>
            </a:extLst>
          </p:cNvPr>
          <p:cNvSpPr txBox="1"/>
          <p:nvPr/>
        </p:nvSpPr>
        <p:spPr>
          <a:xfrm>
            <a:off x="7102164" y="895526"/>
            <a:ext cx="458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Pedagogičtí pracovníci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5B549A1-5411-2B60-2500-DC822CC5C39A}"/>
              </a:ext>
            </a:extLst>
          </p:cNvPr>
          <p:cNvSpPr/>
          <p:nvPr/>
        </p:nvSpPr>
        <p:spPr>
          <a:xfrm>
            <a:off x="0" y="4927091"/>
            <a:ext cx="12192000" cy="1930909"/>
          </a:xfrm>
          <a:prstGeom prst="rect">
            <a:avLst/>
          </a:prstGeom>
          <a:solidFill>
            <a:srgbClr val="EA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443431-AF40-0A4A-753B-F0A1177F6ACA}"/>
              </a:ext>
            </a:extLst>
          </p:cNvPr>
          <p:cNvSpPr txBox="1"/>
          <p:nvPr/>
        </p:nvSpPr>
        <p:spPr>
          <a:xfrm>
            <a:off x="4" y="4931732"/>
            <a:ext cx="6196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6E0C2F-A490-E10D-053C-1F7A0B95C31E}"/>
              </a:ext>
            </a:extLst>
          </p:cNvPr>
          <p:cNvSpPr txBox="1"/>
          <p:nvPr/>
        </p:nvSpPr>
        <p:spPr>
          <a:xfrm>
            <a:off x="1" y="5270286"/>
            <a:ext cx="12587286" cy="11798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V dlouhodobém horizontu </a:t>
            </a:r>
            <a:r>
              <a:rPr lang="cs-CZ" sz="1600" b="1">
                <a:latin typeface="Verdana"/>
                <a:ea typeface="Verdana"/>
                <a:cs typeface="Calibri"/>
              </a:rPr>
              <a:t>se zvyšovalo </a:t>
            </a:r>
            <a:r>
              <a:rPr lang="cs-CZ" sz="1600">
                <a:latin typeface="Verdana"/>
                <a:ea typeface="Verdana"/>
                <a:cs typeface="Calibri"/>
              </a:rPr>
              <a:t>zastoupení </a:t>
            </a:r>
            <a:r>
              <a:rPr lang="cs-CZ" sz="1600" b="1">
                <a:latin typeface="Verdana"/>
                <a:ea typeface="Verdana"/>
                <a:cs typeface="Calibri"/>
              </a:rPr>
              <a:t>nejstarší </a:t>
            </a:r>
            <a:r>
              <a:rPr lang="cs-CZ" sz="1600">
                <a:latin typeface="Verdana"/>
                <a:ea typeface="Verdana"/>
                <a:cs typeface="Calibri"/>
              </a:rPr>
              <a:t>věkové skupiny</a:t>
            </a:r>
            <a:r>
              <a:rPr lang="cs-CZ" sz="1600" b="1">
                <a:latin typeface="Verdana"/>
                <a:ea typeface="Verdana"/>
                <a:cs typeface="Calibri"/>
              </a:rPr>
              <a:t> </a:t>
            </a:r>
            <a:r>
              <a:rPr lang="cs-CZ" sz="1600">
                <a:latin typeface="Verdana"/>
                <a:ea typeface="Verdana"/>
                <a:cs typeface="Calibri"/>
              </a:rPr>
              <a:t>především u</a:t>
            </a:r>
            <a:r>
              <a:rPr lang="cs-CZ" sz="1600" b="1">
                <a:latin typeface="Verdana"/>
                <a:ea typeface="Verdana"/>
                <a:cs typeface="Calibri"/>
              </a:rPr>
              <a:t> řídících pracovníků</a:t>
            </a:r>
            <a:r>
              <a:rPr lang="cs-CZ" sz="1600">
                <a:latin typeface="Verdana"/>
                <a:ea typeface="Verdana"/>
                <a:cs typeface="Calibri"/>
              </a:rPr>
              <a:t>, demografické stárnutí a prodlužování věku odchodu do důchodu </a:t>
            </a:r>
            <a:r>
              <a:rPr lang="cs-CZ" sz="1600" b="1">
                <a:latin typeface="Verdana"/>
                <a:ea typeface="Verdana"/>
                <a:cs typeface="Calibri"/>
              </a:rPr>
              <a:t>povede pravděpodobně k dalšímu růstu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V posledních letech dochází obecně k </a:t>
            </a:r>
            <a:r>
              <a:rPr lang="cs-CZ" sz="1600" b="1">
                <a:latin typeface="Verdana"/>
                <a:ea typeface="Verdana"/>
                <a:cs typeface="Calibri"/>
              </a:rPr>
              <a:t>mírnému vzestupu nejmladší </a:t>
            </a:r>
            <a:r>
              <a:rPr lang="cs-CZ" sz="1600">
                <a:latin typeface="Verdana"/>
                <a:ea typeface="Verdana"/>
                <a:cs typeface="Calibri"/>
              </a:rPr>
              <a:t>věkové skupiny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</a:pPr>
            <a:endParaRPr lang="cs-CZ" sz="160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5B84E4-CAD7-F7B2-D708-723E7A05F7B3}"/>
              </a:ext>
            </a:extLst>
          </p:cNvPr>
          <p:cNvSpPr txBox="1"/>
          <p:nvPr/>
        </p:nvSpPr>
        <p:spPr>
          <a:xfrm>
            <a:off x="1103843" y="917433"/>
            <a:ext cx="457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Řídící pracovníci</a:t>
            </a:r>
          </a:p>
        </p:txBody>
      </p:sp>
    </p:spTree>
    <p:extLst>
      <p:ext uri="{BB962C8B-B14F-4D97-AF65-F5344CB8AC3E}">
        <p14:creationId xmlns:p14="http://schemas.microsoft.com/office/powerpoint/2010/main" val="1751816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0B8C2D0-8632-F64C-A018-ED08069E9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240312"/>
              </p:ext>
            </p:extLst>
          </p:nvPr>
        </p:nvGraphicFramePr>
        <p:xfrm>
          <a:off x="180000" y="1475972"/>
          <a:ext cx="7610535" cy="461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910">
                  <a:extLst>
                    <a:ext uri="{9D8B030D-6E8A-4147-A177-3AD203B41FA5}">
                      <a16:colId xmlns:a16="http://schemas.microsoft.com/office/drawing/2014/main" val="404058677"/>
                    </a:ext>
                  </a:extLst>
                </a:gridCol>
                <a:gridCol w="1158125">
                  <a:extLst>
                    <a:ext uri="{9D8B030D-6E8A-4147-A177-3AD203B41FA5}">
                      <a16:colId xmlns:a16="http://schemas.microsoft.com/office/drawing/2014/main" val="3077167092"/>
                    </a:ext>
                  </a:extLst>
                </a:gridCol>
                <a:gridCol w="1158125">
                  <a:extLst>
                    <a:ext uri="{9D8B030D-6E8A-4147-A177-3AD203B41FA5}">
                      <a16:colId xmlns:a16="http://schemas.microsoft.com/office/drawing/2014/main" val="933972883"/>
                    </a:ext>
                  </a:extLst>
                </a:gridCol>
                <a:gridCol w="1158125">
                  <a:extLst>
                    <a:ext uri="{9D8B030D-6E8A-4147-A177-3AD203B41FA5}">
                      <a16:colId xmlns:a16="http://schemas.microsoft.com/office/drawing/2014/main" val="2009243699"/>
                    </a:ext>
                  </a:extLst>
                </a:gridCol>
                <a:gridCol w="1158125">
                  <a:extLst>
                    <a:ext uri="{9D8B030D-6E8A-4147-A177-3AD203B41FA5}">
                      <a16:colId xmlns:a16="http://schemas.microsoft.com/office/drawing/2014/main" val="576233177"/>
                    </a:ext>
                  </a:extLst>
                </a:gridCol>
                <a:gridCol w="1158125">
                  <a:extLst>
                    <a:ext uri="{9D8B030D-6E8A-4147-A177-3AD203B41FA5}">
                      <a16:colId xmlns:a16="http://schemas.microsoft.com/office/drawing/2014/main" val="4178202388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Státní občanství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2952"/>
                  </a:ext>
                </a:extLst>
              </a:tr>
              <a:tr h="280800">
                <a:tc gridSpan="6">
                  <a:txBody>
                    <a:bodyPr/>
                    <a:lstStyle/>
                    <a:p>
                      <a:pPr algn="ctr"/>
                      <a:r>
                        <a:rPr lang="cs-CZ" sz="16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v tis.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68027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Česká republika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352 967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345 734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348 387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349 638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345 082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292048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Ukrajina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2 963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2 932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10 718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10 501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491203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2 843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2 781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2 753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2 606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2 542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293293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Slovensko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2 040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2 197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2 181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2837812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Ostatní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4 083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4 062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4 075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214290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364 909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357 598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360 490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369 205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364 491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0357384"/>
                  </a:ext>
                </a:extLst>
              </a:tr>
              <a:tr h="280800">
                <a:tc gridSpan="6">
                  <a:txBody>
                    <a:bodyPr/>
                    <a:lstStyle/>
                    <a:p>
                      <a:pPr algn="ctr"/>
                      <a:r>
                        <a:rPr lang="cs-CZ" sz="16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 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913655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Česká republika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575561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Ukrajina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790430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373451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Slovensko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4858522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Ostatní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19368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5657389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A1E3EEF3-58AC-D1CE-9A33-DFF43CD172DA}"/>
              </a:ext>
            </a:extLst>
          </p:cNvPr>
          <p:cNvSpPr txBox="1"/>
          <p:nvPr/>
        </p:nvSpPr>
        <p:spPr>
          <a:xfrm>
            <a:off x="465303" y="372567"/>
            <a:ext cx="1105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MŠ PODLE STÁTNÍHO OBČANSTVÍ V ČR (2019-2023)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4324435-2810-3469-8E3A-935B0C5E1156}"/>
              </a:ext>
            </a:extLst>
          </p:cNvPr>
          <p:cNvSpPr/>
          <p:nvPr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20675D-E195-6C6E-C64C-40ADCA84F754}"/>
              </a:ext>
            </a:extLst>
          </p:cNvPr>
          <p:cNvSpPr txBox="1"/>
          <p:nvPr/>
        </p:nvSpPr>
        <p:spPr>
          <a:xfrm>
            <a:off x="180000" y="6414144"/>
            <a:ext cx="3162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/>
              <a:t>Zdroj: MŠMT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2E1F3BD-7BD1-21BA-DE97-D7568FB953B4}"/>
              </a:ext>
            </a:extLst>
          </p:cNvPr>
          <p:cNvSpPr/>
          <p:nvPr/>
        </p:nvSpPr>
        <p:spPr>
          <a:xfrm>
            <a:off x="7891440" y="1475972"/>
            <a:ext cx="4120560" cy="4619280"/>
          </a:xfrm>
          <a:prstGeom prst="rect">
            <a:avLst/>
          </a:prstGeom>
          <a:solidFill>
            <a:srgbClr val="EA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2238BC-CF3E-9057-86B0-EC5BA008E0FA}"/>
              </a:ext>
            </a:extLst>
          </p:cNvPr>
          <p:cNvSpPr txBox="1"/>
          <p:nvPr/>
        </p:nvSpPr>
        <p:spPr>
          <a:xfrm>
            <a:off x="7975709" y="1493453"/>
            <a:ext cx="4036291" cy="3498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sz="1600" b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Calibri"/>
              </a:rPr>
              <a:t>Základní výstupy: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cs-CZ" sz="160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spcBef>
                <a:spcPts val="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V ČR žilo na konci roku 2022 odhadem </a:t>
            </a:r>
            <a:r>
              <a:rPr lang="cs-CZ" sz="1600" b="1">
                <a:latin typeface="Verdana"/>
                <a:ea typeface="Verdana"/>
                <a:cs typeface="Calibri"/>
              </a:rPr>
              <a:t>30 tis. ukrajinských dětí </a:t>
            </a:r>
            <a:r>
              <a:rPr lang="cs-CZ" sz="1600">
                <a:latin typeface="Verdana"/>
                <a:ea typeface="Verdana"/>
                <a:cs typeface="Calibri"/>
              </a:rPr>
              <a:t>ve věku předškolního vzdělávání</a:t>
            </a:r>
            <a:b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endParaRPr lang="cs-CZ" sz="160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spcBef>
                <a:spcPts val="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600">
                <a:latin typeface="Verdana"/>
                <a:ea typeface="Verdana"/>
                <a:cs typeface="Calibri"/>
              </a:rPr>
              <a:t>I přes významný migrační proud </a:t>
            </a:r>
            <a:br>
              <a:rPr lang="cs-CZ" sz="1600">
                <a:latin typeface="Verdana"/>
                <a:ea typeface="Verdana"/>
                <a:cs typeface="Calibri"/>
              </a:rPr>
            </a:br>
            <a:r>
              <a:rPr lang="cs-CZ" sz="1600">
                <a:latin typeface="Verdana"/>
                <a:ea typeface="Verdana"/>
                <a:cs typeface="Calibri"/>
              </a:rPr>
              <a:t>z Ukrajiny v posledních letech </a:t>
            </a:r>
            <a:r>
              <a:rPr lang="cs-CZ" sz="1600" b="1">
                <a:latin typeface="Verdana"/>
                <a:ea typeface="Verdana"/>
                <a:cs typeface="Calibri"/>
              </a:rPr>
              <a:t>nedochází k zásadní proměně struktury dětí </a:t>
            </a:r>
            <a:br>
              <a:rPr lang="cs-CZ" sz="1600">
                <a:latin typeface="Verdana"/>
                <a:ea typeface="Verdana"/>
                <a:cs typeface="Calibri"/>
              </a:rPr>
            </a:br>
            <a:r>
              <a:rPr lang="cs-CZ" sz="1600">
                <a:latin typeface="Verdana"/>
                <a:ea typeface="Verdana"/>
                <a:cs typeface="Calibri"/>
              </a:rPr>
              <a:t>v mateřských školách </a:t>
            </a:r>
            <a:r>
              <a:rPr lang="cs-CZ" sz="1600" b="1">
                <a:latin typeface="Verdana"/>
                <a:ea typeface="Verdana"/>
                <a:cs typeface="Calibri"/>
              </a:rPr>
              <a:t>podle státního občanství</a:t>
            </a:r>
          </a:p>
        </p:txBody>
      </p:sp>
    </p:spTree>
    <p:extLst>
      <p:ext uri="{BB962C8B-B14F-4D97-AF65-F5344CB8AC3E}">
        <p14:creationId xmlns:p14="http://schemas.microsoft.com/office/powerpoint/2010/main" val="36298614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19A35-1177-9E94-9633-DCC6FBFA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543569"/>
            <a:ext cx="11563350" cy="54851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</a:rPr>
              <a:t>ZÁKLADNÍ PARAMETRY DO ŠIRŠÍ DISKUSE</a:t>
            </a:r>
          </a:p>
          <a:p>
            <a:pPr marL="0" indent="0">
              <a:buNone/>
            </a:pPr>
            <a:endParaRPr lang="cs-CZ" b="1">
              <a:solidFill>
                <a:schemeClr val="accent1">
                  <a:lumMod val="75000"/>
                </a:schemeClr>
              </a:solidFill>
              <a:latin typeface="Verdana"/>
              <a:ea typeface="Verdana"/>
            </a:endParaRPr>
          </a:p>
          <a:p>
            <a:pPr marL="457200" indent="-457200" algn="just">
              <a:lnSpc>
                <a:spcPts val="3200"/>
              </a:lnSpc>
              <a:buFont typeface="+mj-lt"/>
              <a:buAutoNum type="arabicParenR"/>
            </a:pPr>
            <a:r>
              <a:rPr lang="cs-CZ" sz="2400">
                <a:latin typeface="Verdana"/>
                <a:ea typeface="Verdana"/>
              </a:rPr>
              <a:t>Má smysl motivovat rodiny se sociálním znevýhodněním k účasti </a:t>
            </a:r>
            <a:br>
              <a:rPr lang="cs-CZ" sz="2400">
                <a:latin typeface="Verdana"/>
                <a:ea typeface="Verdana"/>
              </a:rPr>
            </a:br>
            <a:r>
              <a:rPr lang="cs-CZ" sz="2400">
                <a:latin typeface="Verdana"/>
                <a:ea typeface="Verdana"/>
              </a:rPr>
              <a:t>na předškolním vzdělávání, a jak by </a:t>
            </a:r>
            <a:r>
              <a:rPr lang="cs-CZ" sz="2400" b="1">
                <a:latin typeface="Verdana"/>
                <a:ea typeface="Verdana"/>
              </a:rPr>
              <a:t>daná motivace měla vypadat</a:t>
            </a:r>
            <a:r>
              <a:rPr lang="cs-CZ" sz="2400">
                <a:latin typeface="Verdana"/>
                <a:ea typeface="Verdana"/>
              </a:rPr>
              <a:t>?</a:t>
            </a:r>
            <a:endParaRPr lang="cs-CZ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just">
              <a:lnSpc>
                <a:spcPts val="3200"/>
              </a:lnSpc>
              <a:buFont typeface="+mj-lt"/>
              <a:buAutoNum type="arabicParenR"/>
            </a:pPr>
            <a:r>
              <a:rPr lang="cs-CZ" sz="2400">
                <a:latin typeface="Verdana"/>
                <a:ea typeface="Verdana"/>
              </a:rPr>
              <a:t>Lze propojením statistik MŠMT a MPSV, případně MPO </a:t>
            </a:r>
            <a:r>
              <a:rPr lang="cs-CZ" sz="2400" b="1">
                <a:latin typeface="Verdana"/>
                <a:ea typeface="Verdana"/>
              </a:rPr>
              <a:t>získat celkový pohled na celkovém využívání organizované péče </a:t>
            </a:r>
            <a:r>
              <a:rPr lang="cs-CZ" sz="2400">
                <a:latin typeface="Verdana"/>
                <a:ea typeface="Verdana"/>
              </a:rPr>
              <a:t>o děti v předškolním věku? </a:t>
            </a:r>
            <a:r>
              <a:rPr lang="cs-CZ" sz="2400" b="1">
                <a:latin typeface="Verdana"/>
                <a:ea typeface="Verdana"/>
              </a:rPr>
              <a:t>Co by propojení přineslo? </a:t>
            </a:r>
          </a:p>
          <a:p>
            <a:pPr marL="457200" indent="-457200" algn="just">
              <a:lnSpc>
                <a:spcPts val="3200"/>
              </a:lnSpc>
              <a:buFont typeface="+mj-lt"/>
              <a:buAutoNum type="arabicParenR"/>
            </a:pPr>
            <a:r>
              <a:rPr lang="cs-CZ" sz="2400">
                <a:latin typeface="Verdana"/>
                <a:ea typeface="Verdana"/>
              </a:rPr>
              <a:t>Jak </a:t>
            </a:r>
            <a:r>
              <a:rPr lang="cs-CZ" sz="2400" b="1">
                <a:latin typeface="Verdana"/>
                <a:ea typeface="Verdana"/>
              </a:rPr>
              <a:t>prezentovat predikovaný pokles počtu dětí </a:t>
            </a:r>
            <a:r>
              <a:rPr lang="cs-CZ" sz="2400">
                <a:latin typeface="Verdana"/>
                <a:ea typeface="Verdana"/>
              </a:rPr>
              <a:t>ve věku předškolního vzdělávání </a:t>
            </a:r>
            <a:r>
              <a:rPr lang="cs-CZ" sz="2400" b="1">
                <a:latin typeface="Verdana"/>
                <a:ea typeface="Verdana"/>
              </a:rPr>
              <a:t>s aktéry vzdělávací politiky </a:t>
            </a:r>
            <a:r>
              <a:rPr lang="cs-CZ" sz="2400">
                <a:latin typeface="Verdana"/>
                <a:ea typeface="Verdana"/>
              </a:rPr>
              <a:t>(motivace nerušit předškolní péči, ale naopak zvyšovat celkovou participaci)?</a:t>
            </a:r>
          </a:p>
          <a:p>
            <a:pPr marL="457200" indent="-457200" algn="just">
              <a:lnSpc>
                <a:spcPts val="3200"/>
              </a:lnSpc>
              <a:buFont typeface="+mj-lt"/>
              <a:buAutoNum type="arabicParenR"/>
            </a:pPr>
            <a:r>
              <a:rPr lang="cs-CZ" sz="2400">
                <a:latin typeface="Verdana"/>
                <a:ea typeface="Verdana"/>
              </a:rPr>
              <a:t>Jak </a:t>
            </a:r>
            <a:r>
              <a:rPr lang="cs-CZ" sz="2400" b="1">
                <a:latin typeface="Verdana"/>
                <a:ea typeface="Verdana"/>
              </a:rPr>
              <a:t>včlenit územní rozdíly </a:t>
            </a:r>
            <a:r>
              <a:rPr lang="cs-CZ" sz="2400">
                <a:latin typeface="Verdana"/>
                <a:ea typeface="Verdana"/>
              </a:rPr>
              <a:t>do strategií regionálního rozvoje (zázemí velkých měst versus příhraniční okresy Ústeckého, Karlovarského kraje)?</a:t>
            </a:r>
          </a:p>
        </p:txBody>
      </p:sp>
    </p:spTree>
    <p:extLst>
      <p:ext uri="{BB962C8B-B14F-4D97-AF65-F5344CB8AC3E}">
        <p14:creationId xmlns:p14="http://schemas.microsoft.com/office/powerpoint/2010/main" val="2805237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12:30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2 Klíčová témata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(H. Novotná,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2.1 Předškolní vzdělávání v datech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(S. Volčík, O. Nývlt, V. Hulík, MŠMT)</a:t>
            </a:r>
            <a:endParaRPr lang="en-US" sz="2600" i="1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Biome Light"/>
            </a:endParaRP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2.2 Rovné příležitosti ve vzdělávání a odklady</a:t>
            </a:r>
            <a:b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6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(D. Pražáková, I. Borkovcová, ČŠI)</a:t>
            </a: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2.3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258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EF24E7-B035-1C27-FFDF-DDB207846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1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F082FC-D58E-607F-4CF7-023FF527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448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66EAD9-FFB8-1051-850A-A72EC682E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48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F65D85-C108-F745-B083-A490CEEA3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4BB2014-8C7A-5EC4-86D9-38F90411698E}"/>
              </a:ext>
            </a:extLst>
          </p:cNvPr>
          <p:cNvSpPr txBox="1"/>
          <p:nvPr/>
        </p:nvSpPr>
        <p:spPr>
          <a:xfrm>
            <a:off x="3048965" y="41368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za spolupráci</a:t>
            </a:r>
          </a:p>
        </p:txBody>
      </p:sp>
      <p:pic>
        <p:nvPicPr>
          <p:cNvPr id="1026" name="Picture 2" descr="Ředitelská akademie - Vše pro ředitele a jejich školy">
            <a:extLst>
              <a:ext uri="{FF2B5EF4-FFF2-40B4-BE49-F238E27FC236}">
                <a16:creationId xmlns:a16="http://schemas.microsoft.com/office/drawing/2014/main" id="{C5DAAF20-C06E-8310-BDA2-4105EF31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75" y="4852149"/>
            <a:ext cx="3581887" cy="13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pora příležitostí ve vzdělávání | META, o.p.s.">
            <a:extLst>
              <a:ext uri="{FF2B5EF4-FFF2-40B4-BE49-F238E27FC236}">
                <a16:creationId xmlns:a16="http://schemas.microsoft.com/office/drawing/2014/main" id="{E2D28B49-A707-4077-2289-52521FAE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74" y="5066996"/>
            <a:ext cx="3778898" cy="9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D8D123-4F27-0308-75E9-700B4863F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593" y="3159544"/>
            <a:ext cx="3933370" cy="1297530"/>
          </a:xfrm>
          <a:prstGeom prst="rect">
            <a:avLst/>
          </a:prstGeom>
        </p:spPr>
      </p:pic>
      <p:pic>
        <p:nvPicPr>
          <p:cNvPr id="1034" name="Picture 10" descr="NPI - Národní pedagogický institut">
            <a:extLst>
              <a:ext uri="{FF2B5EF4-FFF2-40B4-BE49-F238E27FC236}">
                <a16:creationId xmlns:a16="http://schemas.microsoft.com/office/drawing/2014/main" id="{D3C87267-1BB3-7909-3F97-614D2436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2" y="3651936"/>
            <a:ext cx="5382598" cy="75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7B2DEDA-8FE7-FDCD-608A-8304207E76E7}"/>
              </a:ext>
            </a:extLst>
          </p:cNvPr>
          <p:cNvSpPr txBox="1"/>
          <p:nvPr/>
        </p:nvSpPr>
        <p:spPr>
          <a:xfrm>
            <a:off x="3048965" y="2401664"/>
            <a:ext cx="577243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dirty="0"/>
              <a:t>Partner projektu Datově-analytická podpora pro hodnocení a řízení vzdělávací soustavy ČR</a:t>
            </a:r>
          </a:p>
        </p:txBody>
      </p:sp>
      <p:pic>
        <p:nvPicPr>
          <p:cNvPr id="1036" name="Picture 12" descr="Česká školní inspekce - Domů">
            <a:extLst>
              <a:ext uri="{FF2B5EF4-FFF2-40B4-BE49-F238E27FC236}">
                <a16:creationId xmlns:a16="http://schemas.microsoft.com/office/drawing/2014/main" id="{1BAA9996-C73B-22E6-12E1-7C40EF87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23" y="1315468"/>
            <a:ext cx="42005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34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75E794-D05B-7CA4-1C54-9D929E12B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5044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19E5D2-E162-3A85-B55B-A4728C60A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233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DDA878-4ECE-D167-BB83-C48244F83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84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F610EB63-98B1-1559-1036-CC8FCC956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06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618FEF-35B9-7D7D-36E9-22E7EE525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36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B53888-6B34-A255-6B10-F935A256D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792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E836DA-4AAD-8CA6-491A-2B35D8A5B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96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01B598-402C-C8CE-5C06-1D7AF9CE9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59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C5D268-89B1-7126-9ABA-A20EB1CC4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87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1E0EFA-8541-81F8-9455-530B2AF20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4" b="3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1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véPole 29">
            <a:extLst>
              <a:ext uri="{FF2B5EF4-FFF2-40B4-BE49-F238E27FC236}">
                <a16:creationId xmlns:a16="http://schemas.microsoft.com/office/drawing/2014/main" id="{3AA51447-45AF-5735-9AD1-144800279A92}"/>
              </a:ext>
            </a:extLst>
          </p:cNvPr>
          <p:cNvSpPr txBox="1"/>
          <p:nvPr/>
        </p:nvSpPr>
        <p:spPr>
          <a:xfrm>
            <a:off x="379020" y="2705123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Eva Šmelová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UPOL</a:t>
            </a:r>
            <a:endParaRPr lang="cs-CZ" sz="200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A8BF315-A882-EBE5-54EB-3B911ECABEEF}"/>
              </a:ext>
            </a:extLst>
          </p:cNvPr>
          <p:cNvSpPr txBox="1"/>
          <p:nvPr/>
        </p:nvSpPr>
        <p:spPr>
          <a:xfrm>
            <a:off x="2681385" y="2730737"/>
            <a:ext cx="2908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Dana Pražáková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ČŠI </a:t>
            </a:r>
            <a:endParaRPr lang="cs-CZ" sz="200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A760E9F-D87B-D110-FA3E-3E4138F19F64}"/>
              </a:ext>
            </a:extLst>
          </p:cNvPr>
          <p:cNvSpPr txBox="1"/>
          <p:nvPr/>
        </p:nvSpPr>
        <p:spPr>
          <a:xfrm>
            <a:off x="5443592" y="2718419"/>
            <a:ext cx="383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Irena Borkovcová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ČŠI</a:t>
            </a:r>
            <a:endParaRPr lang="cs-CZ" sz="200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1618683-3F72-F452-F13F-12FF1447A42F}"/>
              </a:ext>
            </a:extLst>
          </p:cNvPr>
          <p:cNvSpPr txBox="1"/>
          <p:nvPr/>
        </p:nvSpPr>
        <p:spPr>
          <a:xfrm>
            <a:off x="8645185" y="2690993"/>
            <a:ext cx="383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Miluše Trojanová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Ředitelská akademie</a:t>
            </a:r>
            <a:endParaRPr lang="cs-CZ" sz="200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007BD07-B9E0-38F2-DACB-E245F0EB20F7}"/>
              </a:ext>
            </a:extLst>
          </p:cNvPr>
          <p:cNvSpPr txBox="1"/>
          <p:nvPr/>
        </p:nvSpPr>
        <p:spPr>
          <a:xfrm>
            <a:off x="2665363" y="5876892"/>
            <a:ext cx="3179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Hana </a:t>
            </a:r>
            <a:r>
              <a:rPr lang="cs-CZ" sz="2000" b="1" err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Splavcová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NPI ČR</a:t>
            </a:r>
            <a:endParaRPr lang="cs-CZ" sz="200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5854028-7383-330F-4CBF-D054F304CBDF}"/>
              </a:ext>
            </a:extLst>
          </p:cNvPr>
          <p:cNvSpPr txBox="1"/>
          <p:nvPr/>
        </p:nvSpPr>
        <p:spPr>
          <a:xfrm>
            <a:off x="9233001" y="5876892"/>
            <a:ext cx="260918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Milena Poeta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META, o. p. s. </a:t>
            </a:r>
            <a:endParaRPr lang="cs-CZ" sz="2000"/>
          </a:p>
        </p:txBody>
      </p:sp>
      <p:pic>
        <p:nvPicPr>
          <p:cNvPr id="3" name="Picture 2" descr="Eva Šmelová | životopis, informace | ČBDB.cz">
            <a:extLst>
              <a:ext uri="{FF2B5EF4-FFF2-40B4-BE49-F238E27FC236}">
                <a16:creationId xmlns:a16="http://schemas.microsoft.com/office/drawing/2014/main" id="{7517CD80-37FA-E185-91D1-CBDF4C6A1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 t="8556" r="-445" b="18689"/>
          <a:stretch/>
        </p:blipFill>
        <p:spPr>
          <a:xfrm>
            <a:off x="544085" y="801272"/>
            <a:ext cx="1681957" cy="1835553"/>
          </a:xfrm>
          <a:prstGeom prst="ellipse">
            <a:avLst/>
          </a:prstGeom>
        </p:spPr>
      </p:pic>
      <p:pic>
        <p:nvPicPr>
          <p:cNvPr id="1030" name="Picture 6" descr="Orgány JAHODA, z. ú. - jahoda.cz">
            <a:extLst>
              <a:ext uri="{FF2B5EF4-FFF2-40B4-BE49-F238E27FC236}">
                <a16:creationId xmlns:a16="http://schemas.microsoft.com/office/drawing/2014/main" id="{79476B3D-B673-3B76-3784-7B8D64C0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99" y="804947"/>
            <a:ext cx="1746988" cy="1746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nference Pošli to dál 2021 - Muzeum Říčany">
            <a:extLst>
              <a:ext uri="{FF2B5EF4-FFF2-40B4-BE49-F238E27FC236}">
                <a16:creationId xmlns:a16="http://schemas.microsoft.com/office/drawing/2014/main" id="{80105862-BCCA-82F2-ADD5-42298B51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96" y="3853899"/>
            <a:ext cx="1889646" cy="18896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D177E0-B368-E0E9-02BA-68BAB5C6A7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455" r="-433" b="909"/>
          <a:stretch/>
        </p:blipFill>
        <p:spPr>
          <a:xfrm>
            <a:off x="6097525" y="469291"/>
            <a:ext cx="2392910" cy="22511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ED351C-4608-1DE0-D733-F2A19FDAC74B}"/>
              </a:ext>
            </a:extLst>
          </p:cNvPr>
          <p:cNvSpPr txBox="1"/>
          <p:nvPr/>
        </p:nvSpPr>
        <p:spPr>
          <a:xfrm>
            <a:off x="5903462" y="5876892"/>
            <a:ext cx="317957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Jolana Jakoubková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 err="1">
                <a:latin typeface="Verdana"/>
                <a:ea typeface="Verdana"/>
                <a:cs typeface="Biome Light"/>
              </a:rPr>
              <a:t>APFŠaDS</a:t>
            </a:r>
            <a:endParaRPr lang="cs-CZ" sz="2000">
              <a:latin typeface="Verdana"/>
              <a:ea typeface="Verdana"/>
              <a:cs typeface="Biome Light"/>
            </a:endParaRPr>
          </a:p>
        </p:txBody>
      </p:sp>
      <p:pic>
        <p:nvPicPr>
          <p:cNvPr id="8" name="Picture 7" descr="Milena Poeta - Head of the Preeschool department - integration of  multilingual children - META, o.p.s. | LinkedIn">
            <a:extLst>
              <a:ext uri="{FF2B5EF4-FFF2-40B4-BE49-F238E27FC236}">
                <a16:creationId xmlns:a16="http://schemas.microsoft.com/office/drawing/2014/main" id="{D331DA08-9E1F-C0AE-5726-F81750DCB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4658" y="3805518"/>
            <a:ext cx="1927412" cy="1891553"/>
          </a:xfrm>
          <a:prstGeom prst="ellipse">
            <a:avLst/>
          </a:prstGeom>
        </p:spPr>
      </p:pic>
      <p:pic>
        <p:nvPicPr>
          <p:cNvPr id="11" name="Picture 10" descr="Matematické kluby – příležitost pro „rozkvět“ dětí ze sociálně  znevýhodněného prostředí | Časopis Komenský v současnosti | MUNI PED">
            <a:extLst>
              <a:ext uri="{FF2B5EF4-FFF2-40B4-BE49-F238E27FC236}">
                <a16:creationId xmlns:a16="http://schemas.microsoft.com/office/drawing/2014/main" id="{1B4E7572-0AF6-F0E1-406A-60A9B4DC0F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355" r="-218" b="15336"/>
          <a:stretch/>
        </p:blipFill>
        <p:spPr>
          <a:xfrm>
            <a:off x="3129802" y="798138"/>
            <a:ext cx="1957301" cy="1836527"/>
          </a:xfrm>
          <a:prstGeom prst="ellipse">
            <a:avLst/>
          </a:prstGeom>
        </p:spPr>
      </p:pic>
      <p:sp>
        <p:nvSpPr>
          <p:cNvPr id="4" name="TextovéPole 36">
            <a:extLst>
              <a:ext uri="{FF2B5EF4-FFF2-40B4-BE49-F238E27FC236}">
                <a16:creationId xmlns:a16="http://schemas.microsoft.com/office/drawing/2014/main" id="{0BD1F758-3184-EF6D-64AD-A9D7963DC636}"/>
              </a:ext>
            </a:extLst>
          </p:cNvPr>
          <p:cNvSpPr txBox="1"/>
          <p:nvPr/>
        </p:nvSpPr>
        <p:spPr>
          <a:xfrm>
            <a:off x="-54425" y="5876892"/>
            <a:ext cx="317957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Jana De </a:t>
            </a:r>
            <a:r>
              <a:rPr lang="cs-CZ" sz="2000" b="1" err="1">
                <a:latin typeface="Verdana"/>
                <a:ea typeface="Verdana"/>
                <a:cs typeface="Biome Light"/>
              </a:rPr>
              <a:t>Merlier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Dolní Břežany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523B2C0-8FE3-9549-AAC8-1D7C8FB79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209" y="3606167"/>
            <a:ext cx="2333701" cy="22040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AF1B420-6FDD-256F-735B-02CF86D1E3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424" y="3599208"/>
            <a:ext cx="2192551" cy="21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16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CAA444-EADA-3090-6920-F0D10C8B5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36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7C3BA3-A19C-E46B-E717-A2756F606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4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33B8C9-9A66-F12E-5E7E-DEDB407D1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42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A5BF8B-759F-B9C7-E86B-19EE5B5B3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10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C5874E-EC57-8501-61EB-8094CF233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82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A3E6D9-D635-7166-54FF-59D3E217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40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155B4A-D434-4244-8D41-938DDC4BD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03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snímek obrazovky, diagram, mapa&#10;&#10;Popis byl vytvořen automaticky">
            <a:extLst>
              <a:ext uri="{FF2B5EF4-FFF2-40B4-BE49-F238E27FC236}">
                <a16:creationId xmlns:a16="http://schemas.microsoft.com/office/drawing/2014/main" id="{429E1684-C4B7-9F11-CBFE-9F129DF0D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075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B983F52A-9B9F-DE31-04E0-1067F06FF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44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2EFDE7-A2DE-9C8F-C291-C2009259F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0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Nadpis 1">
            <a:extLst>
              <a:ext uri="{FF2B5EF4-FFF2-40B4-BE49-F238E27FC236}">
                <a16:creationId xmlns:a16="http://schemas.microsoft.com/office/drawing/2014/main" id="{9524507A-3A11-0E26-BF30-048121EE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236" y="159576"/>
            <a:ext cx="5069528" cy="932113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za účast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6830E-276E-9C4C-420D-BC03364AD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" t="2464"/>
          <a:stretch/>
        </p:blipFill>
        <p:spPr>
          <a:xfrm>
            <a:off x="2468880" y="939718"/>
            <a:ext cx="7254240" cy="57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750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BD4C9F-E552-EB01-000B-D60F851A6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57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A19454-AC61-F1CB-479D-04A0AAE15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617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9E19DA-3ECB-562A-C94E-12D218D68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73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4D3611-7905-8923-E18C-D9FC0538E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058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E341F7-DCE9-51D0-A709-A9EE043B4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72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0E0454-82F2-6683-D0E9-059729B62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79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E199CE-FA44-C0ED-8459-90F26E333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513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11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12:30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2182582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2 Klíčová témata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   (H. Novotná, MŠMT)</a:t>
            </a:r>
            <a:endParaRPr lang="cs-CZ" sz="2600" i="1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2.1 Předškolní vzdělávání v datech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 Light"/>
              </a:rPr>
              <a:t>(S. Volčík, O. Nývlt, V. Hulík, MŠMT)</a:t>
            </a:r>
            <a:endParaRPr lang="en-US" sz="2600" i="1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Biome Light"/>
            </a:endParaRPr>
          </a:p>
          <a:p>
            <a:pPr>
              <a:spcAft>
                <a:spcPts val="1800"/>
              </a:spcAft>
            </a:pPr>
            <a:r>
              <a:rPr lang="cs-CZ" sz="26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2.2 Rovné příležitosti ve vzdělávání a odklady</a:t>
            </a:r>
            <a:b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6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(D. Pražáková, I. Borkovcová, ČŠI)</a:t>
            </a:r>
          </a:p>
          <a:p>
            <a:pPr>
              <a:spcAft>
                <a:spcPts val="1800"/>
              </a:spcAft>
            </a:pPr>
            <a:r>
              <a:rPr lang="cs-CZ" sz="26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2.3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2380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3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13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1340000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3 Předškolní vzdělávání v praxi</a:t>
            </a:r>
            <a:b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4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3.1 Aktuální problémy a výzvy</a:t>
            </a:r>
            <a:b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4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(M. Trojanová, Ředitelská akademie; H. </a:t>
            </a:r>
            <a:r>
              <a:rPr lang="cs-CZ" sz="2400" i="1" kern="1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Splavcová</a:t>
            </a:r>
            <a:r>
              <a:rPr lang="cs-CZ" sz="24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, NPI ČR; </a:t>
            </a:r>
            <a:br>
              <a:rPr lang="cs-CZ" sz="24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	J. Jakoubková, Asociace provozovatelů FŠ a DS)</a:t>
            </a:r>
            <a:endParaRPr lang="en-US" sz="24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</a:t>
            </a:r>
            <a:r>
              <a:rPr lang="cs-CZ" sz="24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.2 Děti s odlišným mateřským jazykem</a:t>
            </a:r>
            <a:b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4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(META, o.p.s.)</a:t>
            </a:r>
          </a:p>
          <a:p>
            <a:pPr>
              <a:spcAft>
                <a:spcPts val="1800"/>
              </a:spcAft>
            </a:pPr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3.3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7837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cs-CZ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3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. BLOK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(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13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:</a:t>
            </a:r>
            <a:r>
              <a:rPr lang="cs-CZ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15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 – </a:t>
            </a:r>
            <a:r>
              <a:rPr lang="cs-CZ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14:30</a:t>
            </a: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)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411109" y="1864021"/>
            <a:ext cx="11340000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</a:pP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 Předškolní vzdělávání v praxi</a:t>
            </a:r>
            <a:b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   </a:t>
            </a:r>
            <a:r>
              <a:rPr lang="cs-CZ" sz="2400" i="1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(H. Novotná, MŠMT)</a:t>
            </a:r>
          </a:p>
          <a:p>
            <a:pPr>
              <a:spcAft>
                <a:spcPts val="1800"/>
              </a:spcAft>
            </a:pPr>
            <a: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3.1 Aktuální problémy a výzvy</a:t>
            </a:r>
            <a:b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b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   </a:t>
            </a:r>
            <a:r>
              <a:rPr lang="cs-CZ" sz="24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(M. Trojanová, Ředitelská akademie; H. </a:t>
            </a:r>
            <a:r>
              <a:rPr lang="cs-CZ" sz="2400" b="1" i="1" kern="10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Splavcová</a:t>
            </a:r>
            <a:r>
              <a:rPr lang="cs-CZ" sz="24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, NPI ČR; </a:t>
            </a:r>
            <a:br>
              <a:rPr lang="cs-CZ" sz="24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</a:br>
            <a:r>
              <a:rPr lang="cs-CZ" sz="2400" b="1" i="1" kern="10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Times New Roman"/>
              </a:rPr>
              <a:t>	J. Jakoubková, Asociace provozovatelů FŠ a DS)</a:t>
            </a:r>
            <a:endParaRPr lang="en-US" sz="2400" b="1" i="1" kern="10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cs-CZ" sz="2400" kern="1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Times New Roman"/>
              </a:rPr>
              <a:t>3</a:t>
            </a:r>
            <a:r>
              <a:rPr lang="cs-CZ" sz="2400" i="0" u="none" strike="noStrike" kern="10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.2 Děti s odlišným mateřským jazykem</a:t>
            </a:r>
            <a:b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</a:br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   </a:t>
            </a:r>
            <a:r>
              <a:rPr lang="cs-CZ" sz="2400" i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(META, o.p.s.)</a:t>
            </a:r>
          </a:p>
          <a:p>
            <a:pPr>
              <a:spcAft>
                <a:spcPts val="1800"/>
              </a:spcAft>
            </a:pPr>
            <a:r>
              <a:rPr lang="cs-CZ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Biome"/>
              </a:rPr>
              <a:t>3.3 Diskuze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650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iv Office">
  <a:themeElements>
    <a:clrScheme name="Vlastní 1">
      <a:dk1>
        <a:srgbClr val="5F7184"/>
      </a:dk1>
      <a:lt1>
        <a:srgbClr val="FFFFFF"/>
      </a:lt1>
      <a:dk2>
        <a:srgbClr val="07477F"/>
      </a:dk2>
      <a:lt2>
        <a:srgbClr val="F7F9FB"/>
      </a:lt2>
      <a:accent1>
        <a:srgbClr val="FF7558"/>
      </a:accent1>
      <a:accent2>
        <a:srgbClr val="549FD7"/>
      </a:accent2>
      <a:accent3>
        <a:srgbClr val="F5B614"/>
      </a:accent3>
      <a:accent4>
        <a:srgbClr val="C3D5E4"/>
      </a:accent4>
      <a:accent5>
        <a:srgbClr val="5B9BD5"/>
      </a:accent5>
      <a:accent6>
        <a:srgbClr val="70AD47"/>
      </a:accent6>
      <a:hlink>
        <a:srgbClr val="002060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ŠMT Strategie 2030+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Meta">
  <a:themeElements>
    <a:clrScheme name="META-fialova">
      <a:dk1>
        <a:srgbClr val="5B1D89"/>
      </a:dk1>
      <a:lt1>
        <a:srgbClr val="FFFFFF"/>
      </a:lt1>
      <a:dk2>
        <a:srgbClr val="BD1E4E"/>
      </a:dk2>
      <a:lt2>
        <a:srgbClr val="FFC7DD"/>
      </a:lt2>
      <a:accent1>
        <a:srgbClr val="193C7E"/>
      </a:accent1>
      <a:accent2>
        <a:srgbClr val="C8E5FE"/>
      </a:accent2>
      <a:accent3>
        <a:srgbClr val="009755"/>
      </a:accent3>
      <a:accent4>
        <a:srgbClr val="DCFFDC"/>
      </a:accent4>
      <a:accent5>
        <a:srgbClr val="5C1E89"/>
      </a:accent5>
      <a:accent6>
        <a:srgbClr val="D8D1FF"/>
      </a:accent6>
      <a:hlink>
        <a:srgbClr val="451669"/>
      </a:hlink>
      <a:folHlink>
        <a:srgbClr val="250C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1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2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3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4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5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6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7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8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19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1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2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3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4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5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6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7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28.xml><?xml version="1.0" encoding="utf-8"?>
<a:themeOverride xmlns:a="http://schemas.openxmlformats.org/drawingml/2006/main">
  <a:clrScheme name="META-fialova">
    <a:dk1>
      <a:srgbClr val="5B1D89"/>
    </a:dk1>
    <a:lt1>
      <a:srgbClr val="FFFFFF"/>
    </a:lt1>
    <a:dk2>
      <a:srgbClr val="BD1E4E"/>
    </a:dk2>
    <a:lt2>
      <a:srgbClr val="FFC7DD"/>
    </a:lt2>
    <a:accent1>
      <a:srgbClr val="193C7E"/>
    </a:accent1>
    <a:accent2>
      <a:srgbClr val="C8E5FE"/>
    </a:accent2>
    <a:accent3>
      <a:srgbClr val="009755"/>
    </a:accent3>
    <a:accent4>
      <a:srgbClr val="DCFFDC"/>
    </a:accent4>
    <a:accent5>
      <a:srgbClr val="5C1E89"/>
    </a:accent5>
    <a:accent6>
      <a:srgbClr val="D8D1FF"/>
    </a:accent6>
    <a:hlink>
      <a:srgbClr val="451669"/>
    </a:hlink>
    <a:folHlink>
      <a:srgbClr val="250C38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Vlastní 1">
    <a:dk1>
      <a:srgbClr val="5F7184"/>
    </a:dk1>
    <a:lt1>
      <a:srgbClr val="FFFFFF"/>
    </a:lt1>
    <a:dk2>
      <a:srgbClr val="07477F"/>
    </a:dk2>
    <a:lt2>
      <a:srgbClr val="F7F9FB"/>
    </a:lt2>
    <a:accent1>
      <a:srgbClr val="FF7558"/>
    </a:accent1>
    <a:accent2>
      <a:srgbClr val="549FD7"/>
    </a:accent2>
    <a:accent3>
      <a:srgbClr val="F5B614"/>
    </a:accent3>
    <a:accent4>
      <a:srgbClr val="C3D5E4"/>
    </a:accent4>
    <a:accent5>
      <a:srgbClr val="5B9BD5"/>
    </a:accent5>
    <a:accent6>
      <a:srgbClr val="70AD47"/>
    </a:accent6>
    <a:hlink>
      <a:srgbClr val="002060"/>
    </a:hlink>
    <a:folHlink>
      <a:srgbClr val="D8D8D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252B71800EA44EBA776840FB9E1AA3" ma:contentTypeVersion="18" ma:contentTypeDescription="Vytvoří nový dokument" ma:contentTypeScope="" ma:versionID="8d34fefba0e7dd00e1ea6a0d23812ff3">
  <xsd:schema xmlns:xsd="http://www.w3.org/2001/XMLSchema" xmlns:xs="http://www.w3.org/2001/XMLSchema" xmlns:p="http://schemas.microsoft.com/office/2006/metadata/properties" xmlns:ns2="fd579f86-2db3-4c56-9888-77a993c25988" xmlns:ns3="33c9b4a9-9742-4ff7-90fe-3ceb86358de7" targetNamespace="http://schemas.microsoft.com/office/2006/metadata/properties" ma:root="true" ma:fieldsID="bff2d620ac940f7e5e1747da34e6c6c9" ns2:_="" ns3:_="">
    <xsd:import namespace="fd579f86-2db3-4c56-9888-77a993c25988"/>
    <xsd:import namespace="33c9b4a9-9742-4ff7-90fe-3ceb86358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odkaznaukol" minOccurs="0"/>
                <xsd:element ref="ns2:Obsahslo_x017e_ky" minOccurs="0"/>
                <xsd:element ref="ns2:MediaServiceSearchProperties" minOccurs="0"/>
                <xsd:element ref="ns2:_x010c__x00ed_sl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79f86-2db3-4c56-9888-77a993c259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7705af95-af8b-4274-9321-7e268ee483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odkaznaukol" ma:index="22" nillable="true" ma:displayName="odkaz na ukol" ma:description="www.edu.cz" ma:format="Hyperlink" ma:internalName="odkaznauko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bsahslo_x017e_ky" ma:index="23" nillable="true" ma:displayName="Vazba na jiný úkol" ma:format="Dropdown" ma:internalName="Obsahslo_x017e_ky" ma:percentage="FALSE">
      <xsd:simpleType>
        <xsd:restriction base="dms:Number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10c__x00ed_slo" ma:index="25" nillable="true" ma:displayName="Číslo úkolu" ma:decimals="0" ma:format="Dropdown" ma:internalName="_x010c__x00ed_sl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9b4a9-9742-4ff7-90fe-3ceb86358de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4707de0-8c8d-49f3-afce-b444eae472dd}" ma:internalName="TaxCatchAll" ma:showField="CatchAllData" ma:web="33c9b4a9-9742-4ff7-90fe-3ceb86358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10c__x00ed_slo xmlns="fd579f86-2db3-4c56-9888-77a993c25988" xsi:nil="true"/>
    <lcf76f155ced4ddcb4097134ff3c332f xmlns="fd579f86-2db3-4c56-9888-77a993c25988">
      <Terms xmlns="http://schemas.microsoft.com/office/infopath/2007/PartnerControls"/>
    </lcf76f155ced4ddcb4097134ff3c332f>
    <odkaznaukol xmlns="fd579f86-2db3-4c56-9888-77a993c25988">
      <Url xsi:nil="true"/>
      <Description xsi:nil="true"/>
    </odkaznaukol>
    <Obsahslo_x017e_ky xmlns="fd579f86-2db3-4c56-9888-77a993c25988" xsi:nil="true"/>
    <TaxCatchAll xmlns="33c9b4a9-9742-4ff7-90fe-3ceb86358de7" xsi:nil="true"/>
  </documentManagement>
</p:properties>
</file>

<file path=customXml/itemProps1.xml><?xml version="1.0" encoding="utf-8"?>
<ds:datastoreItem xmlns:ds="http://schemas.openxmlformats.org/officeDocument/2006/customXml" ds:itemID="{CEEA8A85-4250-42B6-82B7-53E4B7CD4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402D39-8F62-49E9-AAC1-4E42CEF32CBF}">
  <ds:schemaRefs>
    <ds:schemaRef ds:uri="33c9b4a9-9742-4ff7-90fe-3ceb86358de7"/>
    <ds:schemaRef ds:uri="fd579f86-2db3-4c56-9888-77a993c259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F04B1F-41CE-4E07-99A9-3E2597025AFE}">
  <ds:schemaRefs>
    <ds:schemaRef ds:uri="http://schemas.microsoft.com/office/2006/documentManagement/types"/>
    <ds:schemaRef ds:uri="http://purl.org/dc/terms/"/>
    <ds:schemaRef ds:uri="http://www.w3.org/XML/1998/namespace"/>
    <ds:schemaRef ds:uri="fd579f86-2db3-4c56-9888-77a993c25988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3c9b4a9-9742-4ff7-90fe-3ceb86358d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6880</Words>
  <Application>Microsoft Office PowerPoint</Application>
  <PresentationFormat>Širokoúhlá obrazovka</PresentationFormat>
  <Paragraphs>910</Paragraphs>
  <Slides>136</Slides>
  <Notes>64</Notes>
  <HiddenSlides>0</HiddenSlides>
  <MMClips>2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13</vt:i4>
      </vt:variant>
      <vt:variant>
        <vt:lpstr>Nadpisy snímků</vt:lpstr>
      </vt:variant>
      <vt:variant>
        <vt:i4>136</vt:i4>
      </vt:variant>
    </vt:vector>
  </HeadingPairs>
  <TitlesOfParts>
    <vt:vector size="164" baseType="lpstr">
      <vt:lpstr>Batang</vt:lpstr>
      <vt:lpstr>Arial</vt:lpstr>
      <vt:lpstr>Bahnschrift</vt:lpstr>
      <vt:lpstr>Biome Light</vt:lpstr>
      <vt:lpstr>Bitter</vt:lpstr>
      <vt:lpstr>Calibri</vt:lpstr>
      <vt:lpstr>Calibri Light</vt:lpstr>
      <vt:lpstr>CS Gordon Serif</vt:lpstr>
      <vt:lpstr>Dederon Sans Std 1 Bold</vt:lpstr>
      <vt:lpstr>Dederon Sans Std 2</vt:lpstr>
      <vt:lpstr>Dederon Sans Std 2 Medium</vt:lpstr>
      <vt:lpstr>Roboto</vt:lpstr>
      <vt:lpstr>Verdana</vt:lpstr>
      <vt:lpstr>Verdana  </vt:lpstr>
      <vt:lpstr>Wingdings</vt:lpstr>
      <vt:lpstr>Motiv systému Office</vt:lpstr>
      <vt:lpstr>Meta</vt:lpstr>
      <vt:lpstr>1_Meta</vt:lpstr>
      <vt:lpstr>2_Meta</vt:lpstr>
      <vt:lpstr>3_Meta</vt:lpstr>
      <vt:lpstr>4_Meta</vt:lpstr>
      <vt:lpstr>5_Meta</vt:lpstr>
      <vt:lpstr>6_Meta</vt:lpstr>
      <vt:lpstr>7_Meta</vt:lpstr>
      <vt:lpstr>8_Meta</vt:lpstr>
      <vt:lpstr>Motiv Office</vt:lpstr>
      <vt:lpstr>Office Theme</vt:lpstr>
      <vt:lpstr>MŠMT Strategie 2030+</vt:lpstr>
      <vt:lpstr>Prezentace aplikace PowerPoint</vt:lpstr>
      <vt:lpstr>Prezentace aplikace PowerPoint</vt:lpstr>
      <vt:lpstr>Datově-analytická podpora pro hodnocení a řízení vzdělávací soustavy v ČR (1. 3. 2023 – 31. 12. 2027) </vt:lpstr>
      <vt:lpstr>Prezentace aplikace PowerPoint</vt:lpstr>
      <vt:lpstr>Přínosy projektu</vt:lpstr>
      <vt:lpstr>1. BLOK (10:00 – 11:00)    </vt:lpstr>
      <vt:lpstr>Prezentace aplikace PowerPoint</vt:lpstr>
      <vt:lpstr>Prezentace aplikace PowerPoint</vt:lpstr>
      <vt:lpstr>Děkujeme za účast</vt:lpstr>
      <vt:lpstr>Děkujeme za účast</vt:lpstr>
      <vt:lpstr>Prezentace aplikace PowerPoint</vt:lpstr>
      <vt:lpstr>1. BLOK (10:00 – 11:00) 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BLOK (10:00 – 11:00)    </vt:lpstr>
      <vt:lpstr>Předškolní vzdělávání z pohledu vzdělávací politiky</vt:lpstr>
      <vt:lpstr>KONTEXT</vt:lpstr>
      <vt:lpstr>Kdo se na úpravě RVP PV podílel</vt:lpstr>
      <vt:lpstr>Cíle pro aktualizaci RVP PV </vt:lpstr>
      <vt:lpstr>ÚPRAVY RVP PV</vt:lpstr>
      <vt:lpstr>Co navazuje</vt:lpstr>
      <vt:lpstr>Důležité termíny</vt:lpstr>
      <vt:lpstr>Děkuji za pozornost</vt:lpstr>
      <vt:lpstr>1. BLOK (10:00 – 11:00)    </vt:lpstr>
      <vt:lpstr>Prezentace aplikace PowerPoint</vt:lpstr>
      <vt:lpstr>přehled potřebných kroků pro předávání individuálních údajů o dětech v MŠ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BLOK (10:00 – 11:00)    </vt:lpstr>
      <vt:lpstr>2. BLOK (11:15 – 12:30)    </vt:lpstr>
      <vt:lpstr>2. BLOK (11:15 – 12:30)    </vt:lpstr>
      <vt:lpstr>Předškolní vzdělávání v datech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SOUVISLOSTI PRO ZVÝŠENÍ PARTICIPACE  NA VZDĚLÁVÁNÍ A PÉČI O DĚTI PŘEDŠKOLNÍHO VĚKU</vt:lpstr>
      <vt:lpstr>STANOVENÉ CÍLE V POSKYTOVÁNÍ PÉČE  A VZDĚLÁVÁNÍ DO ROKU 2010</vt:lpstr>
      <vt:lpstr>STANOVENÉ CÍLE V POSKYTOVÁNÍ PÉČE  A VZDĚLÁVÁNÍ DO ROKU 2030</vt:lpstr>
      <vt:lpstr>Mezinárodní srovnání – předškolní vzdělávání</vt:lpstr>
      <vt:lpstr>Mezinárodní srovnání – předškolní vzdělávání</vt:lpstr>
      <vt:lpstr>Prezentace aplikace PowerPoint</vt:lpstr>
      <vt:lpstr>MŠ – DEMOGRAFICKÁ PREDIKCE</vt:lpstr>
      <vt:lpstr>MŠ – DEMOGRAFICKÁ STRUKTURA</vt:lpstr>
      <vt:lpstr>MŠ – VYUŽITÍ KAPACIT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BLOK (11:15 – 12:30) 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BLOK (11:15 – 12:30)    </vt:lpstr>
      <vt:lpstr>3. BLOK (13:15 – 14:30)    </vt:lpstr>
      <vt:lpstr>3. BLOK (13:15 – 14:30)    </vt:lpstr>
      <vt:lpstr>Prezentace aplikace PowerPoint</vt:lpstr>
      <vt:lpstr>Prezentace aplikace PowerPoint</vt:lpstr>
      <vt:lpstr>Prezentace aplikace PowerPoint</vt:lpstr>
      <vt:lpstr>Aktuální problémy a výzvy předškolního vzdělávání</vt:lpstr>
      <vt:lpstr>1. Vzdělávání dětí mladších tří let 2.  Povinné předškolní vzdělávání 3. Odklady povinné školní docházky</vt:lpstr>
      <vt:lpstr>1.  Vzdělávání dětí mladších  tří let</vt:lpstr>
      <vt:lpstr>Aktéři působící na rozhodnutí matky</vt:lpstr>
      <vt:lpstr>Prezentace aplikace PowerPoint</vt:lpstr>
      <vt:lpstr>Prezentace aplikace PowerPoint</vt:lpstr>
      <vt:lpstr>Prezentace aplikace PowerPoint</vt:lpstr>
      <vt:lpstr>2.  Povinné předškolní vzdělávání </vt:lpstr>
      <vt:lpstr>3. Odklady povinné školní docházky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BLOK (13:15 – 14:30)    </vt:lpstr>
      <vt:lpstr>Děti s odlišným mateřským jazykem?</vt:lpstr>
      <vt:lpstr>Vícejazyčné děti, děti s OMJ, děti cizinci </vt:lpstr>
      <vt:lpstr>Nárokovost jazykové přípravy </vt:lpstr>
      <vt:lpstr>Dítě s nedostatečnou znalostí ČJ </vt:lpstr>
      <vt:lpstr>Směny v MŠ </vt:lpstr>
      <vt:lpstr>Kazuistiky </vt:lpstr>
      <vt:lpstr>Co by pomohlo? </vt:lpstr>
      <vt:lpstr>Vícejazyčné děti s SVP </vt:lpstr>
      <vt:lpstr>META, o. p. s.</vt:lpstr>
      <vt:lpstr>3. BLOK (13:15 – 14:30)    </vt:lpstr>
      <vt:lpstr>4. BLOK (14:45 – 15:15)    </vt:lpstr>
      <vt:lpstr>4. BLOK (14:45 – 15:15)    </vt:lpstr>
      <vt:lpstr>Seznam použitých zdrojů    </vt:lpstr>
      <vt:lpstr>Seznam použitých zdrojů 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Sál C081</dc:creator>
  <cp:lastModifiedBy>Volčík Stanislav</cp:lastModifiedBy>
  <cp:revision>5</cp:revision>
  <cp:lastPrinted>2024-03-15T13:35:50Z</cp:lastPrinted>
  <dcterms:created xsi:type="dcterms:W3CDTF">2024-03-06T13:33:16Z</dcterms:created>
  <dcterms:modified xsi:type="dcterms:W3CDTF">2024-04-02T14:48:03Z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0x0101001C252B71800EA44EBA776840FB9E1AA3</vt:lpwstr>
  </property>
  <property fmtid="{D5CDD505-2E9C-101B-9397-08002B2CF9AE}" pid="3" name="MediaServiceImageTags">
    <vt:lpwstr/>
  </property>
</Properties>
</file>