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4"/>
    <p:sldMasterId id="2147483715" r:id="rId5"/>
  </p:sldMasterIdLst>
  <p:notesMasterIdLst>
    <p:notesMasterId r:id="rId45"/>
  </p:notesMasterIdLst>
  <p:sldIdLst>
    <p:sldId id="290" r:id="rId6"/>
    <p:sldId id="260" r:id="rId7"/>
    <p:sldId id="1860" r:id="rId8"/>
    <p:sldId id="293" r:id="rId9"/>
    <p:sldId id="952" r:id="rId10"/>
    <p:sldId id="942" r:id="rId11"/>
    <p:sldId id="1838" r:id="rId12"/>
    <p:sldId id="1884" r:id="rId13"/>
    <p:sldId id="1885" r:id="rId14"/>
    <p:sldId id="1886" r:id="rId15"/>
    <p:sldId id="1887" r:id="rId16"/>
    <p:sldId id="1888" r:id="rId17"/>
    <p:sldId id="1889" r:id="rId18"/>
    <p:sldId id="1890" r:id="rId19"/>
    <p:sldId id="1891" r:id="rId20"/>
    <p:sldId id="1892" r:id="rId21"/>
    <p:sldId id="1893" r:id="rId22"/>
    <p:sldId id="1894" r:id="rId23"/>
    <p:sldId id="1895" r:id="rId24"/>
    <p:sldId id="1896" r:id="rId25"/>
    <p:sldId id="1897" r:id="rId26"/>
    <p:sldId id="1901" r:id="rId27"/>
    <p:sldId id="1900" r:id="rId28"/>
    <p:sldId id="1899" r:id="rId29"/>
    <p:sldId id="1806" r:id="rId30"/>
    <p:sldId id="1869" r:id="rId31"/>
    <p:sldId id="1875" r:id="rId32"/>
    <p:sldId id="1880" r:id="rId33"/>
    <p:sldId id="1762" r:id="rId34"/>
    <p:sldId id="1876" r:id="rId35"/>
    <p:sldId id="1877" r:id="rId36"/>
    <p:sldId id="1878" r:id="rId37"/>
    <p:sldId id="1871" r:id="rId38"/>
    <p:sldId id="1879" r:id="rId39"/>
    <p:sldId id="1881" r:id="rId40"/>
    <p:sldId id="1882" r:id="rId41"/>
    <p:sldId id="1801" r:id="rId42"/>
    <p:sldId id="1902" r:id="rId43"/>
    <p:sldId id="1903" r:id="rId44"/>
  </p:sldIdLst>
  <p:sldSz cx="12192000" cy="6858000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0FDD763-77FF-F928-14EA-C640D12968B9}" name="Novotná Hana" initials="NH" userId="S::novotnah@msmt.cz::0f3e08b0-94f2-4d59-badf-25d42c8ab781" providerId="AD"/>
  <p188:author id="{9B7F2CE9-FC7D-3CF0-DDE1-1DB6DF14DFE1}" name="Návrat Miroslav" initials="NM" userId="S::navratm@msmt.cz::48b10d26-8003-4226-8b50-d669c18d443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F77"/>
    <a:srgbClr val="737373"/>
    <a:srgbClr val="EAF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A5760D-3A2D-5ADB-79EF-1ECA27546C9D}" v="215" dt="2024-07-10T12:31:10.462"/>
  </p1510:revLst>
</p1510:revInfo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Světlý sty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Světlý styl 1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108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06AFDA-E0E3-4C53-A951-05CF5D771197}" type="datetimeFigureOut">
              <a:rPr lang="cs-CZ" smtClean="0"/>
              <a:t>14.07.2024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BDF7CE-DAB9-4DDB-ACEE-815D305596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733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28CEB-4EDB-4438-B65D-10389E22A3D7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59721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28CEB-4EDB-4438-B65D-10389E22A3D7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95258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28CEB-4EDB-4438-B65D-10389E22A3D7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58708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28CEB-4EDB-4438-B65D-10389E22A3D7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06474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28CEB-4EDB-4438-B65D-10389E22A3D7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43959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28CEB-4EDB-4438-B65D-10389E22A3D7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86591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28CEB-4EDB-4438-B65D-10389E22A3D7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28832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28CEB-4EDB-4438-B65D-10389E22A3D7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88546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28CEB-4EDB-4438-B65D-10389E22A3D7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61026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28CEB-4EDB-4438-B65D-10389E22A3D7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42706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28CEB-4EDB-4438-B65D-10389E22A3D7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201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cs-CZ" sz="1000" i="1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cs-CZ" sz="100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CBAACF-0D16-44C0-BD9C-62F2DF13C750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93861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28CEB-4EDB-4438-B65D-10389E22A3D7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55200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28CEB-4EDB-4438-B65D-10389E22A3D7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46975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28CEB-4EDB-4438-B65D-10389E22A3D7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22040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28CEB-4EDB-4438-B65D-10389E22A3D7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63930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28CEB-4EDB-4438-B65D-10389E22A3D7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3379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28CEB-4EDB-4438-B65D-10389E22A3D7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12693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>
                <a:ea typeface="Calibri"/>
                <a:cs typeface="Calibri"/>
              </a:rPr>
              <a:t>Výchovní poradci: </a:t>
            </a:r>
            <a:r>
              <a:rPr lang="cs-CZ"/>
              <a:t>tady bych jen upozornila, že se jedná o počet kvalifikovaných, kteří dle 317 absolvovali specializační studium</a:t>
            </a:r>
          </a:p>
          <a:p>
            <a:r>
              <a:rPr lang="cs-CZ"/>
              <a:t>od dalšího </a:t>
            </a:r>
            <a:r>
              <a:rPr lang="cs-CZ" err="1"/>
              <a:t>šk.r.budou</a:t>
            </a:r>
            <a:r>
              <a:rPr lang="cs-CZ"/>
              <a:t> vykazováni i ti, kteří specializačním studiem prochází, což pravděpodobně i výrazně promění sledovanou statistiku</a:t>
            </a:r>
          </a:p>
          <a:p>
            <a:r>
              <a:rPr lang="cs-CZ"/>
              <a:t>tato data nevypovídají o zvýšení dostupnosti, ani o zkvalitnění poradenství, protože od roku 2005 (snad si pamatuji dobře, že tam nebyla doba náběhu) je povinnost ředitele poradenství na škole zajistit, což vychází z vyhlášky 72/2005.</a:t>
            </a:r>
            <a:endParaRPr lang="cs-CZ">
              <a:ea typeface="Calibri"/>
              <a:cs typeface="Calibri"/>
            </a:endParaRPr>
          </a:p>
          <a:p>
            <a:endParaRPr lang="cs-CZ">
              <a:ea typeface="Calibri"/>
              <a:cs typeface="Calibri"/>
            </a:endParaRPr>
          </a:p>
          <a:p>
            <a:endParaRPr lang="cs-CZ">
              <a:ea typeface="Calibri"/>
              <a:cs typeface="Calibri"/>
            </a:endParaRPr>
          </a:p>
          <a:p>
            <a:endParaRPr lang="cs-CZ"/>
          </a:p>
          <a:p>
            <a:endParaRPr lang="cs-CZ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DF7CE-DAB9-4DDB-ACEE-815D3055960F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95931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>
                <a:ea typeface="Calibri" panose="020F0502020204030204"/>
                <a:cs typeface="Calibri" panose="020F0502020204030204"/>
              </a:rPr>
              <a:t>Zdroj dat: MŠMT (výkaz M3 a data o čerpání šablon z </a:t>
            </a:r>
            <a:r>
              <a:rPr lang="cs-CZ" sz="1800" b="0" i="0" u="none" strike="noStrike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OPJAK za rok 2023). Graf dle velikosti škol obsahuje data za podíl žáků ZŠ v dané kategorii velikosti škol. Data za podíl škol jsou zde téměř totožná.</a:t>
            </a:r>
            <a:endParaRPr lang="cs-CZ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DF7CE-DAB9-4DDB-ACEE-815D3055960F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93829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>
                <a:ea typeface="Calibri" panose="020F0502020204030204"/>
                <a:cs typeface="Calibri" panose="020F0502020204030204"/>
              </a:rPr>
              <a:t>Zdroj dat: MŠMT (výkaz M3 a data o čerpání šablon z </a:t>
            </a:r>
            <a:r>
              <a:rPr lang="cs-CZ" sz="1800" b="0" i="0" u="none" strike="noStrike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OPJAK za rok 2023). První graf zobrazuje podíl škol v daném kraji, v nichž je dostupná pozice kariérového poradce. Druhý graf zobrazuje podíl žáků v daném kraji, kteří jsou na školách, v nichž je dostupná pozice kariérového poradce (v rámci čerpání šablon z OP JAK v roce 2023).</a:t>
            </a:r>
            <a:endParaRPr lang="cs-CZ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DF7CE-DAB9-4DDB-ACEE-815D3055960F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89479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28CEB-4EDB-4438-B65D-10389E22A3D7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6101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28CEB-4EDB-4438-B65D-10389E22A3D7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80253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28CEB-4EDB-4438-B65D-10389E22A3D7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55333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28CEB-4EDB-4438-B65D-10389E22A3D7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53289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28CEB-4EDB-4438-B65D-10389E22A3D7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39538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28CEB-4EDB-4438-B65D-10389E22A3D7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19927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28CEB-4EDB-4438-B65D-10389E22A3D7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48081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28CEB-4EDB-4438-B65D-10389E22A3D7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31990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28CEB-4EDB-4438-B65D-10389E22A3D7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62693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28CEB-4EDB-4438-B65D-10389E22A3D7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35107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28CEB-4EDB-4438-B65D-10389E22A3D7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07819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28CEB-4EDB-4438-B65D-10389E22A3D7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1120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z="120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28CEB-4EDB-4438-B65D-10389E22A3D7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7407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cs-CZ" sz="10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28CEB-4EDB-4438-B65D-10389E22A3D7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62295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cs-CZ" sz="1000">
                <a:latin typeface="Verdana" panose="020B0604030504040204" pitchFamily="34" charset="0"/>
                <a:ea typeface="Verdana" panose="020B0604030504040204" pitchFamily="34" charset="0"/>
              </a:rPr>
              <a:t>Děkujeme za spolupráci při přípravě odborného panelu organizacím uvedeným </a:t>
            </a:r>
            <a:br>
              <a:rPr lang="cs-CZ" sz="100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000">
                <a:latin typeface="Verdana" panose="020B0604030504040204" pitchFamily="34" charset="0"/>
                <a:ea typeface="Verdana" panose="020B0604030504040204" pitchFamily="34" charset="0"/>
              </a:rPr>
              <a:t>na prezentaci. </a:t>
            </a:r>
          </a:p>
          <a:p>
            <a:pPr algn="l"/>
            <a:endParaRPr lang="cs-CZ" sz="100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/>
            <a:r>
              <a:rPr lang="cs-CZ" sz="1000">
                <a:latin typeface="Verdana" panose="020B0604030504040204" pitchFamily="34" charset="0"/>
                <a:ea typeface="Verdana" panose="020B0604030504040204" pitchFamily="34" charset="0"/>
              </a:rPr>
              <a:t>Poděkovaní patří zejména jednotlivým řečníkům, kteří tyto organizace zastupují </a:t>
            </a:r>
            <a:br>
              <a:rPr lang="cs-CZ" sz="100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000">
                <a:latin typeface="Verdana" panose="020B0604030504040204" pitchFamily="34" charset="0"/>
                <a:ea typeface="Verdana" panose="020B0604030504040204" pitchFamily="34" charset="0"/>
              </a:rPr>
              <a:t>a připravili si pro dnešek vlastní příspěvek. </a:t>
            </a:r>
          </a:p>
          <a:p>
            <a:pPr algn="just"/>
            <a:endParaRPr lang="cs-CZ" sz="10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28CEB-4EDB-4438-B65D-10389E22A3D7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2479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cs-CZ" sz="1000">
                <a:latin typeface="Verdana" panose="020B0604030504040204" pitchFamily="34" charset="0"/>
                <a:ea typeface="Verdana" panose="020B0604030504040204" pitchFamily="34" charset="0"/>
              </a:rPr>
              <a:t>Poděkování patří i všem hostům, kteří se panelu účastní prezenčně, </a:t>
            </a:r>
            <a:br>
              <a:rPr lang="cs-CZ" sz="100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000">
                <a:latin typeface="Verdana" panose="020B0604030504040204" pitchFamily="34" charset="0"/>
                <a:ea typeface="Verdana" panose="020B0604030504040204" pitchFamily="34" charset="0"/>
              </a:rPr>
              <a:t>nebo online formou. </a:t>
            </a:r>
          </a:p>
          <a:p>
            <a:pPr algn="l"/>
            <a:endParaRPr lang="cs-CZ" sz="100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cs-CZ" sz="100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cs-CZ" sz="10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28CEB-4EDB-4438-B65D-10389E22A3D7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9432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28CEB-4EDB-4438-B65D-10389E22A3D7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51296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28CEB-4EDB-4438-B65D-10389E22A3D7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7340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8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14.07.2024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309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14.07.2024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188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14.07.2024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7874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revné pozadí">
  <p:cSld name="Barevné pozadí">
    <p:bg>
      <p:bgPr>
        <a:solidFill>
          <a:schemeClr val="accent6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8"/>
          <p:cNvSpPr txBox="1">
            <a:spLocks noGrp="1"/>
          </p:cNvSpPr>
          <p:nvPr>
            <p:ph type="title"/>
          </p:nvPr>
        </p:nvSpPr>
        <p:spPr>
          <a:xfrm>
            <a:off x="463475" y="352635"/>
            <a:ext cx="10957560" cy="1458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7" name="Google Shape;27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641975"/>
            <a:ext cx="12192000" cy="1212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1963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ílé pozadí">
  <p:cSld name="Bílé pozadí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7"/>
          <p:cNvSpPr txBox="1">
            <a:spLocks noGrp="1"/>
          </p:cNvSpPr>
          <p:nvPr>
            <p:ph type="body" idx="1"/>
          </p:nvPr>
        </p:nvSpPr>
        <p:spPr>
          <a:xfrm>
            <a:off x="469681" y="1836215"/>
            <a:ext cx="9492350" cy="3481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7"/>
          <p:cNvSpPr txBox="1">
            <a:spLocks noGrp="1"/>
          </p:cNvSpPr>
          <p:nvPr>
            <p:ph type="title"/>
          </p:nvPr>
        </p:nvSpPr>
        <p:spPr>
          <a:xfrm>
            <a:off x="463474" y="352635"/>
            <a:ext cx="11423725" cy="1458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3" name="Google Shape;23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641975"/>
            <a:ext cx="12192000" cy="1212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94357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>
  <p:cSld name="Úvodní snímek">
    <p:bg>
      <p:bgPr>
        <a:solidFill>
          <a:schemeClr val="accent6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6"/>
          <p:cNvSpPr txBox="1">
            <a:spLocks noGrp="1"/>
          </p:cNvSpPr>
          <p:nvPr>
            <p:ph type="title"/>
          </p:nvPr>
        </p:nvSpPr>
        <p:spPr>
          <a:xfrm>
            <a:off x="463475" y="976704"/>
            <a:ext cx="11329596" cy="749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u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5" name="Google Shape;15;p6"/>
          <p:cNvCxnSpPr/>
          <p:nvPr/>
        </p:nvCxnSpPr>
        <p:spPr>
          <a:xfrm>
            <a:off x="567489" y="856648"/>
            <a:ext cx="8258476" cy="0"/>
          </a:xfrm>
          <a:prstGeom prst="straightConnector1">
            <a:avLst/>
          </a:prstGeom>
          <a:noFill/>
          <a:ln w="1016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" name="Google Shape;16;p6"/>
          <p:cNvSpPr txBox="1">
            <a:spLocks noGrp="1"/>
          </p:cNvSpPr>
          <p:nvPr>
            <p:ph type="body" idx="1"/>
          </p:nvPr>
        </p:nvSpPr>
        <p:spPr>
          <a:xfrm>
            <a:off x="469681" y="2138291"/>
            <a:ext cx="6173166" cy="3221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" name="Google Shape;18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645150"/>
            <a:ext cx="12192000" cy="1212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65961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delka">
  <p:cSld name="predelka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6"/>
          <p:cNvSpPr/>
          <p:nvPr/>
        </p:nvSpPr>
        <p:spPr>
          <a:xfrm>
            <a:off x="0" y="1690688"/>
            <a:ext cx="12192000" cy="5167312"/>
          </a:xfrm>
          <a:prstGeom prst="rect">
            <a:avLst/>
          </a:prstGeom>
          <a:solidFill>
            <a:srgbClr val="F7F9FB"/>
          </a:solidFill>
          <a:ln w="12700" cap="flat" cmpd="sng">
            <a:solidFill>
              <a:srgbClr val="BA55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" name="Google Shape;30;p16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747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" name="Google Shape;31;p16"/>
          <p:cNvSpPr txBox="1">
            <a:spLocks noGrp="1"/>
          </p:cNvSpPr>
          <p:nvPr>
            <p:ph type="title"/>
          </p:nvPr>
        </p:nvSpPr>
        <p:spPr>
          <a:xfrm>
            <a:off x="963384" y="2766218"/>
            <a:ext cx="1026522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Bitter"/>
              <a:buNone/>
              <a:defRPr sz="4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50447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zakladni slide">
  <p:cSld name="1_zakladni slid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F9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" name="Google Shape;25;p15"/>
          <p:cNvSpPr/>
          <p:nvPr/>
        </p:nvSpPr>
        <p:spPr>
          <a:xfrm>
            <a:off x="1" y="0"/>
            <a:ext cx="3526970" cy="6858000"/>
          </a:xfrm>
          <a:prstGeom prst="rect">
            <a:avLst/>
          </a:prstGeom>
          <a:solidFill>
            <a:srgbClr val="0747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" name="Google Shape;26;p15"/>
          <p:cNvSpPr txBox="1">
            <a:spLocks noGrp="1"/>
          </p:cNvSpPr>
          <p:nvPr>
            <p:ph type="ctrTitle"/>
          </p:nvPr>
        </p:nvSpPr>
        <p:spPr>
          <a:xfrm>
            <a:off x="370114" y="609476"/>
            <a:ext cx="2947852" cy="5634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Bitter"/>
              <a:buNone/>
              <a:defRPr sz="4800" b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5"/>
          <p:cNvSpPr txBox="1">
            <a:spLocks noGrp="1"/>
          </p:cNvSpPr>
          <p:nvPr>
            <p:ph type="subTitle" idx="1"/>
          </p:nvPr>
        </p:nvSpPr>
        <p:spPr>
          <a:xfrm>
            <a:off x="3905794" y="609476"/>
            <a:ext cx="8007532" cy="5634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F7184"/>
              </a:buClr>
              <a:buSzPts val="1800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477F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F7184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477F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F7184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80416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onec">
  <p:cSld name="konec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747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0" name="Google Shape;40;p18" descr="Obsah obrázku text&#10;&#10;Popis byl vytvořen automaticky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431312" y="1435693"/>
            <a:ext cx="5329373" cy="768253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18"/>
          <p:cNvSpPr txBox="1"/>
          <p:nvPr/>
        </p:nvSpPr>
        <p:spPr>
          <a:xfrm>
            <a:off x="-2" y="3639639"/>
            <a:ext cx="121920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Senovážné náměstí 872/25, 110 00 Praha 1</a:t>
            </a:r>
            <a:br>
              <a:rPr lang="cs-CZ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cs-CZ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222 122 112 | sekretariat@npi.cz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324305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3">
            <a:extLst>
              <a:ext uri="{FF2B5EF4-FFF2-40B4-BE49-F238E27FC236}">
                <a16:creationId xmlns:a16="http://schemas.microsoft.com/office/drawing/2014/main" id="{70AB1994-2330-454E-8638-23951BC7CF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62492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E1DD6-6251-4ADC-A52E-9E85FC74B384}" type="datetimeFigureOut">
              <a:rPr lang="fr-FR" smtClean="0"/>
              <a:pPr/>
              <a:t>14/07/2024</a:t>
            </a:fld>
            <a:endParaRPr lang="fr-FR"/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00D5A5D9-DCF4-4CBC-8D29-4BC637F6D7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125" y="6249245"/>
            <a:ext cx="34775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63887F13-C989-4854-A22F-FF6B577EA0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87343" y="6249245"/>
            <a:ext cx="34775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5F573E-3340-4BC2-B31E-5A2853365A6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85618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572">
          <p15:clr>
            <a:srgbClr val="FBAE40"/>
          </p15:clr>
        </p15:guide>
        <p15:guide id="4" orient="horz" pos="3748">
          <p15:clr>
            <a:srgbClr val="FBAE40"/>
          </p15:clr>
        </p15:guide>
        <p15:guide id="5" orient="horz" pos="1480">
          <p15:clr>
            <a:srgbClr val="FBAE40"/>
          </p15:clr>
        </p15:guide>
        <p15:guide id="6" pos="710">
          <p15:clr>
            <a:srgbClr val="FBAE40"/>
          </p15:clr>
        </p15:guide>
        <p15:guide id="7" pos="697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Úvodní snímek V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za 8"/>
          <p:cNvSpPr/>
          <p:nvPr userDrawn="1"/>
        </p:nvSpPr>
        <p:spPr>
          <a:xfrm rot="10800000">
            <a:off x="8217970" y="-222143"/>
            <a:ext cx="5957020" cy="5954866"/>
          </a:xfrm>
          <a:prstGeom prst="teardrop">
            <a:avLst/>
          </a:prstGeom>
          <a:solidFill>
            <a:srgbClr val="00A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2" name="Slza 11"/>
          <p:cNvSpPr/>
          <p:nvPr userDrawn="1"/>
        </p:nvSpPr>
        <p:spPr>
          <a:xfrm rot="10800000">
            <a:off x="8566692" y="2108703"/>
            <a:ext cx="3213336" cy="3212174"/>
          </a:xfrm>
          <a:prstGeom prst="teardrop">
            <a:avLst/>
          </a:prstGeom>
          <a:noFill/>
          <a:ln>
            <a:solidFill>
              <a:srgbClr val="E1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74725" y="1773200"/>
            <a:ext cx="6845570" cy="2015757"/>
          </a:xfrm>
        </p:spPr>
        <p:txBody>
          <a:bodyPr anchor="b">
            <a:normAutofit/>
          </a:bodyPr>
          <a:lstStyle>
            <a:lvl1pPr>
              <a:defRPr sz="3999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74724" y="5012809"/>
            <a:ext cx="6845570" cy="625991"/>
          </a:xfrm>
        </p:spPr>
        <p:txBody>
          <a:bodyPr/>
          <a:lstStyle>
            <a:lvl1pPr marL="0" indent="0" algn="l">
              <a:buNone/>
              <a:defRPr cap="small" baseline="0">
                <a:solidFill>
                  <a:srgbClr val="58595B"/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14.07.2024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Picture 2" descr="S:\_C_DRIVE\Projects\MŠMT\2021-06-29-036 Prezentace\sources\2021-06-30 úvodní vstupy\S2030+nase_skolstvi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50" y="444393"/>
            <a:ext cx="1804179" cy="111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992" y="446180"/>
            <a:ext cx="1831036" cy="870014"/>
          </a:xfrm>
          <a:prstGeom prst="rect">
            <a:avLst/>
          </a:prstGeom>
        </p:spPr>
      </p:pic>
      <p:sp>
        <p:nvSpPr>
          <p:cNvPr id="10" name="Zástupný symbol pro text 9"/>
          <p:cNvSpPr>
            <a:spLocks noGrp="1"/>
          </p:cNvSpPr>
          <p:nvPr>
            <p:ph type="body" sz="quarter" idx="13"/>
          </p:nvPr>
        </p:nvSpPr>
        <p:spPr>
          <a:xfrm>
            <a:off x="474725" y="3932914"/>
            <a:ext cx="6845570" cy="863400"/>
          </a:xfrm>
        </p:spPr>
        <p:txBody>
          <a:bodyPr/>
          <a:lstStyle>
            <a:lvl1pPr>
              <a:defRPr b="1" i="0" cap="small" baseline="0">
                <a:solidFill>
                  <a:srgbClr val="58595B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410CFBB-7E1C-FEAF-CDF2-15322BBDF9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3212" y="2073756"/>
            <a:ext cx="3213337" cy="321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421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14.07.2024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55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dpis a obsah / číslo + 2 obrázky V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4726" y="2133106"/>
            <a:ext cx="9399222" cy="399305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14.07.2024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A301-FF80-4FC0-9DE1-CC913B4C9ECD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7" name="Slza 6"/>
          <p:cNvSpPr/>
          <p:nvPr userDrawn="1"/>
        </p:nvSpPr>
        <p:spPr>
          <a:xfrm rot="10800000">
            <a:off x="10208162" y="410043"/>
            <a:ext cx="1569804" cy="1569237"/>
          </a:xfrm>
          <a:prstGeom prst="teardrop">
            <a:avLst/>
          </a:prstGeom>
          <a:solidFill>
            <a:srgbClr val="5CB9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10502" y="2389804"/>
            <a:ext cx="1565125" cy="156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10502" y="4366011"/>
            <a:ext cx="1565125" cy="15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ástupný symbol pro text 3"/>
          <p:cNvSpPr>
            <a:spLocks noGrp="1"/>
          </p:cNvSpPr>
          <p:nvPr>
            <p:ph type="body" sz="quarter" idx="13"/>
          </p:nvPr>
        </p:nvSpPr>
        <p:spPr>
          <a:xfrm>
            <a:off x="10345024" y="410042"/>
            <a:ext cx="1296313" cy="1569238"/>
          </a:xfrm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7199">
                <a:solidFill>
                  <a:schemeClr val="bg1"/>
                </a:solidFill>
              </a:defRPr>
            </a:lvl1pPr>
            <a:lvl2pPr>
              <a:defRPr sz="7199">
                <a:solidFill>
                  <a:schemeClr val="bg1"/>
                </a:solidFill>
              </a:defRPr>
            </a:lvl2pPr>
            <a:lvl3pPr>
              <a:defRPr sz="7199">
                <a:solidFill>
                  <a:schemeClr val="bg1"/>
                </a:solidFill>
              </a:defRPr>
            </a:lvl3pPr>
            <a:lvl4pPr>
              <a:defRPr sz="7199">
                <a:solidFill>
                  <a:schemeClr val="bg1"/>
                </a:solidFill>
              </a:defRPr>
            </a:lvl4pPr>
            <a:lvl5pPr>
              <a:defRPr sz="7199">
                <a:solidFill>
                  <a:schemeClr val="bg1"/>
                </a:solidFill>
              </a:defRPr>
            </a:lvl5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19316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dpis a obsah / Obrázek 2 / Cí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4725" y="2133106"/>
            <a:ext cx="7025602" cy="399305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14.07.2024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A301-FF80-4FC0-9DE1-CC913B4C9ECD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7" name="Slza 6"/>
          <p:cNvSpPr/>
          <p:nvPr userDrawn="1"/>
        </p:nvSpPr>
        <p:spPr>
          <a:xfrm rot="10800000">
            <a:off x="8581554" y="764998"/>
            <a:ext cx="4969519" cy="4967722"/>
          </a:xfrm>
          <a:prstGeom prst="teardrop">
            <a:avLst/>
          </a:prstGeom>
          <a:solidFill>
            <a:srgbClr val="00A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62995" y="1448975"/>
            <a:ext cx="3917116" cy="391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za 10"/>
          <p:cNvSpPr/>
          <p:nvPr userDrawn="1"/>
        </p:nvSpPr>
        <p:spPr>
          <a:xfrm rot="10800000">
            <a:off x="8217969" y="837313"/>
            <a:ext cx="3207167" cy="3206008"/>
          </a:xfrm>
          <a:prstGeom prst="teardrop">
            <a:avLst/>
          </a:prstGeom>
          <a:noFill/>
          <a:ln>
            <a:solidFill>
              <a:srgbClr val="E1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</p:spTree>
    <p:extLst>
      <p:ext uri="{BB962C8B-B14F-4D97-AF65-F5344CB8AC3E}">
        <p14:creationId xmlns:p14="http://schemas.microsoft.com/office/powerpoint/2010/main" val="36414823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ávěreč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14.07.2024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10417042" y="189390"/>
            <a:ext cx="1476470" cy="365125"/>
          </a:xfrm>
          <a:prstGeom prst="rect">
            <a:avLst/>
          </a:prstGeom>
        </p:spPr>
        <p:txBody>
          <a:bodyPr/>
          <a:lstStyle/>
          <a:p>
            <a:fld id="{AF7E8799-BA01-4129-AAB0-5B0F0ADF6A7C}" type="slidenum">
              <a:rPr lang="cs-CZ" smtClean="0"/>
              <a:t>‹#›</a:t>
            </a:fld>
            <a:endParaRPr lang="cs-CZ"/>
          </a:p>
        </p:txBody>
      </p:sp>
      <p:pic>
        <p:nvPicPr>
          <p:cNvPr id="6" name="Picture 2" descr="S:\_C_DRIVE\Projects\MŠMT\2021-06-29-036 Prezentace\sources\2021-06-30 úvodní vstupy\S2030+nase_skolstvi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925" y="405364"/>
            <a:ext cx="2759034" cy="170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za 8"/>
          <p:cNvSpPr/>
          <p:nvPr userDrawn="1"/>
        </p:nvSpPr>
        <p:spPr>
          <a:xfrm rot="10800000">
            <a:off x="9552833" y="2746037"/>
            <a:ext cx="2987762" cy="2986681"/>
          </a:xfrm>
          <a:prstGeom prst="teardrop">
            <a:avLst/>
          </a:prstGeom>
          <a:solidFill>
            <a:srgbClr val="00A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79363" y="2746036"/>
            <a:ext cx="2627680" cy="262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za 10"/>
          <p:cNvSpPr/>
          <p:nvPr userDrawn="1"/>
        </p:nvSpPr>
        <p:spPr>
          <a:xfrm rot="10800000">
            <a:off x="9912920" y="3141034"/>
            <a:ext cx="1872452" cy="1871775"/>
          </a:xfrm>
          <a:prstGeom prst="teardrop">
            <a:avLst/>
          </a:prstGeom>
          <a:noFill/>
          <a:ln>
            <a:solidFill>
              <a:srgbClr val="E1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8194" name="Picture 2" descr="S:\_C_DRIVE\Projects\MŠMT\2021-06-29-036 Prezentace\finals\2021-09-20\MSMT_S2030+_kontakt2_64px-01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04" y="2349130"/>
            <a:ext cx="406962" cy="40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S:\_C_DRIVE\Projects\MŠMT\2021-06-29-036 Prezentace\finals\2021-09-20\MSMT_S2030+_obalka2_64px-01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04" y="3094177"/>
            <a:ext cx="406962" cy="40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S:\_C_DRIVE\Projects\MŠMT\2021-06-29-036 Prezentace\finals\2021-09-20\MSMT_S2030+_globus2_64px-01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04" y="3860948"/>
            <a:ext cx="406962" cy="40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1054113" y="2251092"/>
            <a:ext cx="6986355" cy="601979"/>
          </a:xfrm>
        </p:spPr>
        <p:txBody>
          <a:bodyPr anchor="ctr"/>
          <a:lstStyle>
            <a:lvl1pPr>
              <a:spcAft>
                <a:spcPts val="0"/>
              </a:spcAft>
              <a:defRPr b="1" i="0" cap="small" baseline="0">
                <a:solidFill>
                  <a:srgbClr val="58595B"/>
                </a:solidFill>
              </a:defRPr>
            </a:lvl1pPr>
          </a:lstStyle>
          <a:p>
            <a:pPr lvl="0"/>
            <a:r>
              <a:rPr lang="cs-CZ"/>
              <a:t>Mgr. Jméno a Příjmení (přednášející), kontakty</a:t>
            </a:r>
          </a:p>
        </p:txBody>
      </p:sp>
      <p:sp>
        <p:nvSpPr>
          <p:cNvPr id="17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1054113" y="3014300"/>
            <a:ext cx="6986355" cy="558683"/>
          </a:xfrm>
        </p:spPr>
        <p:txBody>
          <a:bodyPr anchor="ctr"/>
          <a:lstStyle>
            <a:lvl1pPr>
              <a:spcAft>
                <a:spcPts val="0"/>
              </a:spcAft>
              <a:defRPr b="0" i="0" cap="none" baseline="0">
                <a:solidFill>
                  <a:srgbClr val="58595B"/>
                </a:solidFill>
              </a:defRPr>
            </a:lvl1pPr>
          </a:lstStyle>
          <a:p>
            <a:pPr lvl="0"/>
            <a:r>
              <a:rPr lang="en-US"/>
              <a:t>T</a:t>
            </a:r>
            <a:r>
              <a:rPr lang="cs-CZ"/>
              <a:t>ÝM STRATEGIE 2030: edu2030@msmt.cz</a:t>
            </a:r>
          </a:p>
        </p:txBody>
      </p:sp>
      <p:sp>
        <p:nvSpPr>
          <p:cNvPr id="18" name="Zástupný symbol pro text 12"/>
          <p:cNvSpPr>
            <a:spLocks noGrp="1"/>
          </p:cNvSpPr>
          <p:nvPr>
            <p:ph type="body" sz="quarter" idx="15" hasCustomPrompt="1"/>
          </p:nvPr>
        </p:nvSpPr>
        <p:spPr>
          <a:xfrm>
            <a:off x="1054113" y="3763403"/>
            <a:ext cx="6986355" cy="601211"/>
          </a:xfrm>
        </p:spPr>
        <p:txBody>
          <a:bodyPr anchor="ctr"/>
          <a:lstStyle>
            <a:lvl1pPr>
              <a:spcAft>
                <a:spcPts val="0"/>
              </a:spcAft>
              <a:defRPr b="0" i="0" cap="none" baseline="0">
                <a:solidFill>
                  <a:srgbClr val="58595B"/>
                </a:solidFill>
              </a:defRPr>
            </a:lvl1pPr>
          </a:lstStyle>
          <a:p>
            <a:pPr lvl="0"/>
            <a:r>
              <a:rPr lang="en-US"/>
              <a:t>Web: www.edu.cz a www.msmt.cz</a:t>
            </a:r>
            <a:endParaRPr lang="cs-CZ"/>
          </a:p>
        </p:txBody>
      </p:sp>
      <p:pic>
        <p:nvPicPr>
          <p:cNvPr id="8197" name="Picture 5" descr="S:\_C_DRIVE\Projects\MŠMT\2021-06-29-036 Prezentace\imgs\fb_logo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50" y="5351338"/>
            <a:ext cx="423918" cy="42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S:\_C_DRIVE\Projects\MŠMT\2021-06-29-036 Prezentace\imgs\instagram_logo.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005" y="5356886"/>
            <a:ext cx="423918" cy="42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/>
          <p:cNvSpPr txBox="1"/>
          <p:nvPr userDrawn="1"/>
        </p:nvSpPr>
        <p:spPr>
          <a:xfrm>
            <a:off x="474725" y="4737615"/>
            <a:ext cx="4180927" cy="369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cap="small" baseline="0">
                <a:solidFill>
                  <a:srgbClr val="58595B"/>
                </a:solidFill>
              </a:rPr>
              <a:t>Sledujte a sdílejte:</a:t>
            </a:r>
          </a:p>
        </p:txBody>
      </p:sp>
      <p:sp>
        <p:nvSpPr>
          <p:cNvPr id="24" name="TextovéPole 23"/>
          <p:cNvSpPr txBox="1"/>
          <p:nvPr userDrawn="1"/>
        </p:nvSpPr>
        <p:spPr>
          <a:xfrm>
            <a:off x="1774958" y="5343156"/>
            <a:ext cx="4180927" cy="369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u="sng" cap="none" baseline="0">
                <a:solidFill>
                  <a:srgbClr val="0072CE"/>
                </a:solidFill>
              </a:rPr>
              <a:t>@Edu2030plus</a:t>
            </a:r>
          </a:p>
        </p:txBody>
      </p:sp>
    </p:spTree>
    <p:extLst>
      <p:ext uri="{BB962C8B-B14F-4D97-AF65-F5344CB8AC3E}">
        <p14:creationId xmlns:p14="http://schemas.microsoft.com/office/powerpoint/2010/main" val="3739716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70F08-41D3-4C49-9139-1BF5B9A15634}" type="slidenum">
              <a:rPr lang="cs-CZ" smtClean="0"/>
              <a:t>‹#›</a:t>
            </a:fld>
            <a:endParaRPr lang="cs-CZ"/>
          </a:p>
        </p:txBody>
      </p:sp>
      <p:sp>
        <p:nvSpPr>
          <p:cNvPr id="5" name="Zástupný symbol pro obrázek 2">
            <a:extLst>
              <a:ext uri="{FF2B5EF4-FFF2-40B4-BE49-F238E27FC236}">
                <a16:creationId xmlns:a16="http://schemas.microsoft.com/office/drawing/2014/main" id="{DEBA1952-2E33-4348-A94B-18B552207762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720000" y="936001"/>
            <a:ext cx="10726331" cy="5166037"/>
          </a:xfrm>
        </p:spPr>
        <p:txBody>
          <a:bodyPr>
            <a:normAutofit/>
          </a:bodyPr>
          <a:lstStyle>
            <a:lvl1pPr marL="0" indent="0">
              <a:buNone/>
              <a:defRPr sz="2100" cap="all" baseline="0">
                <a:solidFill>
                  <a:srgbClr val="428D96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Obrázek</a:t>
            </a:r>
          </a:p>
        </p:txBody>
      </p:sp>
    </p:spTree>
    <p:extLst>
      <p:ext uri="{BB962C8B-B14F-4D97-AF65-F5344CB8AC3E}">
        <p14:creationId xmlns:p14="http://schemas.microsoft.com/office/powerpoint/2010/main" val="36203246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vislý nadpis a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79412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Úvodní snímek V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za 8"/>
          <p:cNvSpPr/>
          <p:nvPr/>
        </p:nvSpPr>
        <p:spPr>
          <a:xfrm rot="10800000">
            <a:off x="8217970" y="-222143"/>
            <a:ext cx="5957020" cy="5954866"/>
          </a:xfrm>
          <a:prstGeom prst="teardrop">
            <a:avLst/>
          </a:prstGeom>
          <a:solidFill>
            <a:srgbClr val="00A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2" name="Slza 11"/>
          <p:cNvSpPr/>
          <p:nvPr/>
        </p:nvSpPr>
        <p:spPr>
          <a:xfrm rot="10800000">
            <a:off x="8566692" y="2108703"/>
            <a:ext cx="3213336" cy="3212174"/>
          </a:xfrm>
          <a:prstGeom prst="teardrop">
            <a:avLst/>
          </a:prstGeom>
          <a:noFill/>
          <a:ln>
            <a:solidFill>
              <a:srgbClr val="E1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74725" y="1773200"/>
            <a:ext cx="6845570" cy="2015757"/>
          </a:xfrm>
        </p:spPr>
        <p:txBody>
          <a:bodyPr anchor="b">
            <a:normAutofit/>
          </a:bodyPr>
          <a:lstStyle>
            <a:lvl1pPr>
              <a:defRPr sz="3999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74724" y="5012809"/>
            <a:ext cx="6845570" cy="625991"/>
          </a:xfrm>
        </p:spPr>
        <p:txBody>
          <a:bodyPr/>
          <a:lstStyle>
            <a:lvl1pPr marL="0" indent="0" algn="l">
              <a:buNone/>
              <a:defRPr cap="small" baseline="0">
                <a:solidFill>
                  <a:srgbClr val="58595B"/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14.07.2024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Picture 2" descr="S:\_C_DRIVE\Projects\MŠMT\2021-06-29-036 Prezentace\sources\2021-06-30 úvodní vstupy\S2030+nase_skolstv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50" y="444393"/>
            <a:ext cx="1804179" cy="111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992" y="446180"/>
            <a:ext cx="1831036" cy="870014"/>
          </a:xfrm>
          <a:prstGeom prst="rect">
            <a:avLst/>
          </a:prstGeom>
        </p:spPr>
      </p:pic>
      <p:sp>
        <p:nvSpPr>
          <p:cNvPr id="10" name="Zástupný symbol pro text 9"/>
          <p:cNvSpPr>
            <a:spLocks noGrp="1"/>
          </p:cNvSpPr>
          <p:nvPr>
            <p:ph type="body" sz="quarter" idx="13"/>
          </p:nvPr>
        </p:nvSpPr>
        <p:spPr>
          <a:xfrm>
            <a:off x="474725" y="3932914"/>
            <a:ext cx="6845570" cy="863400"/>
          </a:xfrm>
        </p:spPr>
        <p:txBody>
          <a:bodyPr/>
          <a:lstStyle>
            <a:lvl1pPr>
              <a:defRPr b="1" i="0" cap="small" baseline="0">
                <a:solidFill>
                  <a:srgbClr val="58595B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410CFBB-7E1C-FEAF-CDF2-15322BBDF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3212" y="2073756"/>
            <a:ext cx="3213337" cy="321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za 10">
            <a:extLst>
              <a:ext uri="{FF2B5EF4-FFF2-40B4-BE49-F238E27FC236}">
                <a16:creationId xmlns:a16="http://schemas.microsoft.com/office/drawing/2014/main" id="{924A03B9-474D-9C38-4AF6-59F444FF700B}"/>
              </a:ext>
            </a:extLst>
          </p:cNvPr>
          <p:cNvSpPr/>
          <p:nvPr userDrawn="1"/>
        </p:nvSpPr>
        <p:spPr>
          <a:xfrm rot="10800000">
            <a:off x="8217970" y="-222143"/>
            <a:ext cx="5957020" cy="5954866"/>
          </a:xfrm>
          <a:prstGeom prst="teardrop">
            <a:avLst/>
          </a:prstGeom>
          <a:solidFill>
            <a:srgbClr val="00A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3" name="Slza 12">
            <a:extLst>
              <a:ext uri="{FF2B5EF4-FFF2-40B4-BE49-F238E27FC236}">
                <a16:creationId xmlns:a16="http://schemas.microsoft.com/office/drawing/2014/main" id="{1F253E77-06FB-0687-844B-C34B17CF91E8}"/>
              </a:ext>
            </a:extLst>
          </p:cNvPr>
          <p:cNvSpPr/>
          <p:nvPr userDrawn="1"/>
        </p:nvSpPr>
        <p:spPr>
          <a:xfrm rot="10800000">
            <a:off x="8566692" y="2108703"/>
            <a:ext cx="3213336" cy="3212174"/>
          </a:xfrm>
          <a:prstGeom prst="teardrop">
            <a:avLst/>
          </a:prstGeom>
          <a:noFill/>
          <a:ln>
            <a:solidFill>
              <a:srgbClr val="E1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14" name="Picture 2" descr="S:\_C_DRIVE\Projects\MŠMT\2021-06-29-036 Prezentace\sources\2021-06-30 úvodní vstupy\S2030+nase_skolstvi.png">
            <a:extLst>
              <a:ext uri="{FF2B5EF4-FFF2-40B4-BE49-F238E27FC236}">
                <a16:creationId xmlns:a16="http://schemas.microsoft.com/office/drawing/2014/main" id="{954DB54D-CC91-EFBD-2AEB-0AB9780D866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50" y="444393"/>
            <a:ext cx="1804179" cy="111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893C1B9F-32C3-2006-39F3-9E8FA90E11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992" y="446180"/>
            <a:ext cx="1831036" cy="870014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4BFF8764-371C-7604-8503-8DAF38AD06C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3212" y="2073756"/>
            <a:ext cx="3213337" cy="321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6631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Úvodní snímek V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za 8"/>
          <p:cNvSpPr/>
          <p:nvPr/>
        </p:nvSpPr>
        <p:spPr>
          <a:xfrm rot="10800000">
            <a:off x="8217970" y="-222143"/>
            <a:ext cx="5957020" cy="5954866"/>
          </a:xfrm>
          <a:prstGeom prst="teardrop">
            <a:avLst/>
          </a:prstGeom>
          <a:solidFill>
            <a:srgbClr val="00A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2" name="Slza 11"/>
          <p:cNvSpPr/>
          <p:nvPr/>
        </p:nvSpPr>
        <p:spPr>
          <a:xfrm rot="10800000">
            <a:off x="8566692" y="1728644"/>
            <a:ext cx="3213336" cy="3212174"/>
          </a:xfrm>
          <a:prstGeom prst="teardrop">
            <a:avLst/>
          </a:prstGeom>
          <a:noFill/>
          <a:ln>
            <a:solidFill>
              <a:srgbClr val="E1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77900" y="1773200"/>
            <a:ext cx="6842395" cy="2015757"/>
          </a:xfrm>
        </p:spPr>
        <p:txBody>
          <a:bodyPr anchor="b">
            <a:normAutofit/>
          </a:bodyPr>
          <a:lstStyle>
            <a:lvl1pPr>
              <a:defRPr sz="3999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74724" y="5012809"/>
            <a:ext cx="6845570" cy="625991"/>
          </a:xfrm>
        </p:spPr>
        <p:txBody>
          <a:bodyPr>
            <a:normAutofit/>
          </a:bodyPr>
          <a:lstStyle>
            <a:lvl1pPr marL="0" indent="0" algn="l">
              <a:buNone/>
              <a:defRPr sz="2000" cap="small" baseline="0">
                <a:solidFill>
                  <a:srgbClr val="58595B"/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14.07.2024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Picture 2" descr="S:\_C_DRIVE\Projects\MŠMT\2021-06-29-036 Prezentace\sources\2021-06-30 úvodní vstupy\S2030+nase_skolstv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50" y="444393"/>
            <a:ext cx="1804179" cy="111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992" y="446180"/>
            <a:ext cx="1831036" cy="870014"/>
          </a:xfrm>
          <a:prstGeom prst="rect">
            <a:avLst/>
          </a:prstGeom>
        </p:spPr>
      </p:pic>
      <p:sp>
        <p:nvSpPr>
          <p:cNvPr id="10" name="Zástupný symbol pro text 9"/>
          <p:cNvSpPr>
            <a:spLocks noGrp="1"/>
          </p:cNvSpPr>
          <p:nvPr>
            <p:ph type="body" sz="quarter" idx="13"/>
          </p:nvPr>
        </p:nvSpPr>
        <p:spPr>
          <a:xfrm>
            <a:off x="474725" y="3932914"/>
            <a:ext cx="6845570" cy="863400"/>
          </a:xfrm>
        </p:spPr>
        <p:txBody>
          <a:bodyPr/>
          <a:lstStyle>
            <a:lvl1pPr>
              <a:defRPr b="1" i="0" cap="small" baseline="0">
                <a:solidFill>
                  <a:srgbClr val="58595B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4243406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14.07.2024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7143665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 / +logo S2030+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14.07.2024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7" name="Picture 2" descr="S:\_C_DRIVE\Projects\MŠMT\2021-06-29-036 Prezentace\sources\2021-06-30 úvodní vstupy\S2030+nase_skolstv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8779" y="444393"/>
            <a:ext cx="1564403" cy="96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2413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 / Obráze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4725" y="2133106"/>
            <a:ext cx="7277674" cy="399305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14.07.2024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7" name="Slza 6"/>
          <p:cNvSpPr/>
          <p:nvPr/>
        </p:nvSpPr>
        <p:spPr>
          <a:xfrm rot="10800000">
            <a:off x="8581554" y="764998"/>
            <a:ext cx="4969519" cy="4967722"/>
          </a:xfrm>
          <a:prstGeom prst="teardrop">
            <a:avLst/>
          </a:prstGeom>
          <a:solidFill>
            <a:srgbClr val="00A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1026" name="Picture 2" descr="S:\_C_DRIVE\Projects\MŠMT\2021-06-29-036 Prezentace\imgs\MŠMT_Strategie2030+_PPT_Photo_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970" y="2133106"/>
            <a:ext cx="3239088" cy="323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za 10"/>
          <p:cNvSpPr/>
          <p:nvPr/>
        </p:nvSpPr>
        <p:spPr>
          <a:xfrm rot="10800000">
            <a:off x="7859148" y="1089419"/>
            <a:ext cx="3924811" cy="3923392"/>
          </a:xfrm>
          <a:prstGeom prst="teardrop">
            <a:avLst/>
          </a:prstGeom>
          <a:noFill/>
          <a:ln>
            <a:solidFill>
              <a:srgbClr val="E1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</p:spTree>
    <p:extLst>
      <p:ext uri="{BB962C8B-B14F-4D97-AF65-F5344CB8AC3E}">
        <p14:creationId xmlns:p14="http://schemas.microsoft.com/office/powerpoint/2010/main" val="57719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14.07.2024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2855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 / Obrázek 2 / Cí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4725" y="2133106"/>
            <a:ext cx="7025602" cy="399305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14.07.2024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A301-FF80-4FC0-9DE1-CC913B4C9ECD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7" name="Slza 6"/>
          <p:cNvSpPr/>
          <p:nvPr/>
        </p:nvSpPr>
        <p:spPr>
          <a:xfrm rot="10800000">
            <a:off x="8581554" y="764998"/>
            <a:ext cx="4969519" cy="4967722"/>
          </a:xfrm>
          <a:prstGeom prst="teardrop">
            <a:avLst/>
          </a:prstGeom>
          <a:solidFill>
            <a:srgbClr val="00A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62995" y="1448975"/>
            <a:ext cx="3917116" cy="391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za 10"/>
          <p:cNvSpPr/>
          <p:nvPr/>
        </p:nvSpPr>
        <p:spPr>
          <a:xfrm rot="10800000">
            <a:off x="8217969" y="837313"/>
            <a:ext cx="3207167" cy="3206008"/>
          </a:xfrm>
          <a:prstGeom prst="teardrop">
            <a:avLst/>
          </a:prstGeom>
          <a:noFill/>
          <a:ln>
            <a:solidFill>
              <a:srgbClr val="E1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" name="Slza 1">
            <a:extLst>
              <a:ext uri="{FF2B5EF4-FFF2-40B4-BE49-F238E27FC236}">
                <a16:creationId xmlns:a16="http://schemas.microsoft.com/office/drawing/2014/main" id="{B799D567-C505-34C6-3554-7BECF2477636}"/>
              </a:ext>
            </a:extLst>
          </p:cNvPr>
          <p:cNvSpPr/>
          <p:nvPr userDrawn="1"/>
        </p:nvSpPr>
        <p:spPr>
          <a:xfrm rot="10800000">
            <a:off x="8581554" y="764998"/>
            <a:ext cx="4969519" cy="4967722"/>
          </a:xfrm>
          <a:prstGeom prst="teardrop">
            <a:avLst/>
          </a:prstGeom>
          <a:solidFill>
            <a:srgbClr val="00A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9785023-4EB3-9CBB-2A37-D9BD3E260F2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62995" y="1448975"/>
            <a:ext cx="3917116" cy="391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za 4">
            <a:extLst>
              <a:ext uri="{FF2B5EF4-FFF2-40B4-BE49-F238E27FC236}">
                <a16:creationId xmlns:a16="http://schemas.microsoft.com/office/drawing/2014/main" id="{BBCD3DC2-537D-4DAC-1E9C-EBCC41B915A5}"/>
              </a:ext>
            </a:extLst>
          </p:cNvPr>
          <p:cNvSpPr/>
          <p:nvPr userDrawn="1"/>
        </p:nvSpPr>
        <p:spPr>
          <a:xfrm rot="10800000">
            <a:off x="8217969" y="837313"/>
            <a:ext cx="3207167" cy="3206008"/>
          </a:xfrm>
          <a:prstGeom prst="teardrop">
            <a:avLst/>
          </a:prstGeom>
          <a:noFill/>
          <a:ln>
            <a:solidFill>
              <a:srgbClr val="E1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</p:spTree>
    <p:extLst>
      <p:ext uri="{BB962C8B-B14F-4D97-AF65-F5344CB8AC3E}">
        <p14:creationId xmlns:p14="http://schemas.microsoft.com/office/powerpoint/2010/main" val="3714231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 / Obráze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4725" y="2133106"/>
            <a:ext cx="7025602" cy="399305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14.07.2024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7" name="Slza 6"/>
          <p:cNvSpPr/>
          <p:nvPr/>
        </p:nvSpPr>
        <p:spPr>
          <a:xfrm rot="10800000">
            <a:off x="8581554" y="764998"/>
            <a:ext cx="4969519" cy="4967722"/>
          </a:xfrm>
          <a:prstGeom prst="teardrop">
            <a:avLst/>
          </a:prstGeom>
          <a:solidFill>
            <a:srgbClr val="00A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62995" y="1448975"/>
            <a:ext cx="3917116" cy="391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za 10"/>
          <p:cNvSpPr/>
          <p:nvPr/>
        </p:nvSpPr>
        <p:spPr>
          <a:xfrm rot="10800000">
            <a:off x="8217969" y="837313"/>
            <a:ext cx="3207167" cy="3206008"/>
          </a:xfrm>
          <a:prstGeom prst="teardrop">
            <a:avLst/>
          </a:prstGeom>
          <a:noFill/>
          <a:ln>
            <a:solidFill>
              <a:srgbClr val="E1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</p:spTree>
    <p:extLst>
      <p:ext uri="{BB962C8B-B14F-4D97-AF65-F5344CB8AC3E}">
        <p14:creationId xmlns:p14="http://schemas.microsoft.com/office/powerpoint/2010/main" val="1464297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 / Obráze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4725" y="2133106"/>
            <a:ext cx="7025602" cy="399305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14.07.2024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7" name="Slza 6"/>
          <p:cNvSpPr/>
          <p:nvPr/>
        </p:nvSpPr>
        <p:spPr>
          <a:xfrm rot="10800000">
            <a:off x="8581554" y="764998"/>
            <a:ext cx="4969519" cy="4967722"/>
          </a:xfrm>
          <a:prstGeom prst="teardrop">
            <a:avLst/>
          </a:prstGeom>
          <a:solidFill>
            <a:srgbClr val="00A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62995" y="1454529"/>
            <a:ext cx="3917116" cy="390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za 10"/>
          <p:cNvSpPr/>
          <p:nvPr/>
        </p:nvSpPr>
        <p:spPr>
          <a:xfrm rot="10800000">
            <a:off x="8217969" y="837313"/>
            <a:ext cx="3207167" cy="3206008"/>
          </a:xfrm>
          <a:prstGeom prst="teardrop">
            <a:avLst/>
          </a:prstGeom>
          <a:noFill/>
          <a:ln>
            <a:solidFill>
              <a:srgbClr val="E1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</p:spTree>
    <p:extLst>
      <p:ext uri="{BB962C8B-B14F-4D97-AF65-F5344CB8AC3E}">
        <p14:creationId xmlns:p14="http://schemas.microsoft.com/office/powerpoint/2010/main" val="42413511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 / MŠMT logo + 2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4726" y="2133106"/>
            <a:ext cx="9399222" cy="399305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14.07.2024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7" name="Slza 6"/>
          <p:cNvSpPr/>
          <p:nvPr/>
        </p:nvSpPr>
        <p:spPr>
          <a:xfrm rot="10800000">
            <a:off x="10208162" y="410043"/>
            <a:ext cx="1569804" cy="1569237"/>
          </a:xfrm>
          <a:prstGeom prst="teardrop">
            <a:avLst/>
          </a:prstGeom>
          <a:solidFill>
            <a:srgbClr val="428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7509" y="2387560"/>
            <a:ext cx="1571112" cy="156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7509" y="4364888"/>
            <a:ext cx="1571112" cy="156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78374" y="851841"/>
            <a:ext cx="1056823" cy="71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1306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 / číslo + 2 obrázky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4726" y="2133106"/>
            <a:ext cx="9399222" cy="399305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14.07.2024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7" name="Slza 6"/>
          <p:cNvSpPr/>
          <p:nvPr/>
        </p:nvSpPr>
        <p:spPr>
          <a:xfrm rot="10800000">
            <a:off x="10208162" y="410043"/>
            <a:ext cx="1569804" cy="1569237"/>
          </a:xfrm>
          <a:prstGeom prst="teardrop">
            <a:avLst/>
          </a:prstGeom>
          <a:solidFill>
            <a:srgbClr val="5CB9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8258" y="2387560"/>
            <a:ext cx="1569613" cy="156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9381" y="4364888"/>
            <a:ext cx="1567367" cy="156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>
          <a:xfrm>
            <a:off x="10345024" y="410042"/>
            <a:ext cx="1296313" cy="1569238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7199">
                <a:solidFill>
                  <a:schemeClr val="bg1"/>
                </a:solidFill>
              </a:defRPr>
            </a:lvl1pPr>
            <a:lvl2pPr>
              <a:defRPr sz="7199">
                <a:solidFill>
                  <a:schemeClr val="bg1"/>
                </a:solidFill>
              </a:defRPr>
            </a:lvl2pPr>
            <a:lvl3pPr>
              <a:defRPr sz="7199">
                <a:solidFill>
                  <a:schemeClr val="bg1"/>
                </a:solidFill>
              </a:defRPr>
            </a:lvl3pPr>
            <a:lvl4pPr>
              <a:defRPr sz="7199">
                <a:solidFill>
                  <a:schemeClr val="bg1"/>
                </a:solidFill>
              </a:defRPr>
            </a:lvl4pPr>
            <a:lvl5pPr>
              <a:defRPr sz="7199">
                <a:solidFill>
                  <a:schemeClr val="bg1"/>
                </a:solidFill>
              </a:defRPr>
            </a:lvl5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38619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 / číslo + 2 obrázky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4726" y="2133106"/>
            <a:ext cx="9399222" cy="399305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14.07.2024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7" name="Slza 6"/>
          <p:cNvSpPr/>
          <p:nvPr/>
        </p:nvSpPr>
        <p:spPr>
          <a:xfrm rot="10800000">
            <a:off x="10208162" y="410043"/>
            <a:ext cx="1569804" cy="1569237"/>
          </a:xfrm>
          <a:prstGeom prst="teardrop">
            <a:avLst/>
          </a:prstGeom>
          <a:solidFill>
            <a:srgbClr val="5CB9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9381" y="2387560"/>
            <a:ext cx="1567367" cy="156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8258" y="4364888"/>
            <a:ext cx="1569613" cy="156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ástupný symbol pro text 3"/>
          <p:cNvSpPr>
            <a:spLocks noGrp="1"/>
          </p:cNvSpPr>
          <p:nvPr>
            <p:ph type="body" sz="quarter" idx="13"/>
          </p:nvPr>
        </p:nvSpPr>
        <p:spPr>
          <a:xfrm>
            <a:off x="10345024" y="410042"/>
            <a:ext cx="1296313" cy="1569238"/>
          </a:xfrm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7199">
                <a:solidFill>
                  <a:schemeClr val="bg1"/>
                </a:solidFill>
              </a:defRPr>
            </a:lvl1pPr>
            <a:lvl2pPr>
              <a:defRPr sz="7199">
                <a:solidFill>
                  <a:schemeClr val="bg1"/>
                </a:solidFill>
              </a:defRPr>
            </a:lvl2pPr>
            <a:lvl3pPr>
              <a:defRPr sz="7199">
                <a:solidFill>
                  <a:schemeClr val="bg1"/>
                </a:solidFill>
              </a:defRPr>
            </a:lvl3pPr>
            <a:lvl4pPr>
              <a:defRPr sz="7199">
                <a:solidFill>
                  <a:schemeClr val="bg1"/>
                </a:solidFill>
              </a:defRPr>
            </a:lvl4pPr>
            <a:lvl5pPr>
              <a:defRPr sz="7199">
                <a:solidFill>
                  <a:schemeClr val="bg1"/>
                </a:solidFill>
              </a:defRPr>
            </a:lvl5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15366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 / číslo + 2 obrázky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4726" y="2133106"/>
            <a:ext cx="9399222" cy="399305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14.07.2024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7" name="Slza 6"/>
          <p:cNvSpPr/>
          <p:nvPr/>
        </p:nvSpPr>
        <p:spPr>
          <a:xfrm rot="10800000">
            <a:off x="10208162" y="410043"/>
            <a:ext cx="1569804" cy="1569237"/>
          </a:xfrm>
          <a:prstGeom prst="teardrop">
            <a:avLst/>
          </a:prstGeom>
          <a:solidFill>
            <a:srgbClr val="5CB9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9381" y="2388683"/>
            <a:ext cx="1567367" cy="15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8258" y="4364888"/>
            <a:ext cx="1569613" cy="156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ástupný symbol pro text 3"/>
          <p:cNvSpPr>
            <a:spLocks noGrp="1"/>
          </p:cNvSpPr>
          <p:nvPr>
            <p:ph type="body" sz="quarter" idx="13"/>
          </p:nvPr>
        </p:nvSpPr>
        <p:spPr>
          <a:xfrm>
            <a:off x="10345024" y="410042"/>
            <a:ext cx="1296313" cy="1569238"/>
          </a:xfrm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7199">
                <a:solidFill>
                  <a:schemeClr val="bg1"/>
                </a:solidFill>
              </a:defRPr>
            </a:lvl1pPr>
            <a:lvl2pPr>
              <a:defRPr sz="7199">
                <a:solidFill>
                  <a:schemeClr val="bg1"/>
                </a:solidFill>
              </a:defRPr>
            </a:lvl2pPr>
            <a:lvl3pPr>
              <a:defRPr sz="7199">
                <a:solidFill>
                  <a:schemeClr val="bg1"/>
                </a:solidFill>
              </a:defRPr>
            </a:lvl3pPr>
            <a:lvl4pPr>
              <a:defRPr sz="7199">
                <a:solidFill>
                  <a:schemeClr val="bg1"/>
                </a:solidFill>
              </a:defRPr>
            </a:lvl4pPr>
            <a:lvl5pPr>
              <a:defRPr sz="7199">
                <a:solidFill>
                  <a:schemeClr val="bg1"/>
                </a:solidFill>
              </a:defRPr>
            </a:lvl5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39280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 / číslo + 2 obrázky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4726" y="2133106"/>
            <a:ext cx="9399222" cy="399305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14.07.2024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7" name="Slza 6"/>
          <p:cNvSpPr/>
          <p:nvPr/>
        </p:nvSpPr>
        <p:spPr>
          <a:xfrm rot="10800000">
            <a:off x="10208162" y="410043"/>
            <a:ext cx="1569804" cy="1569237"/>
          </a:xfrm>
          <a:prstGeom prst="teardrop">
            <a:avLst/>
          </a:prstGeom>
          <a:solidFill>
            <a:srgbClr val="5CB9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9381" y="2389804"/>
            <a:ext cx="1567367" cy="156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8258" y="4365786"/>
            <a:ext cx="1569613" cy="156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ástupný symbol pro text 3"/>
          <p:cNvSpPr>
            <a:spLocks noGrp="1"/>
          </p:cNvSpPr>
          <p:nvPr>
            <p:ph type="body" sz="quarter" idx="13"/>
          </p:nvPr>
        </p:nvSpPr>
        <p:spPr>
          <a:xfrm>
            <a:off x="10345024" y="410042"/>
            <a:ext cx="1296313" cy="1569238"/>
          </a:xfrm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7199">
                <a:solidFill>
                  <a:schemeClr val="bg1"/>
                </a:solidFill>
              </a:defRPr>
            </a:lvl1pPr>
            <a:lvl2pPr>
              <a:defRPr sz="7199">
                <a:solidFill>
                  <a:schemeClr val="bg1"/>
                </a:solidFill>
              </a:defRPr>
            </a:lvl2pPr>
            <a:lvl3pPr>
              <a:defRPr sz="7199">
                <a:solidFill>
                  <a:schemeClr val="bg1"/>
                </a:solidFill>
              </a:defRPr>
            </a:lvl3pPr>
            <a:lvl4pPr>
              <a:defRPr sz="7199">
                <a:solidFill>
                  <a:schemeClr val="bg1"/>
                </a:solidFill>
              </a:defRPr>
            </a:lvl4pPr>
            <a:lvl5pPr>
              <a:defRPr sz="7199">
                <a:solidFill>
                  <a:schemeClr val="bg1"/>
                </a:solidFill>
              </a:defRPr>
            </a:lvl5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66222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 / číslo + 2 obrázky V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4726" y="2133106"/>
            <a:ext cx="9399222" cy="399305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14.07.2024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A301-FF80-4FC0-9DE1-CC913B4C9ECD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7" name="Slza 6"/>
          <p:cNvSpPr/>
          <p:nvPr/>
        </p:nvSpPr>
        <p:spPr>
          <a:xfrm rot="10800000">
            <a:off x="10208162" y="410043"/>
            <a:ext cx="1569804" cy="1569237"/>
          </a:xfrm>
          <a:prstGeom prst="teardrop">
            <a:avLst/>
          </a:prstGeom>
          <a:solidFill>
            <a:srgbClr val="5CB9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10502" y="2389804"/>
            <a:ext cx="1565125" cy="156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10502" y="4366011"/>
            <a:ext cx="1565125" cy="15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ástupný symbol pro text 3"/>
          <p:cNvSpPr>
            <a:spLocks noGrp="1"/>
          </p:cNvSpPr>
          <p:nvPr>
            <p:ph type="body" sz="quarter" idx="13"/>
          </p:nvPr>
        </p:nvSpPr>
        <p:spPr>
          <a:xfrm>
            <a:off x="10345024" y="410042"/>
            <a:ext cx="1296313" cy="1569238"/>
          </a:xfrm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7199">
                <a:solidFill>
                  <a:schemeClr val="bg1"/>
                </a:solidFill>
              </a:defRPr>
            </a:lvl1pPr>
            <a:lvl2pPr>
              <a:defRPr sz="7199">
                <a:solidFill>
                  <a:schemeClr val="bg1"/>
                </a:solidFill>
              </a:defRPr>
            </a:lvl2pPr>
            <a:lvl3pPr>
              <a:defRPr sz="7199">
                <a:solidFill>
                  <a:schemeClr val="bg1"/>
                </a:solidFill>
              </a:defRPr>
            </a:lvl3pPr>
            <a:lvl4pPr>
              <a:defRPr sz="7199">
                <a:solidFill>
                  <a:schemeClr val="bg1"/>
                </a:solidFill>
              </a:defRPr>
            </a:lvl4pPr>
            <a:lvl5pPr>
              <a:defRPr sz="7199">
                <a:solidFill>
                  <a:schemeClr val="bg1"/>
                </a:solidFill>
              </a:defRPr>
            </a:lvl5pPr>
          </a:lstStyle>
          <a:p>
            <a:pPr lvl="0"/>
            <a:endParaRPr lang="cs-CZ"/>
          </a:p>
        </p:txBody>
      </p:sp>
      <p:sp>
        <p:nvSpPr>
          <p:cNvPr id="2" name="Slza 1">
            <a:extLst>
              <a:ext uri="{FF2B5EF4-FFF2-40B4-BE49-F238E27FC236}">
                <a16:creationId xmlns:a16="http://schemas.microsoft.com/office/drawing/2014/main" id="{08B7ABEB-3CDC-F591-E36C-EC039048EF25}"/>
              </a:ext>
            </a:extLst>
          </p:cNvPr>
          <p:cNvSpPr/>
          <p:nvPr userDrawn="1"/>
        </p:nvSpPr>
        <p:spPr>
          <a:xfrm rot="10800000">
            <a:off x="10208162" y="410043"/>
            <a:ext cx="1569804" cy="1569237"/>
          </a:xfrm>
          <a:prstGeom prst="teardrop">
            <a:avLst/>
          </a:prstGeom>
          <a:solidFill>
            <a:srgbClr val="5CB9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5D375A2-2DF0-68A3-135E-CAE358396EC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10502" y="2389804"/>
            <a:ext cx="1565125" cy="156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7DD3BBF-34CF-AA92-54CD-2B03AED721E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10502" y="4366011"/>
            <a:ext cx="1565125" cy="15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64941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 / číslo + 2 obrázky V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4726" y="2133106"/>
            <a:ext cx="9399222" cy="399305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14.07.2024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7" name="Slza 6"/>
          <p:cNvSpPr/>
          <p:nvPr/>
        </p:nvSpPr>
        <p:spPr>
          <a:xfrm rot="10800000">
            <a:off x="10208162" y="410043"/>
            <a:ext cx="1569804" cy="1569237"/>
          </a:xfrm>
          <a:prstGeom prst="teardrop">
            <a:avLst/>
          </a:prstGeom>
          <a:solidFill>
            <a:srgbClr val="5CB9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10502" y="2390922"/>
            <a:ext cx="1565125" cy="156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10502" y="4367131"/>
            <a:ext cx="1565125" cy="156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ástupný symbol pro text 3"/>
          <p:cNvSpPr>
            <a:spLocks noGrp="1"/>
          </p:cNvSpPr>
          <p:nvPr>
            <p:ph type="body" sz="quarter" idx="13"/>
          </p:nvPr>
        </p:nvSpPr>
        <p:spPr>
          <a:xfrm>
            <a:off x="10345024" y="410042"/>
            <a:ext cx="1296313" cy="1569238"/>
          </a:xfrm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7199">
                <a:solidFill>
                  <a:schemeClr val="bg1"/>
                </a:solidFill>
              </a:defRPr>
            </a:lvl1pPr>
            <a:lvl2pPr>
              <a:defRPr sz="7199">
                <a:solidFill>
                  <a:schemeClr val="bg1"/>
                </a:solidFill>
              </a:defRPr>
            </a:lvl2pPr>
            <a:lvl3pPr>
              <a:defRPr sz="7199">
                <a:solidFill>
                  <a:schemeClr val="bg1"/>
                </a:solidFill>
              </a:defRPr>
            </a:lvl3pPr>
            <a:lvl4pPr>
              <a:defRPr sz="7199">
                <a:solidFill>
                  <a:schemeClr val="bg1"/>
                </a:solidFill>
              </a:defRPr>
            </a:lvl4pPr>
            <a:lvl5pPr>
              <a:defRPr sz="7199">
                <a:solidFill>
                  <a:schemeClr val="bg1"/>
                </a:solidFill>
              </a:defRPr>
            </a:lvl5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1048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14.07.2024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61061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 / 3 obrázky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4726" y="2133106"/>
            <a:ext cx="9399222" cy="399305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14.07.2024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10502" y="2389804"/>
            <a:ext cx="1565125" cy="156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10502" y="4367131"/>
            <a:ext cx="1565125" cy="156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10501" y="407604"/>
            <a:ext cx="1565125" cy="156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0407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 / Bílá V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za 18"/>
          <p:cNvSpPr/>
          <p:nvPr/>
        </p:nvSpPr>
        <p:spPr>
          <a:xfrm rot="10800000">
            <a:off x="7492387" y="-818489"/>
            <a:ext cx="6553580" cy="6551210"/>
          </a:xfrm>
          <a:prstGeom prst="teardrop">
            <a:avLst/>
          </a:prstGeom>
          <a:solidFill>
            <a:srgbClr val="00A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48290" y="370958"/>
            <a:ext cx="4960930" cy="495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lza 19"/>
          <p:cNvSpPr/>
          <p:nvPr/>
        </p:nvSpPr>
        <p:spPr>
          <a:xfrm rot="10800000">
            <a:off x="7140387" y="-1322427"/>
            <a:ext cx="6229367" cy="6227114"/>
          </a:xfrm>
          <a:prstGeom prst="teardrop">
            <a:avLst/>
          </a:prstGeom>
          <a:noFill/>
          <a:ln>
            <a:solidFill>
              <a:srgbClr val="E1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4725" y="1629218"/>
            <a:ext cx="5620482" cy="2375714"/>
          </a:xfrm>
        </p:spPr>
        <p:txBody>
          <a:bodyPr anchor="ctr">
            <a:normAutofit/>
          </a:bodyPr>
          <a:lstStyle>
            <a:lvl1pPr algn="l">
              <a:defRPr sz="3599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74726" y="4034116"/>
            <a:ext cx="5620482" cy="978693"/>
          </a:xfrm>
        </p:spPr>
        <p:txBody>
          <a:bodyPr anchor="t">
            <a:normAutofit/>
          </a:bodyPr>
          <a:lstStyle>
            <a:lvl1pPr marL="0" indent="0">
              <a:buNone/>
              <a:defRPr sz="2400" b="1" i="0" cap="small" baseline="0">
                <a:solidFill>
                  <a:srgbClr val="58595B"/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Zástupný symbol pro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14.07.2024</a:t>
            </a:fld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85331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 / Bílá V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za 18"/>
          <p:cNvSpPr/>
          <p:nvPr/>
        </p:nvSpPr>
        <p:spPr>
          <a:xfrm rot="10800000">
            <a:off x="7492387" y="-818489"/>
            <a:ext cx="6553580" cy="6551210"/>
          </a:xfrm>
          <a:prstGeom prst="teardrop">
            <a:avLst/>
          </a:prstGeom>
          <a:solidFill>
            <a:srgbClr val="00A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48290" y="370958"/>
            <a:ext cx="4960930" cy="495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lza 19"/>
          <p:cNvSpPr/>
          <p:nvPr/>
        </p:nvSpPr>
        <p:spPr>
          <a:xfrm rot="10800000">
            <a:off x="7140387" y="-1322427"/>
            <a:ext cx="6229367" cy="6227114"/>
          </a:xfrm>
          <a:prstGeom prst="teardrop">
            <a:avLst/>
          </a:prstGeom>
          <a:noFill/>
          <a:ln>
            <a:solidFill>
              <a:srgbClr val="E1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4725" y="1629218"/>
            <a:ext cx="5620482" cy="2375714"/>
          </a:xfrm>
        </p:spPr>
        <p:txBody>
          <a:bodyPr anchor="ctr">
            <a:normAutofit/>
          </a:bodyPr>
          <a:lstStyle>
            <a:lvl1pPr algn="l">
              <a:defRPr sz="3599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74726" y="4034116"/>
            <a:ext cx="5620482" cy="978693"/>
          </a:xfrm>
        </p:spPr>
        <p:txBody>
          <a:bodyPr anchor="t">
            <a:normAutofit/>
          </a:bodyPr>
          <a:lstStyle>
            <a:lvl1pPr marL="0" indent="0">
              <a:buNone/>
              <a:defRPr sz="2400" b="1" i="0" cap="small" baseline="0">
                <a:solidFill>
                  <a:srgbClr val="58595B"/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Zástupný symbol pro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14.07.2024</a:t>
            </a:fld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29796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 / Bílá V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za 18"/>
          <p:cNvSpPr/>
          <p:nvPr/>
        </p:nvSpPr>
        <p:spPr>
          <a:xfrm rot="10800000">
            <a:off x="7492389" y="1053287"/>
            <a:ext cx="3851974" cy="3850581"/>
          </a:xfrm>
          <a:prstGeom prst="teardrop">
            <a:avLst/>
          </a:prstGeom>
          <a:solidFill>
            <a:srgbClr val="00A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35114" y="1311932"/>
            <a:ext cx="2842737" cy="283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lza 19"/>
          <p:cNvSpPr/>
          <p:nvPr/>
        </p:nvSpPr>
        <p:spPr>
          <a:xfrm rot="10800000">
            <a:off x="7859148" y="621339"/>
            <a:ext cx="3924811" cy="3923392"/>
          </a:xfrm>
          <a:prstGeom prst="teardrop">
            <a:avLst/>
          </a:prstGeom>
          <a:noFill/>
          <a:ln>
            <a:solidFill>
              <a:srgbClr val="E1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4725" y="1629218"/>
            <a:ext cx="6053379" cy="2375714"/>
          </a:xfrm>
        </p:spPr>
        <p:txBody>
          <a:bodyPr anchor="ctr">
            <a:normAutofit/>
          </a:bodyPr>
          <a:lstStyle>
            <a:lvl1pPr algn="l">
              <a:defRPr sz="3599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74725" y="4034116"/>
            <a:ext cx="6053379" cy="978693"/>
          </a:xfrm>
        </p:spPr>
        <p:txBody>
          <a:bodyPr anchor="t">
            <a:normAutofit/>
          </a:bodyPr>
          <a:lstStyle>
            <a:lvl1pPr marL="0" indent="0">
              <a:buNone/>
              <a:defRPr sz="2400" b="1" i="0" cap="small" baseline="0">
                <a:solidFill>
                  <a:srgbClr val="58595B"/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Zástupný symbol pro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14.07.2024</a:t>
            </a:fld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39325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 / Modrá V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za 18"/>
          <p:cNvSpPr/>
          <p:nvPr/>
        </p:nvSpPr>
        <p:spPr>
          <a:xfrm rot="10800000">
            <a:off x="7492387" y="-818489"/>
            <a:ext cx="6553580" cy="6551210"/>
          </a:xfrm>
          <a:prstGeom prst="teardrop">
            <a:avLst/>
          </a:prstGeom>
          <a:solidFill>
            <a:srgbClr val="00A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48290" y="370958"/>
            <a:ext cx="4960930" cy="495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lza 19"/>
          <p:cNvSpPr/>
          <p:nvPr/>
        </p:nvSpPr>
        <p:spPr>
          <a:xfrm rot="10800000">
            <a:off x="7140387" y="-1322427"/>
            <a:ext cx="6229367" cy="6227114"/>
          </a:xfrm>
          <a:prstGeom prst="teardrop">
            <a:avLst/>
          </a:prstGeom>
          <a:noFill/>
          <a:ln>
            <a:solidFill>
              <a:srgbClr val="E1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4725" y="1629218"/>
            <a:ext cx="5620482" cy="2375714"/>
          </a:xfrm>
        </p:spPr>
        <p:txBody>
          <a:bodyPr anchor="ctr">
            <a:normAutofit/>
          </a:bodyPr>
          <a:lstStyle>
            <a:lvl1pPr algn="l">
              <a:defRPr sz="3599" b="1" cap="all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74726" y="4034116"/>
            <a:ext cx="5620482" cy="978693"/>
          </a:xfrm>
        </p:spPr>
        <p:txBody>
          <a:bodyPr anchor="t">
            <a:normAutofit/>
          </a:bodyPr>
          <a:lstStyle>
            <a:lvl1pPr marL="0" indent="0">
              <a:buNone/>
              <a:defRPr sz="2400" b="1" i="0" cap="small" baseline="0">
                <a:solidFill>
                  <a:schemeClr val="bg1"/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Zástupný symbol pro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14.07.2024</a:t>
            </a:fld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996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 / Modrá V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za 18"/>
          <p:cNvSpPr/>
          <p:nvPr/>
        </p:nvSpPr>
        <p:spPr>
          <a:xfrm rot="10800000">
            <a:off x="7492389" y="1053287"/>
            <a:ext cx="3851974" cy="3850581"/>
          </a:xfrm>
          <a:prstGeom prst="teardrop">
            <a:avLst/>
          </a:prstGeom>
          <a:solidFill>
            <a:srgbClr val="00A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37478" y="1311932"/>
            <a:ext cx="2838007" cy="283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lza 19"/>
          <p:cNvSpPr/>
          <p:nvPr/>
        </p:nvSpPr>
        <p:spPr>
          <a:xfrm rot="10800000">
            <a:off x="7859148" y="621339"/>
            <a:ext cx="3924811" cy="3923392"/>
          </a:xfrm>
          <a:prstGeom prst="teardrop">
            <a:avLst/>
          </a:prstGeom>
          <a:noFill/>
          <a:ln>
            <a:solidFill>
              <a:srgbClr val="E1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4725" y="1629218"/>
            <a:ext cx="6053379" cy="2375714"/>
          </a:xfrm>
        </p:spPr>
        <p:txBody>
          <a:bodyPr anchor="ctr">
            <a:normAutofit/>
          </a:bodyPr>
          <a:lstStyle>
            <a:lvl1pPr algn="l">
              <a:defRPr sz="3599" b="1" cap="all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74725" y="4034116"/>
            <a:ext cx="6053379" cy="978693"/>
          </a:xfrm>
        </p:spPr>
        <p:txBody>
          <a:bodyPr anchor="t">
            <a:normAutofit/>
          </a:bodyPr>
          <a:lstStyle>
            <a:lvl1pPr marL="0" indent="0">
              <a:buNone/>
              <a:defRPr sz="2400" b="1" i="0" cap="small" baseline="0">
                <a:solidFill>
                  <a:schemeClr val="bg1"/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Zástupný symbol pro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14.07.2024</a:t>
            </a:fld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61045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át V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za 18"/>
          <p:cNvSpPr/>
          <p:nvPr/>
        </p:nvSpPr>
        <p:spPr>
          <a:xfrm rot="10800000">
            <a:off x="-4202484" y="-12697058"/>
            <a:ext cx="18436446" cy="18429779"/>
          </a:xfrm>
          <a:prstGeom prst="teardrop">
            <a:avLst/>
          </a:prstGeom>
          <a:solidFill>
            <a:srgbClr val="00A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19954" y="1023957"/>
            <a:ext cx="3597523" cy="398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lza 19"/>
          <p:cNvSpPr/>
          <p:nvPr/>
        </p:nvSpPr>
        <p:spPr>
          <a:xfrm rot="10800000">
            <a:off x="8215213" y="760185"/>
            <a:ext cx="3568745" cy="3567454"/>
          </a:xfrm>
          <a:prstGeom prst="teardrop">
            <a:avLst/>
          </a:prstGeom>
          <a:noFill/>
          <a:ln>
            <a:solidFill>
              <a:srgbClr val="E1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3546" y="549348"/>
            <a:ext cx="6666780" cy="4462817"/>
          </a:xfrm>
        </p:spPr>
        <p:txBody>
          <a:bodyPr anchor="ctr">
            <a:normAutofit/>
          </a:bodyPr>
          <a:lstStyle>
            <a:lvl1pPr algn="ctr">
              <a:defRPr sz="2400" b="0" i="1" cap="none" baseline="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13" name="Zástupný symbol pro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14.07.2024</a:t>
            </a:fld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35438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át V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za 18"/>
          <p:cNvSpPr/>
          <p:nvPr/>
        </p:nvSpPr>
        <p:spPr>
          <a:xfrm rot="10800000">
            <a:off x="-4202484" y="-12697058"/>
            <a:ext cx="18436446" cy="18429779"/>
          </a:xfrm>
          <a:prstGeom prst="teardrop">
            <a:avLst/>
          </a:prstGeom>
          <a:solidFill>
            <a:srgbClr val="00A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36452" y="1025762"/>
            <a:ext cx="3984631" cy="397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lza 19"/>
          <p:cNvSpPr/>
          <p:nvPr/>
        </p:nvSpPr>
        <p:spPr>
          <a:xfrm rot="10800000">
            <a:off x="8215213" y="760185"/>
            <a:ext cx="3568745" cy="3567454"/>
          </a:xfrm>
          <a:prstGeom prst="teardrop">
            <a:avLst/>
          </a:prstGeom>
          <a:noFill/>
          <a:ln>
            <a:solidFill>
              <a:srgbClr val="E1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3546" y="549348"/>
            <a:ext cx="6666780" cy="4462817"/>
          </a:xfrm>
        </p:spPr>
        <p:txBody>
          <a:bodyPr anchor="ctr">
            <a:normAutofit/>
          </a:bodyPr>
          <a:lstStyle>
            <a:lvl1pPr algn="ctr">
              <a:defRPr sz="2400" b="0" i="1" cap="none" baseline="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13" name="Zástupný symbol pro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14.07.2024</a:t>
            </a:fld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3890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ávěreč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EC97-1F6E-4466-B3EA-571BB867B40B}" type="datetimeFigureOut">
              <a:rPr lang="cs-CZ" smtClean="0"/>
              <a:t>14.07.2024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10417042" y="189390"/>
            <a:ext cx="1476470" cy="365125"/>
          </a:xfrm>
          <a:prstGeom prst="rect">
            <a:avLst/>
          </a:prstGeom>
        </p:spPr>
        <p:txBody>
          <a:bodyPr/>
          <a:lstStyle/>
          <a:p>
            <a:fld id="{AF7E8799-BA01-4129-AAB0-5B0F0ADF6A7C}" type="slidenum">
              <a:rPr lang="cs-CZ" smtClean="0"/>
              <a:t>‹#›</a:t>
            </a:fld>
            <a:endParaRPr lang="cs-CZ"/>
          </a:p>
        </p:txBody>
      </p:sp>
      <p:pic>
        <p:nvPicPr>
          <p:cNvPr id="6" name="Picture 2" descr="S:\_C_DRIVE\Projects\MŠMT\2021-06-29-036 Prezentace\sources\2021-06-30 úvodní vstupy\S2030+nase_skolstv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925" y="405364"/>
            <a:ext cx="2759034" cy="170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za 8"/>
          <p:cNvSpPr/>
          <p:nvPr/>
        </p:nvSpPr>
        <p:spPr>
          <a:xfrm rot="10800000">
            <a:off x="9552833" y="2746037"/>
            <a:ext cx="2987762" cy="2986681"/>
          </a:xfrm>
          <a:prstGeom prst="teardrop">
            <a:avLst/>
          </a:prstGeom>
          <a:solidFill>
            <a:srgbClr val="00A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79363" y="2746036"/>
            <a:ext cx="2627680" cy="262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za 10"/>
          <p:cNvSpPr/>
          <p:nvPr/>
        </p:nvSpPr>
        <p:spPr>
          <a:xfrm rot="10800000">
            <a:off x="9912920" y="3141034"/>
            <a:ext cx="1872452" cy="1871775"/>
          </a:xfrm>
          <a:prstGeom prst="teardrop">
            <a:avLst/>
          </a:prstGeom>
          <a:noFill/>
          <a:ln>
            <a:solidFill>
              <a:srgbClr val="E1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8194" name="Picture 2" descr="S:\_C_DRIVE\Projects\MŠMT\2021-06-29-036 Prezentace\finals\2021-09-20\MSMT_S2030+_kontakt2_64px-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04" y="2349130"/>
            <a:ext cx="406962" cy="40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S:\_C_DRIVE\Projects\MŠMT\2021-06-29-036 Prezentace\finals\2021-09-20\MSMT_S2030+_obalka2_64px-0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04" y="3094177"/>
            <a:ext cx="406962" cy="40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S:\_C_DRIVE\Projects\MŠMT\2021-06-29-036 Prezentace\finals\2021-09-20\MSMT_S2030+_globus2_64px-0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04" y="3860948"/>
            <a:ext cx="406962" cy="40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1054113" y="2251092"/>
            <a:ext cx="6986355" cy="601979"/>
          </a:xfrm>
        </p:spPr>
        <p:txBody>
          <a:bodyPr anchor="ctr"/>
          <a:lstStyle>
            <a:lvl1pPr>
              <a:spcAft>
                <a:spcPts val="0"/>
              </a:spcAft>
              <a:defRPr b="1" i="0" cap="small" baseline="0">
                <a:solidFill>
                  <a:srgbClr val="58595B"/>
                </a:solidFill>
              </a:defRPr>
            </a:lvl1pPr>
          </a:lstStyle>
          <a:p>
            <a:pPr lvl="0"/>
            <a:r>
              <a:rPr lang="cs-CZ"/>
              <a:t>Mgr. Jméno a Příjmení (přednášející), kontakty</a:t>
            </a:r>
          </a:p>
        </p:txBody>
      </p:sp>
      <p:sp>
        <p:nvSpPr>
          <p:cNvPr id="17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1054113" y="3014300"/>
            <a:ext cx="6986355" cy="558683"/>
          </a:xfrm>
        </p:spPr>
        <p:txBody>
          <a:bodyPr anchor="ctr"/>
          <a:lstStyle>
            <a:lvl1pPr>
              <a:spcAft>
                <a:spcPts val="0"/>
              </a:spcAft>
              <a:defRPr b="0" i="0" cap="none" baseline="0">
                <a:solidFill>
                  <a:srgbClr val="58595B"/>
                </a:solidFill>
              </a:defRPr>
            </a:lvl1pPr>
          </a:lstStyle>
          <a:p>
            <a:pPr lvl="0"/>
            <a:r>
              <a:rPr lang="en-US"/>
              <a:t>T</a:t>
            </a:r>
            <a:r>
              <a:rPr lang="cs-CZ"/>
              <a:t>ÝM STRATEGIE 2030: edu2030@msmt.cz</a:t>
            </a:r>
          </a:p>
        </p:txBody>
      </p:sp>
      <p:sp>
        <p:nvSpPr>
          <p:cNvPr id="18" name="Zástupný symbol pro text 12"/>
          <p:cNvSpPr>
            <a:spLocks noGrp="1"/>
          </p:cNvSpPr>
          <p:nvPr>
            <p:ph type="body" sz="quarter" idx="15" hasCustomPrompt="1"/>
          </p:nvPr>
        </p:nvSpPr>
        <p:spPr>
          <a:xfrm>
            <a:off x="1054113" y="3763403"/>
            <a:ext cx="6986355" cy="601211"/>
          </a:xfrm>
        </p:spPr>
        <p:txBody>
          <a:bodyPr anchor="ctr"/>
          <a:lstStyle>
            <a:lvl1pPr>
              <a:spcAft>
                <a:spcPts val="0"/>
              </a:spcAft>
              <a:defRPr b="0" i="0" cap="none" baseline="0">
                <a:solidFill>
                  <a:srgbClr val="58595B"/>
                </a:solidFill>
              </a:defRPr>
            </a:lvl1pPr>
          </a:lstStyle>
          <a:p>
            <a:pPr lvl="0"/>
            <a:r>
              <a:rPr lang="en-US"/>
              <a:t>Web: www.edu.cz a www.msmt.cz</a:t>
            </a:r>
            <a:endParaRPr lang="cs-CZ"/>
          </a:p>
        </p:txBody>
      </p:sp>
      <p:pic>
        <p:nvPicPr>
          <p:cNvPr id="8197" name="Picture 5" descr="S:\_C_DRIVE\Projects\MŠMT\2021-06-29-036 Prezentace\imgs\fb_log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50" y="5351338"/>
            <a:ext cx="423918" cy="42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S:\_C_DRIVE\Projects\MŠMT\2021-06-29-036 Prezentace\imgs\instagram_log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005" y="5356886"/>
            <a:ext cx="423918" cy="42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/>
          <p:cNvSpPr txBox="1"/>
          <p:nvPr/>
        </p:nvSpPr>
        <p:spPr>
          <a:xfrm>
            <a:off x="474725" y="4737615"/>
            <a:ext cx="4180927" cy="369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cap="small" baseline="0">
                <a:solidFill>
                  <a:srgbClr val="58595B"/>
                </a:solidFill>
              </a:rPr>
              <a:t>Sledujte a sdílejte: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1774958" y="5343156"/>
            <a:ext cx="4180927" cy="369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u="sng" cap="none" baseline="0">
                <a:solidFill>
                  <a:srgbClr val="0072CE"/>
                </a:solidFill>
              </a:rPr>
              <a:t>@Edu2030plus</a:t>
            </a:r>
          </a:p>
        </p:txBody>
      </p:sp>
      <p:pic>
        <p:nvPicPr>
          <p:cNvPr id="7" name="Picture 2" descr="S:\_C_DRIVE\Projects\MŠMT\2021-06-29-036 Prezentace\sources\2021-06-30 úvodní vstupy\S2030+nase_skolstvi.png">
            <a:extLst>
              <a:ext uri="{FF2B5EF4-FFF2-40B4-BE49-F238E27FC236}">
                <a16:creationId xmlns:a16="http://schemas.microsoft.com/office/drawing/2014/main" id="{C3EE2E34-4BC8-34CA-EAA0-BF959AEEBC5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925" y="405364"/>
            <a:ext cx="2759034" cy="170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za 7">
            <a:extLst>
              <a:ext uri="{FF2B5EF4-FFF2-40B4-BE49-F238E27FC236}">
                <a16:creationId xmlns:a16="http://schemas.microsoft.com/office/drawing/2014/main" id="{24C9E7B8-CBCB-7DEF-962D-44E6CF84F4CD}"/>
              </a:ext>
            </a:extLst>
          </p:cNvPr>
          <p:cNvSpPr/>
          <p:nvPr userDrawn="1"/>
        </p:nvSpPr>
        <p:spPr>
          <a:xfrm rot="10800000">
            <a:off x="9552833" y="2746037"/>
            <a:ext cx="2987762" cy="2986681"/>
          </a:xfrm>
          <a:prstGeom prst="teardrop">
            <a:avLst/>
          </a:prstGeom>
          <a:solidFill>
            <a:srgbClr val="00A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DB8EE25B-9BCD-B6A8-EC79-B5F3426EB64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79363" y="2746036"/>
            <a:ext cx="2627680" cy="262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lza 13">
            <a:extLst>
              <a:ext uri="{FF2B5EF4-FFF2-40B4-BE49-F238E27FC236}">
                <a16:creationId xmlns:a16="http://schemas.microsoft.com/office/drawing/2014/main" id="{5C1459F0-3C1A-01A3-153E-15BF15C74009}"/>
              </a:ext>
            </a:extLst>
          </p:cNvPr>
          <p:cNvSpPr/>
          <p:nvPr userDrawn="1"/>
        </p:nvSpPr>
        <p:spPr>
          <a:xfrm rot="10800000">
            <a:off x="9912920" y="3141034"/>
            <a:ext cx="1872452" cy="1871775"/>
          </a:xfrm>
          <a:prstGeom prst="teardrop">
            <a:avLst/>
          </a:prstGeom>
          <a:noFill/>
          <a:ln>
            <a:solidFill>
              <a:srgbClr val="E1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16" name="Picture 2" descr="S:\_C_DRIVE\Projects\MŠMT\2021-06-29-036 Prezentace\finals\2021-09-20\MSMT_S2030+_kontakt2_64px-01.png">
            <a:extLst>
              <a:ext uri="{FF2B5EF4-FFF2-40B4-BE49-F238E27FC236}">
                <a16:creationId xmlns:a16="http://schemas.microsoft.com/office/drawing/2014/main" id="{48A8CD5D-8481-B2D8-F40A-FB7866C53D0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04" y="2349130"/>
            <a:ext cx="406962" cy="40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S:\_C_DRIVE\Projects\MŠMT\2021-06-29-036 Prezentace\finals\2021-09-20\MSMT_S2030+_obalka2_64px-01.png">
            <a:extLst>
              <a:ext uri="{FF2B5EF4-FFF2-40B4-BE49-F238E27FC236}">
                <a16:creationId xmlns:a16="http://schemas.microsoft.com/office/drawing/2014/main" id="{411D2320-8E44-1172-B6CC-537DC7C859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04" y="3094177"/>
            <a:ext cx="406962" cy="40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S:\_C_DRIVE\Projects\MŠMT\2021-06-29-036 Prezentace\finals\2021-09-20\MSMT_S2030+_globus2_64px-01.png">
            <a:extLst>
              <a:ext uri="{FF2B5EF4-FFF2-40B4-BE49-F238E27FC236}">
                <a16:creationId xmlns:a16="http://schemas.microsoft.com/office/drawing/2014/main" id="{65593FEA-D492-A0A1-1DDD-01D1A86F62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04" y="3860948"/>
            <a:ext cx="406962" cy="40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S:\_C_DRIVE\Projects\MŠMT\2021-06-29-036 Prezentace\imgs\fb_logo.png">
            <a:extLst>
              <a:ext uri="{FF2B5EF4-FFF2-40B4-BE49-F238E27FC236}">
                <a16:creationId xmlns:a16="http://schemas.microsoft.com/office/drawing/2014/main" id="{9E440DF6-B913-5184-0B2B-382C50292A8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50" y="5351338"/>
            <a:ext cx="423918" cy="42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S:\_C_DRIVE\Projects\MŠMT\2021-06-29-036 Prezentace\imgs\instagram_logo.png">
            <a:extLst>
              <a:ext uri="{FF2B5EF4-FFF2-40B4-BE49-F238E27FC236}">
                <a16:creationId xmlns:a16="http://schemas.microsoft.com/office/drawing/2014/main" id="{EE9D555D-EA45-F79D-45E1-ABF68BBE5D6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005" y="5356886"/>
            <a:ext cx="423918" cy="42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14EB7662-5FE3-FA74-BF99-8095033BD489}"/>
              </a:ext>
            </a:extLst>
          </p:cNvPr>
          <p:cNvSpPr txBox="1"/>
          <p:nvPr userDrawn="1"/>
        </p:nvSpPr>
        <p:spPr>
          <a:xfrm>
            <a:off x="474725" y="4737615"/>
            <a:ext cx="4180927" cy="369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cap="small" baseline="0">
                <a:solidFill>
                  <a:srgbClr val="58595B"/>
                </a:solidFill>
              </a:rPr>
              <a:t>Sledujte a sdílejte: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484D2238-E027-1890-8158-5326726D3C71}"/>
              </a:ext>
            </a:extLst>
          </p:cNvPr>
          <p:cNvSpPr txBox="1"/>
          <p:nvPr userDrawn="1"/>
        </p:nvSpPr>
        <p:spPr>
          <a:xfrm>
            <a:off x="1774958" y="5343156"/>
            <a:ext cx="4180927" cy="369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u="sng" cap="none" baseline="0">
                <a:solidFill>
                  <a:srgbClr val="0072CE"/>
                </a:solidFill>
              </a:rPr>
              <a:t>@Edu2030plus</a:t>
            </a:r>
          </a:p>
        </p:txBody>
      </p:sp>
    </p:spTree>
    <p:extLst>
      <p:ext uri="{BB962C8B-B14F-4D97-AF65-F5344CB8AC3E}">
        <p14:creationId xmlns:p14="http://schemas.microsoft.com/office/powerpoint/2010/main" val="16762032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1" y="1200151"/>
            <a:ext cx="5384800" cy="3394075"/>
          </a:xfrm>
        </p:spPr>
        <p:txBody>
          <a:bodyPr/>
          <a:lstStyle>
            <a:lvl1pPr>
              <a:defRPr sz="36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6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14.07.2024</a:t>
            </a:fld>
            <a:endParaRPr lang="cs-CZ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8190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14.07.2024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75780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100" b="1"/>
            </a:lvl4pPr>
            <a:lvl5pPr marL="2437851" indent="0">
              <a:buNone/>
              <a:defRPr sz="2100" b="1"/>
            </a:lvl5pPr>
            <a:lvl6pPr marL="3047314" indent="0">
              <a:buNone/>
              <a:defRPr sz="2100" b="1"/>
            </a:lvl6pPr>
            <a:lvl7pPr marL="3656777" indent="0">
              <a:buNone/>
              <a:defRPr sz="2100" b="1"/>
            </a:lvl7pPr>
            <a:lvl8pPr marL="4266240" indent="0">
              <a:buNone/>
              <a:defRPr sz="2100" b="1"/>
            </a:lvl8pPr>
            <a:lvl9pPr marL="4875703" indent="0">
              <a:buNone/>
              <a:defRPr sz="21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100" b="1"/>
            </a:lvl4pPr>
            <a:lvl5pPr marL="2437851" indent="0">
              <a:buNone/>
              <a:defRPr sz="2100" b="1"/>
            </a:lvl5pPr>
            <a:lvl6pPr marL="3047314" indent="0">
              <a:buNone/>
              <a:defRPr sz="2100" b="1"/>
            </a:lvl6pPr>
            <a:lvl7pPr marL="3656777" indent="0">
              <a:buNone/>
              <a:defRPr sz="2100" b="1"/>
            </a:lvl7pPr>
            <a:lvl8pPr marL="4266240" indent="0">
              <a:buNone/>
              <a:defRPr sz="2100" b="1"/>
            </a:lvl8pPr>
            <a:lvl9pPr marL="4875703" indent="0">
              <a:buNone/>
              <a:defRPr sz="21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14.07.2024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10417042" y="189390"/>
            <a:ext cx="1476470" cy="365125"/>
          </a:xfrm>
          <a:prstGeom prst="rect">
            <a:avLst/>
          </a:prstGeom>
        </p:spPr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49671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14.07.2024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10417042" y="189390"/>
            <a:ext cx="1476470" cy="365125"/>
          </a:xfrm>
          <a:prstGeom prst="rect">
            <a:avLst/>
          </a:prstGeom>
        </p:spPr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56900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 / +logo S2030+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14.07.2024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10417042" y="189390"/>
            <a:ext cx="1476470" cy="365125"/>
          </a:xfrm>
          <a:prstGeom prst="rect">
            <a:avLst/>
          </a:prstGeom>
        </p:spPr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  <p:pic>
        <p:nvPicPr>
          <p:cNvPr id="6" name="Picture 2" descr="S:\_C_DRIVE\Projects\MŠMT\2021-06-29-036 Prezentace\sources\2021-06-30 úvodní vstupy\S2030+nase_skolstv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8779" y="444393"/>
            <a:ext cx="1564403" cy="96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6391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14.07.2024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10417042" y="189390"/>
            <a:ext cx="1476470" cy="365125"/>
          </a:xfrm>
          <a:prstGeom prst="rect">
            <a:avLst/>
          </a:prstGeom>
        </p:spPr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37914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6" cy="5853114"/>
          </a:xfrm>
        </p:spPr>
        <p:txBody>
          <a:bodyPr/>
          <a:lstStyle>
            <a:lvl1pPr>
              <a:defRPr sz="4299"/>
            </a:lvl1pPr>
            <a:lvl2pPr>
              <a:defRPr sz="36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3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14.07.2024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0417042" y="189390"/>
            <a:ext cx="1476470" cy="365125"/>
          </a:xfrm>
          <a:prstGeom prst="rect">
            <a:avLst/>
          </a:prstGeom>
        </p:spPr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69205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6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3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14.07.2024</a:t>
            </a:fld>
            <a:endParaRPr lang="cs-CZ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87325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14.07.2024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0417042" y="189390"/>
            <a:ext cx="1476470" cy="365125"/>
          </a:xfrm>
          <a:prstGeom prst="rect">
            <a:avLst/>
          </a:prstGeom>
        </p:spPr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90862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1" y="206375"/>
            <a:ext cx="8026400" cy="4387851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14.07.2024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0417042" y="189390"/>
            <a:ext cx="1476470" cy="365125"/>
          </a:xfrm>
          <a:prstGeom prst="rect">
            <a:avLst/>
          </a:prstGeom>
        </p:spPr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9005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14.07.2024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4983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14.07.2024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794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14.07.2024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4307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14.07.2024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8594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45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3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29" Type="http://schemas.openxmlformats.org/officeDocument/2006/relationships/slideLayout" Target="../slideLayouts/slideLayout5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32" Type="http://schemas.openxmlformats.org/officeDocument/2006/relationships/slideLayout" Target="../slideLayouts/slideLayout56.xml"/><Relationship Id="rId37" Type="http://schemas.openxmlformats.org/officeDocument/2006/relationships/image" Target="../media/image20.png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28" Type="http://schemas.openxmlformats.org/officeDocument/2006/relationships/slideLayout" Target="../slideLayouts/slideLayout52.xml"/><Relationship Id="rId36" Type="http://schemas.openxmlformats.org/officeDocument/2006/relationships/image" Target="../media/image19.png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31" Type="http://schemas.openxmlformats.org/officeDocument/2006/relationships/slideLayout" Target="../slideLayouts/slideLayout55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slideLayout" Target="../slideLayouts/slideLayout51.xml"/><Relationship Id="rId30" Type="http://schemas.openxmlformats.org/officeDocument/2006/relationships/slideLayout" Target="../slideLayouts/slideLayout54.xml"/><Relationship Id="rId35" Type="http://schemas.openxmlformats.org/officeDocument/2006/relationships/image" Target="../media/image18.png"/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A43DF-04A3-4662-88CA-28FDED1CFC09}" type="datetimeFigureOut">
              <a:rPr lang="cs-CZ" smtClean="0"/>
              <a:t>14.07.2024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425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700" r:id="rId15"/>
    <p:sldLayoutId id="2147483701" r:id="rId16"/>
    <p:sldLayoutId id="2147483702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49" r:id="rId23"/>
    <p:sldLayoutId id="2147483750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3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74725" y="189390"/>
            <a:ext cx="7743245" cy="120000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74725" y="2133106"/>
            <a:ext cx="11309234" cy="3993058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0"/>
            <a:endParaRPr lang="cs-CZ"/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599" y="6356350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A43DF-04A3-4662-88CA-28FDED1CFC09}" type="datetimeFigureOut">
              <a:rPr lang="cs-CZ" smtClean="0"/>
              <a:t>14.07.2024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1" y="6356350"/>
            <a:ext cx="3860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4"/>
          </p:nvPr>
        </p:nvSpPr>
        <p:spPr>
          <a:xfrm>
            <a:off x="10417042" y="189391"/>
            <a:ext cx="1476840" cy="365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A2CF"/>
                </a:solidFill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4529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34" r:id="rId19"/>
    <p:sldLayoutId id="2147483735" r:id="rId20"/>
    <p:sldLayoutId id="2147483736" r:id="rId21"/>
    <p:sldLayoutId id="2147483737" r:id="rId22"/>
    <p:sldLayoutId id="2147483738" r:id="rId23"/>
    <p:sldLayoutId id="2147483739" r:id="rId24"/>
    <p:sldLayoutId id="2147483740" r:id="rId25"/>
    <p:sldLayoutId id="2147483741" r:id="rId26"/>
    <p:sldLayoutId id="2147483742" r:id="rId27"/>
    <p:sldLayoutId id="2147483743" r:id="rId28"/>
    <p:sldLayoutId id="2147483744" r:id="rId29"/>
    <p:sldLayoutId id="2147483745" r:id="rId30"/>
    <p:sldLayoutId id="2147483746" r:id="rId31"/>
    <p:sldLayoutId id="2147483747" r:id="rId32"/>
    <p:sldLayoutId id="2147483748" r:id="rId33"/>
  </p:sldLayoutIdLst>
  <p:txStyles>
    <p:titleStyle>
      <a:lvl1pPr algn="l" defTabSz="1218926" rtl="0" eaLnBrk="1" latinLnBrk="0" hangingPunct="1">
        <a:spcBef>
          <a:spcPct val="0"/>
        </a:spcBef>
        <a:buNone/>
        <a:defRPr sz="3599" b="1" i="0" kern="1200" cap="all" baseline="0">
          <a:solidFill>
            <a:srgbClr val="00A2CF"/>
          </a:solidFill>
          <a:latin typeface="+mj-lt"/>
          <a:ea typeface="+mj-ea"/>
          <a:cs typeface="+mj-cs"/>
        </a:defRPr>
      </a:lvl1pPr>
    </p:titleStyle>
    <p:bodyStyle>
      <a:lvl1pPr marL="0" indent="0" algn="l" defTabSz="1218926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269946" indent="-269946" algn="l" defTabSz="1218926" rtl="0" eaLnBrk="1" latinLnBrk="0" hangingPunct="1">
        <a:spcBef>
          <a:spcPts val="0"/>
        </a:spcBef>
        <a:spcAft>
          <a:spcPts val="600"/>
        </a:spcAft>
        <a:buSzPct val="90000"/>
        <a:buFontTx/>
        <a:buBlip>
          <a:blip r:embed="rId3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39892" indent="-251950" algn="l" defTabSz="1218926" rtl="0" eaLnBrk="1" latinLnBrk="0" hangingPunct="1">
        <a:spcBef>
          <a:spcPts val="0"/>
        </a:spcBef>
        <a:spcAft>
          <a:spcPts val="600"/>
        </a:spcAft>
        <a:buFontTx/>
        <a:buBlip>
          <a:blip r:embed="rId37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755849" indent="-233953" algn="l" defTabSz="1218926" rtl="0" eaLnBrk="1" latinLnBrk="0" hangingPunct="1">
        <a:spcBef>
          <a:spcPts val="0"/>
        </a:spcBef>
        <a:spcAft>
          <a:spcPts val="600"/>
        </a:spcAft>
        <a:buFont typeface="Calibri" panose="020F0502020204030204" pitchFamily="34" charset="0"/>
        <a:buChar char="—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99820" indent="-143971" algn="l" defTabSz="1218926" rtl="0" eaLnBrk="1" latinLnBrk="0" hangingPunct="1">
        <a:spcBef>
          <a:spcPts val="0"/>
        </a:spcBef>
        <a:spcAft>
          <a:spcPts val="600"/>
        </a:spcAft>
        <a:buFont typeface="Calibri" panose="020F050202020403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svg"/><Relationship Id="rId5" Type="http://schemas.openxmlformats.org/officeDocument/2006/relationships/image" Target="../media/image84.png"/><Relationship Id="rId10" Type="http://schemas.openxmlformats.org/officeDocument/2006/relationships/image" Target="../media/image89.svg"/><Relationship Id="rId4" Type="http://schemas.openxmlformats.org/officeDocument/2006/relationships/image" Target="../media/image83.svg"/><Relationship Id="rId9" Type="http://schemas.openxmlformats.org/officeDocument/2006/relationships/image" Target="../media/image8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94.jpe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1">
            <a:extLst>
              <a:ext uri="{FF2B5EF4-FFF2-40B4-BE49-F238E27FC236}">
                <a16:creationId xmlns:a16="http://schemas.microsoft.com/office/drawing/2014/main" id="{EA240360-516E-BBB8-952F-F780BD0C6BE5}"/>
              </a:ext>
            </a:extLst>
          </p:cNvPr>
          <p:cNvSpPr txBox="1">
            <a:spLocks/>
          </p:cNvSpPr>
          <p:nvPr/>
        </p:nvSpPr>
        <p:spPr>
          <a:xfrm>
            <a:off x="975359" y="2302138"/>
            <a:ext cx="9326231" cy="192052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cs-CZ" sz="3600" spc="-20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ea typeface="Verdana"/>
                <a:cs typeface="Biome"/>
              </a:rPr>
              <a:t>3. odborný panel </a:t>
            </a:r>
            <a:endParaRPr lang="cs-CZ" sz="3600" spc="-20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Biome" panose="020B0503030204020804" pitchFamily="34" charset="0"/>
            </a:endParaRPr>
          </a:p>
          <a:p>
            <a:pPr algn="l">
              <a:defRPr/>
            </a:pPr>
            <a:r>
              <a:rPr lang="cs-CZ" b="1" spc="-200">
                <a:solidFill>
                  <a:srgbClr val="003F77"/>
                </a:solidFill>
                <a:latin typeface="Verdana"/>
                <a:ea typeface="Verdana"/>
                <a:cs typeface="Biome"/>
              </a:rPr>
              <a:t>Kariérové poradenství</a:t>
            </a:r>
            <a:endParaRPr lang="cs-CZ" sz="4000" b="1" spc="-200">
              <a:solidFill>
                <a:srgbClr val="003F77"/>
              </a:solidFill>
              <a:latin typeface="Verdana" panose="020B0604030504040204" pitchFamily="34" charset="0"/>
              <a:ea typeface="Verdana" panose="020B0604030504040204" pitchFamily="34" charset="0"/>
              <a:cs typeface="Biome" panose="020B0503030204020804" pitchFamily="34" charset="0"/>
            </a:endParaRPr>
          </a:p>
          <a:p>
            <a:pPr algn="l">
              <a:lnSpc>
                <a:spcPct val="80000"/>
              </a:lnSpc>
              <a:defRPr/>
            </a:pPr>
            <a:endParaRPr lang="cs-CZ" sz="3600" b="1" spc="-200">
              <a:solidFill>
                <a:srgbClr val="003F77"/>
              </a:solidFill>
              <a:latin typeface="Verdana" panose="020B0604030504040204" pitchFamily="34" charset="0"/>
              <a:ea typeface="Verdana" panose="020B0604030504040204" pitchFamily="34" charset="0"/>
              <a:cs typeface="Biome" panose="020B0503030204020804" pitchFamily="34" charset="0"/>
            </a:endParaRPr>
          </a:p>
          <a:p>
            <a:pPr algn="l">
              <a:lnSpc>
                <a:spcPct val="80000"/>
              </a:lnSpc>
              <a:defRPr/>
            </a:pPr>
            <a:r>
              <a:rPr lang="cs-CZ" sz="2000" b="1" spc="-200">
                <a:solidFill>
                  <a:srgbClr val="003F77"/>
                </a:solidFill>
                <a:latin typeface="Verdana"/>
                <a:ea typeface="Verdana"/>
                <a:cs typeface="Biome"/>
              </a:rPr>
              <a:t>Praha 2024</a:t>
            </a:r>
          </a:p>
        </p:txBody>
      </p:sp>
      <p:sp>
        <p:nvSpPr>
          <p:cNvPr id="9" name="ZoneTexte 1">
            <a:extLst>
              <a:ext uri="{FF2B5EF4-FFF2-40B4-BE49-F238E27FC236}">
                <a16:creationId xmlns:a16="http://schemas.microsoft.com/office/drawing/2014/main" id="{0FEA4EAC-AFBF-3AF8-E920-B7402A5A5D22}"/>
              </a:ext>
            </a:extLst>
          </p:cNvPr>
          <p:cNvSpPr txBox="1"/>
          <p:nvPr/>
        </p:nvSpPr>
        <p:spPr>
          <a:xfrm>
            <a:off x="975360" y="4642716"/>
            <a:ext cx="8455640" cy="1273032"/>
          </a:xfrm>
          <a:prstGeom prst="rect">
            <a:avLst/>
          </a:prstGeom>
          <a:noFill/>
        </p:spPr>
        <p:txBody>
          <a:bodyPr wrap="square" lIns="0" tIns="36000" rIns="0" bIns="36000" anchor="t">
            <a:spAutoFit/>
          </a:bodyPr>
          <a:lstStyle>
            <a:defPPr>
              <a:defRPr lang="fr-FR"/>
            </a:defPPr>
            <a:lvl1pPr marR="0" lvl="0" indent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cap="all" spc="15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Roboto" panose="02000000000000000000" pitchFamily="2" charset="0"/>
                <a:cs typeface="Poppins" panose="00000500000000000000" pitchFamily="2" charset="0"/>
              </a:defRPr>
            </a:lvl1pPr>
          </a:lstStyle>
          <a:p>
            <a:endParaRPr lang="en-US" sz="1800" noProof="1">
              <a:solidFill>
                <a:srgbClr val="003F77"/>
              </a:solidFill>
              <a:latin typeface="Verdana" panose="020B0604030504040204" pitchFamily="34" charset="0"/>
              <a:ea typeface="Verdana" panose="020B0604030504040204" pitchFamily="34" charset="0"/>
              <a:cs typeface="Biome" panose="020B0503030204020804" pitchFamily="34" charset="0"/>
            </a:endParaRPr>
          </a:p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" panose="020B0503030204020804" pitchFamily="34" charset="0"/>
              </a:rPr>
              <a:t>ODDĚLENÍ ANALYTICKÉ PODPORY A PROJEKTOVÝCH VÝSTUPŮ</a:t>
            </a:r>
            <a:endParaRPr lang="en-US" noProof="1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Biome" panose="020B0503030204020804" pitchFamily="34" charset="0"/>
            </a:endParaRPr>
          </a:p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" panose="020B0503030204020804" pitchFamily="34" charset="0"/>
              </a:rPr>
              <a:t>ODDĚLENÍ NÁRODNÍCH ANALÝZ</a:t>
            </a:r>
            <a:endParaRPr lang="cs-CZ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Biome" panose="020B0503030204020804" pitchFamily="34" charset="0"/>
            </a:endParaRPr>
          </a:p>
          <a:p>
            <a:endParaRPr lang="en-US" noProof="1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Biome" panose="020B0503030204020804" pitchFamily="34" charset="0"/>
            </a:endParaRPr>
          </a:p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" panose="020B0503030204020804" pitchFamily="34" charset="0"/>
              </a:rPr>
              <a:t>ODBOR </a:t>
            </a:r>
            <a:r>
              <a:rPr lang="cs-CZ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" panose="020B0503030204020804" pitchFamily="34" charset="0"/>
              </a:rPr>
              <a:t>ŠKOLSKÉ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" panose="020B0503030204020804" pitchFamily="34" charset="0"/>
              </a:rPr>
              <a:t>STATISTIKY A ANALÝZ </a:t>
            </a:r>
            <a:br>
              <a:rPr lang="cs-CZ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" panose="020B05030302040208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" panose="020B0503030204020804" pitchFamily="34" charset="0"/>
              </a:rPr>
              <a:t>Se</a:t>
            </a:r>
            <a:r>
              <a:rPr lang="en-US" noProof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Biome" panose="020B0503030204020804" pitchFamily="34" charset="0"/>
              </a:rPr>
              <a:t>kce informatiky, statistiky a analýz</a:t>
            </a:r>
          </a:p>
        </p:txBody>
      </p:sp>
      <p:pic>
        <p:nvPicPr>
          <p:cNvPr id="2" name="Obrázek 2" descr="Obsah obrázku text, Písmo, grafický design, snímek obrazovky&#10;&#10;Popis se vygeneroval automaticky.">
            <a:extLst>
              <a:ext uri="{FF2B5EF4-FFF2-40B4-BE49-F238E27FC236}">
                <a16:creationId xmlns:a16="http://schemas.microsoft.com/office/drawing/2014/main" id="{D107C0DE-0C9A-61CF-DE92-8FF1A97E5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500" y="481114"/>
            <a:ext cx="4785360" cy="691013"/>
          </a:xfrm>
          <a:prstGeom prst="rect">
            <a:avLst/>
          </a:prstGeom>
        </p:spPr>
      </p:pic>
      <p:sp>
        <p:nvSpPr>
          <p:cNvPr id="3" name="Textové pole 1">
            <a:extLst>
              <a:ext uri="{FF2B5EF4-FFF2-40B4-BE49-F238E27FC236}">
                <a16:creationId xmlns:a16="http://schemas.microsoft.com/office/drawing/2014/main" id="{E2EC6815-0ABC-9467-1F0D-3D39C7F6E81E}"/>
              </a:ext>
            </a:extLst>
          </p:cNvPr>
          <p:cNvSpPr txBox="1"/>
          <p:nvPr/>
        </p:nvSpPr>
        <p:spPr>
          <a:xfrm>
            <a:off x="850257" y="6118138"/>
            <a:ext cx="10173970" cy="640080"/>
          </a:xfrm>
          <a:prstGeom prst="rect">
            <a:avLst/>
          </a:prstGeom>
          <a:solidFill>
            <a:srgbClr val="FFFFFF">
              <a:alpha val="0"/>
            </a:srgbClr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cs-CZ" sz="1050" i="1">
                <a:solidFill>
                  <a:srgbClr val="76717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Název projektu: Datově-analytická podpora pro hodnocení a řízení vzdělávací soustavy ČR</a:t>
            </a:r>
            <a:br>
              <a:rPr lang="cs-CZ" sz="1050" i="1">
                <a:solidFill>
                  <a:srgbClr val="76717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050" i="1">
                <a:solidFill>
                  <a:srgbClr val="76717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Registrační číslo projektu: CZ.02.02.XX/00/22_005/0002901</a:t>
            </a:r>
            <a:endParaRPr lang="cs-CZ" sz="1050" i="1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Obrázek 5" descr="Obsah obrázku Písmo, Grafika, logo, grafický design&#10;&#10;Popis byl vytvořen automaticky">
            <a:extLst>
              <a:ext uri="{FF2B5EF4-FFF2-40B4-BE49-F238E27FC236}">
                <a16:creationId xmlns:a16="http://schemas.microsoft.com/office/drawing/2014/main" id="{38E642FA-8D14-D30D-C7E4-D1BB32D221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675" y="570364"/>
            <a:ext cx="1536325" cy="3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077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nímek obrazovky, Písmo&#10;&#10;Popis byl vytvořen automaticky">
            <a:extLst>
              <a:ext uri="{FF2B5EF4-FFF2-40B4-BE49-F238E27FC236}">
                <a16:creationId xmlns:a16="http://schemas.microsoft.com/office/drawing/2014/main" id="{85A7BE26-6C76-5F94-FB01-AAADF67199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97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nímek obrazovky, diagram, Písmo&#10;&#10;Popis byl vytvořen automaticky">
            <a:extLst>
              <a:ext uri="{FF2B5EF4-FFF2-40B4-BE49-F238E27FC236}">
                <a16:creationId xmlns:a16="http://schemas.microsoft.com/office/drawing/2014/main" id="{1CA231C2-055C-B59A-29BF-7607E49ADE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444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nímek obrazovky, diagram, Písmo&#10;&#10;Popis byl vytvořen automaticky">
            <a:extLst>
              <a:ext uri="{FF2B5EF4-FFF2-40B4-BE49-F238E27FC236}">
                <a16:creationId xmlns:a16="http://schemas.microsoft.com/office/drawing/2014/main" id="{0C6ACAD6-445F-4DD5-DDD4-C701DC30E5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022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nímek obrazovky, Písmo, číslo&#10;&#10;Popis byl vytvořen automaticky">
            <a:extLst>
              <a:ext uri="{FF2B5EF4-FFF2-40B4-BE49-F238E27FC236}">
                <a16:creationId xmlns:a16="http://schemas.microsoft.com/office/drawing/2014/main" id="{9E63A0AF-92EB-D8A1-D12E-B7E0237C4D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73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BD84B67-6F59-7AD0-C743-50A2FCC28A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705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6C6CE50-25D0-D7D9-8D4D-CD9CDCD13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419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AD1735D-AC41-96FF-E825-566BDA722F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2325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nímek obrazovky, Písmo, číslo&#10;&#10;Popis byl vytvořen automaticky">
            <a:extLst>
              <a:ext uri="{FF2B5EF4-FFF2-40B4-BE49-F238E27FC236}">
                <a16:creationId xmlns:a16="http://schemas.microsoft.com/office/drawing/2014/main" id="{6065366F-6B24-7972-BC6F-C247B55835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784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nímek obrazovky, Webové stránky, software&#10;&#10;Popis byl vytvořen automaticky">
            <a:extLst>
              <a:ext uri="{FF2B5EF4-FFF2-40B4-BE49-F238E27FC236}">
                <a16:creationId xmlns:a16="http://schemas.microsoft.com/office/drawing/2014/main" id="{88B64C9A-1BB7-EA85-67FF-0534014203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2640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1DFF3C2-665D-0A4D-54B4-6154557224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093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6877613C-EF63-432B-4CA0-F1002DBA6805}"/>
              </a:ext>
            </a:extLst>
          </p:cNvPr>
          <p:cNvSpPr/>
          <p:nvPr/>
        </p:nvSpPr>
        <p:spPr>
          <a:xfrm>
            <a:off x="-8212" y="0"/>
            <a:ext cx="1675565" cy="68684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F7A7991-13A4-FBE1-2747-D3092DBB9F8E}"/>
              </a:ext>
            </a:extLst>
          </p:cNvPr>
          <p:cNvSpPr txBox="1"/>
          <p:nvPr/>
        </p:nvSpPr>
        <p:spPr>
          <a:xfrm rot="16200000">
            <a:off x="-2557374" y="3007141"/>
            <a:ext cx="6368690" cy="10216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cs-CZ" sz="1600" b="1">
                <a:solidFill>
                  <a:schemeClr val="tx2"/>
                </a:solidFill>
                <a:latin typeface="Verdana"/>
                <a:ea typeface="Verdana"/>
                <a:cs typeface="Biome"/>
              </a:rPr>
              <a:t>KARIÉROVÉ PORADENSTVÍ</a:t>
            </a:r>
            <a:br>
              <a:rPr lang="cs-CZ" sz="1600" b="1">
                <a:effectLst/>
                <a:latin typeface="Verdana" panose="020B0604030504040204" pitchFamily="34" charset="0"/>
                <a:ea typeface="Verdana" panose="020B0604030504040204" pitchFamily="34" charset="0"/>
                <a:cs typeface="Biome" panose="020B0503030204020804" pitchFamily="34" charset="0"/>
              </a:rPr>
            </a:br>
            <a:br>
              <a:rPr lang="cs-CZ" sz="1600" b="1">
                <a:effectLst/>
                <a:latin typeface="Verdana" panose="020B0604030504040204" pitchFamily="34" charset="0"/>
                <a:ea typeface="Verdana" panose="020B0604030504040204" pitchFamily="34" charset="0"/>
                <a:cs typeface="Biome" panose="020B0503030204020804" pitchFamily="34" charset="0"/>
              </a:rPr>
            </a:br>
            <a:r>
              <a:rPr lang="cs-CZ" sz="1600" b="1">
                <a:solidFill>
                  <a:schemeClr val="tx2"/>
                </a:solidFill>
                <a:latin typeface="Verdana"/>
                <a:ea typeface="Verdana"/>
                <a:cs typeface="Biome"/>
              </a:rPr>
              <a:t>Program</a:t>
            </a:r>
            <a:r>
              <a:rPr lang="cs-CZ" sz="1600" b="1">
                <a:solidFill>
                  <a:schemeClr val="tx2"/>
                </a:solidFill>
                <a:effectLst/>
                <a:latin typeface="Verdana"/>
                <a:ea typeface="Verdana"/>
                <a:cs typeface="Biome"/>
              </a:rPr>
              <a:t> odborného panelu</a:t>
            </a:r>
            <a:br>
              <a:rPr lang="cs-CZ" sz="1600" b="1">
                <a:effectLst/>
                <a:latin typeface="Verdana" panose="020B0604030504040204" pitchFamily="34" charset="0"/>
                <a:ea typeface="Verdana" panose="020B0604030504040204" pitchFamily="34" charset="0"/>
                <a:cs typeface="Biome" panose="020B0503030204020804" pitchFamily="34" charset="0"/>
              </a:rPr>
            </a:br>
            <a:br>
              <a:rPr lang="cs-CZ" sz="1600" b="1">
                <a:effectLst/>
                <a:latin typeface="Verdana" panose="020B0604030504040204" pitchFamily="34" charset="0"/>
                <a:ea typeface="Verdana" panose="020B0604030504040204" pitchFamily="34" charset="0"/>
                <a:cs typeface="Biome" panose="020B0503030204020804" pitchFamily="34" charset="0"/>
              </a:rPr>
            </a:br>
            <a:r>
              <a:rPr lang="cs-CZ" sz="1200" b="1">
                <a:solidFill>
                  <a:schemeClr val="tx2"/>
                </a:solidFill>
                <a:latin typeface="Verdana"/>
                <a:ea typeface="Verdana"/>
                <a:cs typeface="Biome"/>
              </a:rPr>
              <a:t>17</a:t>
            </a:r>
            <a:r>
              <a:rPr lang="cs-CZ" sz="1200" b="1">
                <a:solidFill>
                  <a:schemeClr val="tx2"/>
                </a:solidFill>
                <a:effectLst/>
                <a:latin typeface="Verdana"/>
                <a:ea typeface="Verdana"/>
                <a:cs typeface="Biome"/>
              </a:rPr>
              <a:t>. </a:t>
            </a:r>
            <a:r>
              <a:rPr lang="cs-CZ" sz="1200" b="1">
                <a:solidFill>
                  <a:schemeClr val="tx2"/>
                </a:solidFill>
                <a:latin typeface="Verdana"/>
                <a:ea typeface="Verdana"/>
                <a:cs typeface="Biome"/>
              </a:rPr>
              <a:t>6</a:t>
            </a:r>
            <a:r>
              <a:rPr lang="cs-CZ" sz="1200" b="1">
                <a:solidFill>
                  <a:schemeClr val="tx2"/>
                </a:solidFill>
                <a:effectLst/>
                <a:latin typeface="Verdana"/>
                <a:ea typeface="Verdana"/>
                <a:cs typeface="Biome"/>
              </a:rPr>
              <a:t>. 2024</a:t>
            </a:r>
            <a:endParaRPr lang="en-US" sz="1600">
              <a:solidFill>
                <a:schemeClr val="tx2"/>
              </a:solidFill>
              <a:latin typeface="Verdana"/>
              <a:ea typeface="Verdana"/>
              <a:cs typeface="Biome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57FE1018-95FF-F760-4730-27DC05FBF494}"/>
              </a:ext>
            </a:extLst>
          </p:cNvPr>
          <p:cNvSpPr/>
          <p:nvPr/>
        </p:nvSpPr>
        <p:spPr>
          <a:xfrm>
            <a:off x="1656637" y="0"/>
            <a:ext cx="1053592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22B027D6-5CC9-E0B2-593E-9953C01C9F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240036"/>
              </p:ext>
            </p:extLst>
          </p:nvPr>
        </p:nvGraphicFramePr>
        <p:xfrm>
          <a:off x="1732767" y="219205"/>
          <a:ext cx="10461905" cy="6507450"/>
        </p:xfrm>
        <a:graphic>
          <a:graphicData uri="http://schemas.openxmlformats.org/drawingml/2006/table">
            <a:tbl>
              <a:tblPr firstRow="1" firstCol="1" bandRow="1"/>
              <a:tblGrid>
                <a:gridCol w="1764926">
                  <a:extLst>
                    <a:ext uri="{9D8B030D-6E8A-4147-A177-3AD203B41FA5}">
                      <a16:colId xmlns:a16="http://schemas.microsoft.com/office/drawing/2014/main" val="1516090431"/>
                    </a:ext>
                  </a:extLst>
                </a:gridCol>
                <a:gridCol w="8696979">
                  <a:extLst>
                    <a:ext uri="{9D8B030D-6E8A-4147-A177-3AD203B41FA5}">
                      <a16:colId xmlns:a16="http://schemas.microsoft.com/office/drawing/2014/main" val="2545743564"/>
                    </a:ext>
                  </a:extLst>
                </a:gridCol>
              </a:tblGrid>
              <a:tr h="422031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100" b="1" i="0" u="none" strike="noStrike" kern="1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9:45 – 10:15</a:t>
                      </a:r>
                      <a:endParaRPr lang="cs-CZ" sz="1100" b="0" i="0" u="none" strike="noStrike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78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100" b="1" i="0" u="none" strike="noStrike" kern="1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Registrace</a:t>
                      </a:r>
                      <a:endParaRPr lang="cs-CZ" sz="1100" b="0" i="0" u="none" strike="noStrike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0014679"/>
                  </a:ext>
                </a:extLst>
              </a:tr>
              <a:tr h="830448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cs-CZ" sz="700" b="1" i="0" u="none" strike="noStrike" kern="100">
                        <a:solidFill>
                          <a:schemeClr val="tx1"/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100" b="1" i="0" u="none" strike="noStrike" kern="10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10:15 – 10:45</a:t>
                      </a:r>
                    </a:p>
                    <a:p>
                      <a:pPr marL="0" algn="l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cs-CZ" sz="1100" b="1" i="0" u="none" strike="noStrike" kern="1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78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br>
                        <a:rPr lang="cs-CZ" sz="1100" b="1" i="0" u="none" strike="noStrike" kern="10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</a:br>
                      <a:r>
                        <a:rPr lang="cs-CZ" sz="1100" b="1" i="0" u="none" strike="noStrike" kern="10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Úvodní slovo </a:t>
                      </a:r>
                      <a:r>
                        <a:rPr lang="cs-CZ" sz="1100" b="0" i="1" u="none" strike="noStrike" kern="10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(V. Jelen, MŠMT)</a:t>
                      </a:r>
                      <a:br>
                        <a:rPr lang="cs-CZ" sz="1100" b="0" i="0" u="none" strike="noStrike" kern="100" noProof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</a:br>
                      <a:r>
                        <a:rPr lang="cs-CZ" sz="1100" b="0" i="0" u="none" strike="noStrike" kern="100" noProof="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Význam kariérového poradenství </a:t>
                      </a:r>
                      <a:r>
                        <a:rPr lang="cs-CZ" sz="1100" b="0" i="1" u="none" strike="noStrike" kern="100" noProof="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</a:t>
                      </a:r>
                      <a:r>
                        <a:rPr lang="cs-CZ" sz="1050" b="0" i="1" u="none" strike="noStrike" kern="100" noProof="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S. Pýchová, </a:t>
                      </a:r>
                      <a:r>
                        <a:rPr lang="cs-CZ" sz="1050" i="1">
                          <a:latin typeface="Verdana"/>
                        </a:rPr>
                        <a:t>Expertní komora kariérového poradenství, Partnerství pro vzdělávání 2030+</a:t>
                      </a:r>
                      <a:r>
                        <a:rPr lang="cs-CZ" sz="1100" b="0" i="1" u="none" strike="noStrike" kern="100" noProof="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)</a:t>
                      </a:r>
                      <a:br>
                        <a:rPr lang="cs-CZ" sz="1100" b="0" i="1" u="none" strike="noStrike" kern="100" noProof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</a:br>
                      <a:r>
                        <a:rPr lang="cs-CZ" sz="1100" b="0" i="0" u="none" strike="noStrike" kern="100" noProof="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Souvislost kariérového poradenství a nového systému přijímacích zkoušek na SŠ </a:t>
                      </a:r>
                      <a:r>
                        <a:rPr lang="cs-CZ" sz="1050" b="0" i="1" u="none" strike="noStrike" kern="100" noProof="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(P. M</a:t>
                      </a:r>
                      <a:r>
                        <a:rPr lang="de-DE" sz="1050" b="0" i="1" u="none" strike="noStrike" kern="100" noProof="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ü</a:t>
                      </a:r>
                      <a:r>
                        <a:rPr lang="cs-CZ" sz="1050" b="0" i="1" u="none" strike="noStrike" kern="100" noProof="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llerová, MŠMT)</a:t>
                      </a:r>
                      <a:endParaRPr lang="cs-CZ" sz="1050" b="1" i="0" u="none" strike="noStrike" kern="10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8265300"/>
                  </a:ext>
                </a:extLst>
              </a:tr>
              <a:tr h="1184409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cs-CZ" sz="800" b="1" i="0" u="none" strike="noStrike" kern="100">
                        <a:solidFill>
                          <a:schemeClr val="tx1"/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100" b="1" i="0" u="none" strike="noStrike" kern="10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10:45 – 11:45</a:t>
                      </a:r>
                      <a:br>
                        <a:rPr lang="cs-CZ" sz="1100" b="1" i="0" u="none" strike="noStrike" kern="10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</a:br>
                      <a:br>
                        <a:rPr lang="cs-CZ" sz="1100" b="1" i="0" u="none" strike="noStrike" kern="10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</a:br>
                      <a:endParaRPr lang="cs-CZ" sz="1100" b="1" i="0" u="none" strike="noStrike" kern="10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78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br>
                        <a:rPr lang="cs-CZ" sz="1100" b="1" i="0" u="none" strike="noStrike" kern="10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</a:br>
                      <a:r>
                        <a:rPr lang="cs-CZ" sz="1100" b="1" i="0" u="none" strike="noStrike" kern="10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1. PANELOVÁ DISKUSE </a:t>
                      </a:r>
                      <a:r>
                        <a:rPr lang="cs-CZ" sz="1100" b="0" i="1" u="none" strike="noStrike" kern="10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(H. Novotná, MŠMT)</a:t>
                      </a:r>
                      <a:br>
                        <a:rPr lang="cs-CZ" sz="1100" b="1" i="0" u="none" strike="noStrike" kern="10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</a:br>
                      <a:r>
                        <a:rPr lang="cs-CZ" sz="1100" b="1" i="0" u="none" strike="noStrike" kern="100" noProof="0">
                          <a:solidFill>
                            <a:srgbClr val="44546A"/>
                          </a:solidFill>
                          <a:effectLst/>
                          <a:latin typeface="Verdana"/>
                        </a:rPr>
                        <a:t>Role kariérového a výchovného poradce v kontextu přechodu na střední školu </a:t>
                      </a:r>
                      <a:endParaRPr lang="cs-CZ" sz="1100" b="0" i="0" u="none" strike="noStrike" kern="100">
                        <a:solidFill>
                          <a:schemeClr val="tx1"/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 b="0" i="0" u="none" strike="noStrike" kern="100" noProof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Současné pojetí kariérového poradenství a kariérového vzdělávání.</a:t>
                      </a:r>
                      <a:endParaRPr lang="cs-CZ" sz="1100">
                        <a:latin typeface="Verdana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 b="0" i="0" u="none" strike="noStrike" kern="100" noProof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Nastavení role škol, pedagogicko-psychologických poraden, úřadů práce a dalších aktérů.</a:t>
                      </a:r>
                      <a:endParaRPr lang="cs-CZ" dirty="0">
                        <a:latin typeface="Verdana"/>
                      </a:endParaRPr>
                    </a:p>
                  </a:txBody>
                  <a:tcPr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4368472"/>
                  </a:ext>
                </a:extLst>
              </a:tr>
              <a:tr h="299506">
                <a:tc>
                  <a:txBody>
                    <a:bodyPr/>
                    <a:lstStyle/>
                    <a:p>
                      <a:pPr lv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s-CZ" sz="1100" b="1" i="0" u="none" strike="noStrike" kern="1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11:45 – 12:30</a:t>
                      </a:r>
                      <a:endParaRPr lang="cs-CZ" sz="1100" b="1" i="0" u="none" strike="noStrike" kern="100">
                        <a:solidFill>
                          <a:srgbClr val="808080"/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780" lv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cs-CZ" sz="1100" b="1" i="0" u="none" strike="noStrike" kern="1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Přestávka</a:t>
                      </a:r>
                      <a:endParaRPr lang="cs-CZ" sz="1100" b="1" i="0" u="none" strike="noStrike" kern="10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3602915"/>
                  </a:ext>
                </a:extLst>
              </a:tr>
              <a:tr h="1388618"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cs-CZ" sz="1100" b="1" i="0" u="none" strike="noStrike" kern="100" baseline="0">
                        <a:solidFill>
                          <a:srgbClr val="000000"/>
                        </a:solidFill>
                        <a:effectLst/>
                        <a:latin typeface="Verdana"/>
                        <a:ea typeface="+mn-ea"/>
                        <a:cs typeface="+mn-cs"/>
                      </a:endParaRPr>
                    </a:p>
                    <a:p>
                      <a:pPr lv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s-CZ" sz="1100" b="1" i="0" u="none" strike="noStrike" kern="10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12:30 – 13:30</a:t>
                      </a:r>
                    </a:p>
                  </a:txBody>
                  <a:tcPr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cs-CZ" sz="1100" b="1" i="0" u="none" strike="noStrike" kern="100" baseline="0" noProof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  <a:p>
                      <a:pPr marL="0"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 b="1" i="0" u="none" strike="noStrike" kern="100" baseline="0" noProof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2. PANELOVÁ DISKUSE</a:t>
                      </a:r>
                      <a:r>
                        <a:rPr lang="cs-CZ" sz="1100" b="1" i="0" u="none" strike="noStrike" kern="100" noProof="0">
                          <a:solidFill>
                            <a:schemeClr val="tx1"/>
                          </a:solidFill>
                          <a:effectLst/>
                          <a:latin typeface="Verdana"/>
                        </a:rPr>
                        <a:t> </a:t>
                      </a:r>
                      <a:r>
                        <a:rPr lang="cs-CZ" sz="1100" b="0" i="1" u="none" strike="noStrike" kern="100" noProof="0">
                          <a:solidFill>
                            <a:schemeClr val="tx1"/>
                          </a:solidFill>
                          <a:effectLst/>
                          <a:latin typeface="Verdana"/>
                        </a:rPr>
                        <a:t>(O. Nývlt, MŠMT)</a:t>
                      </a:r>
                      <a:br>
                        <a:rPr lang="cs-CZ" sz="1100" b="0" i="1" u="none" strike="noStrike" kern="100" noProof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</a:br>
                      <a:r>
                        <a:rPr lang="cs-CZ" sz="1100" b="1" i="0" u="none" strike="noStrike" kern="100" noProof="0">
                          <a:solidFill>
                            <a:srgbClr val="44546A"/>
                          </a:solidFill>
                          <a:effectLst/>
                          <a:latin typeface="Verdana"/>
                        </a:rPr>
                        <a:t>Kariérové rozhodování a jeho role ve vzdělávací a profesní dráze</a:t>
                      </a:r>
                      <a:endParaRPr lang="cs-CZ">
                        <a:latin typeface="Verdana"/>
                      </a:endParaRPr>
                    </a:p>
                    <a:p>
                      <a:pPr marL="0"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cs-CZ" sz="1100" b="1" i="0" u="none" strike="noStrike" kern="100" noProof="0">
                        <a:solidFill>
                          <a:srgbClr val="44546A"/>
                        </a:solidFill>
                        <a:effectLst/>
                        <a:latin typeface="Verdana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 b="0" i="0" u="none" strike="noStrike" kern="100" noProof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Rozhodovací strategie žáků a žákyň.</a:t>
                      </a:r>
                      <a:endParaRPr lang="cs-CZ">
                        <a:latin typeface="Verdana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 b="0" i="0" u="none" strike="noStrike" kern="100" noProof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Potřeby trhu práce.</a:t>
                      </a:r>
                      <a:endParaRPr lang="cs-CZ">
                        <a:latin typeface="Verdana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 b="0" i="0" u="none" strike="noStrike" kern="100" noProof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Optimalizace vzdělávací soustavy.</a:t>
                      </a:r>
                      <a:endParaRPr lang="cs-CZ" dirty="0">
                        <a:latin typeface="Verdana"/>
                      </a:endParaRPr>
                    </a:p>
                  </a:txBody>
                  <a:tcPr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3348004"/>
                  </a:ext>
                </a:extLst>
              </a:tr>
              <a:tr h="326734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100" b="1" i="0" u="none" strike="noStrike" kern="1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13:30 – 13:45</a:t>
                      </a:r>
                      <a:endParaRPr lang="cs-CZ" sz="1100" b="0" i="0" u="none" strike="noStrike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78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100" b="1" i="0" u="none" strike="noStrike" kern="1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Přestávka</a:t>
                      </a:r>
                      <a:endParaRPr lang="cs-CZ" sz="1100" b="0" i="0" u="none" strike="noStrike" kern="10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5866732"/>
                  </a:ext>
                </a:extLst>
              </a:tr>
              <a:tr h="1443079">
                <a:tc>
                  <a:txBody>
                    <a:bodyPr/>
                    <a:lstStyle/>
                    <a:p>
                      <a:pPr marL="0" marR="0" lvl="0" indent="0" algn="l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</a:pPr>
                      <a:endParaRPr lang="cs-CZ" sz="1100" b="1" i="0" u="none" strike="noStrike" kern="100">
                        <a:solidFill>
                          <a:schemeClr val="tx1"/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  <a:p>
                      <a:pPr marL="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cs-CZ" sz="1100" b="1" i="0" u="none" strike="noStrike" kern="10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13:45 - 14:30</a:t>
                      </a:r>
                      <a:br>
                        <a:rPr lang="cs-CZ" sz="1100" b="1" i="0" u="none" strike="noStrike" kern="10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</a:br>
                      <a:br>
                        <a:rPr lang="cs-CZ" sz="1100" b="1" i="0" u="none" strike="noStrike" kern="10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</a:br>
                      <a:br>
                        <a:rPr lang="cs-CZ" sz="1100" b="1" i="0" u="none" strike="noStrike" kern="10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</a:br>
                      <a:r>
                        <a:rPr lang="cs-CZ" sz="1100" b="1" i="0" u="none" strike="noStrike" kern="10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14:30 – 16:00</a:t>
                      </a:r>
                      <a:br>
                        <a:rPr lang="cs-CZ" sz="1100" b="1" i="0" u="none" strike="noStrike" kern="10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</a:br>
                      <a:br>
                        <a:rPr lang="cs-CZ" sz="1100" b="1" i="0" u="none" strike="noStrike" kern="10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</a:br>
                      <a:endParaRPr lang="cs-CZ" sz="1100" b="1" i="0" u="none" strike="noStrike" kern="100" noProof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Verdana"/>
                      </a:endParaRPr>
                    </a:p>
                  </a:txBody>
                  <a:tcPr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78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endParaRPr lang="cs-CZ" sz="1100" b="1" i="0" u="none" strike="noStrike" kern="100" baseline="0" noProof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  <a:p>
                      <a:pPr marL="1778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s-CZ" sz="1100" b="1" i="0" u="none" strike="noStrike" kern="100" baseline="0" noProof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3. DISKUSNÍ WORKSHOP</a:t>
                      </a:r>
                      <a:r>
                        <a:rPr lang="cs-CZ" sz="1100" b="1" i="0" u="none" strike="noStrike" kern="10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 </a:t>
                      </a:r>
                      <a:r>
                        <a:rPr lang="cs-CZ" sz="1100" b="0" i="1" u="none" strike="noStrike" kern="10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(S. Volčík, S. Votrubová, MŠMT)</a:t>
                      </a:r>
                      <a:br>
                        <a:rPr lang="cs-CZ" sz="1100" b="0" i="0" u="none" strike="noStrike" kern="10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</a:br>
                      <a:r>
                        <a:rPr lang="cs-CZ" sz="1100" b="0" i="0" u="none" strike="noStrike" kern="100" noProof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Tvorba doporučení vyplývajících z dosavadních zkušeností a diskutovaných témat. </a:t>
                      </a:r>
                      <a:br>
                        <a:rPr lang="cs-CZ" sz="1100" b="0" i="0" u="none" strike="noStrike" kern="10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</a:br>
                      <a:br>
                        <a:rPr lang="cs-CZ" sz="1100" b="0" i="0" u="none" strike="noStrike" kern="10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</a:br>
                      <a:r>
                        <a:rPr lang="cs-CZ" sz="1100" b="1" i="0" u="none" strike="noStrike" kern="10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Závěrečné</a:t>
                      </a:r>
                      <a:r>
                        <a:rPr lang="cs-CZ" sz="1100" b="0" i="0" u="none" strike="noStrike" kern="10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 </a:t>
                      </a:r>
                      <a:r>
                        <a:rPr lang="cs-CZ" sz="1100" b="1" i="0" u="none" strike="noStrike" kern="10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shrnutí a neformální debata</a:t>
                      </a:r>
                      <a:endParaRPr lang="cs-CZ" sz="1100" b="0" i="0" u="none" strike="noStrike" kern="100" noProof="0" dirty="0">
                        <a:effectLst/>
                      </a:endParaRPr>
                    </a:p>
                  </a:txBody>
                  <a:tcPr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8347418"/>
                  </a:ext>
                </a:extLst>
              </a:tr>
              <a:tr h="612625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cs-CZ" sz="1100" b="0" i="0" u="none" strike="noStrike">
                        <a:solidFill>
                          <a:schemeClr val="tx1"/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78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100" b="0" i="0" u="none" strike="noStrike" kern="100" dirty="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                                                                                                                           (</a:t>
                      </a:r>
                      <a:r>
                        <a:rPr lang="cs-CZ" sz="1100" b="0" i="1" u="none" strike="noStrike" kern="100" dirty="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Změna programu vyhrazena.)</a:t>
                      </a:r>
                      <a:endParaRPr lang="cs-CZ" sz="1100" b="0" i="0" u="none" strike="noStrike" dirty="0">
                        <a:solidFill>
                          <a:schemeClr val="tx1"/>
                        </a:solidFill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068926"/>
                  </a:ext>
                </a:extLst>
              </a:tr>
            </a:tbl>
          </a:graphicData>
        </a:graphic>
      </p:graphicFrame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27B4A38B-1E02-F056-469A-C1DE4D1C9EDE}"/>
              </a:ext>
            </a:extLst>
          </p:cNvPr>
          <p:cNvCxnSpPr>
            <a:cxnSpLocks/>
          </p:cNvCxnSpPr>
          <p:nvPr/>
        </p:nvCxnSpPr>
        <p:spPr>
          <a:xfrm>
            <a:off x="3215816" y="118211"/>
            <a:ext cx="0" cy="6621577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Vývojový diagram: spojnice 19">
            <a:extLst>
              <a:ext uri="{FF2B5EF4-FFF2-40B4-BE49-F238E27FC236}">
                <a16:creationId xmlns:a16="http://schemas.microsoft.com/office/drawing/2014/main" id="{0F9C7033-B6D5-C1CB-9483-A4C415777969}"/>
              </a:ext>
            </a:extLst>
          </p:cNvPr>
          <p:cNvSpPr/>
          <p:nvPr/>
        </p:nvSpPr>
        <p:spPr>
          <a:xfrm>
            <a:off x="3106800" y="223300"/>
            <a:ext cx="223515" cy="233822"/>
          </a:xfrm>
          <a:prstGeom prst="flowChartConnector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Vývojový diagram: spojnice 24">
            <a:extLst>
              <a:ext uri="{FF2B5EF4-FFF2-40B4-BE49-F238E27FC236}">
                <a16:creationId xmlns:a16="http://schemas.microsoft.com/office/drawing/2014/main" id="{DBA36068-79B8-4627-9E3D-71E952D273AD}"/>
              </a:ext>
            </a:extLst>
          </p:cNvPr>
          <p:cNvSpPr/>
          <p:nvPr/>
        </p:nvSpPr>
        <p:spPr>
          <a:xfrm>
            <a:off x="3106800" y="890904"/>
            <a:ext cx="223515" cy="233822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Vývojový diagram: spojnice 28">
            <a:extLst>
              <a:ext uri="{FF2B5EF4-FFF2-40B4-BE49-F238E27FC236}">
                <a16:creationId xmlns:a16="http://schemas.microsoft.com/office/drawing/2014/main" id="{AC5412DD-082A-2935-27FC-3F42702EACB8}"/>
              </a:ext>
            </a:extLst>
          </p:cNvPr>
          <p:cNvSpPr/>
          <p:nvPr/>
        </p:nvSpPr>
        <p:spPr>
          <a:xfrm>
            <a:off x="3106800" y="5566286"/>
            <a:ext cx="223515" cy="233822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ývojový diagram: spojnice 7">
            <a:extLst>
              <a:ext uri="{FF2B5EF4-FFF2-40B4-BE49-F238E27FC236}">
                <a16:creationId xmlns:a16="http://schemas.microsoft.com/office/drawing/2014/main" id="{15EFE9B6-5CA6-38F3-7A65-3F6936C68DF5}"/>
              </a:ext>
            </a:extLst>
          </p:cNvPr>
          <p:cNvSpPr/>
          <p:nvPr/>
        </p:nvSpPr>
        <p:spPr>
          <a:xfrm>
            <a:off x="3106800" y="1714585"/>
            <a:ext cx="223515" cy="233822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ývojový diagram: spojnice 8">
            <a:extLst>
              <a:ext uri="{FF2B5EF4-FFF2-40B4-BE49-F238E27FC236}">
                <a16:creationId xmlns:a16="http://schemas.microsoft.com/office/drawing/2014/main" id="{040F01BC-65EF-FFC0-AFDF-E44C407358D6}"/>
              </a:ext>
            </a:extLst>
          </p:cNvPr>
          <p:cNvSpPr/>
          <p:nvPr/>
        </p:nvSpPr>
        <p:spPr>
          <a:xfrm>
            <a:off x="3106800" y="2713703"/>
            <a:ext cx="223515" cy="233822"/>
          </a:xfrm>
          <a:prstGeom prst="flowChartConnector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Vývojový diagram: spojnice 9">
            <a:extLst>
              <a:ext uri="{FF2B5EF4-FFF2-40B4-BE49-F238E27FC236}">
                <a16:creationId xmlns:a16="http://schemas.microsoft.com/office/drawing/2014/main" id="{182460D6-A751-A97B-F1F5-ED9B3139F8A2}"/>
              </a:ext>
            </a:extLst>
          </p:cNvPr>
          <p:cNvSpPr/>
          <p:nvPr/>
        </p:nvSpPr>
        <p:spPr>
          <a:xfrm>
            <a:off x="3096362" y="3199677"/>
            <a:ext cx="223515" cy="233822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Vývojový diagram: spojnice 10">
            <a:extLst>
              <a:ext uri="{FF2B5EF4-FFF2-40B4-BE49-F238E27FC236}">
                <a16:creationId xmlns:a16="http://schemas.microsoft.com/office/drawing/2014/main" id="{D7131D6E-0D4E-E1C0-9EC4-BCD067292B0B}"/>
              </a:ext>
            </a:extLst>
          </p:cNvPr>
          <p:cNvSpPr/>
          <p:nvPr/>
        </p:nvSpPr>
        <p:spPr>
          <a:xfrm>
            <a:off x="3106800" y="4378967"/>
            <a:ext cx="223515" cy="233822"/>
          </a:xfrm>
          <a:prstGeom prst="flowChartConnector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Vývojový diagram: spojnice 12">
            <a:extLst>
              <a:ext uri="{FF2B5EF4-FFF2-40B4-BE49-F238E27FC236}">
                <a16:creationId xmlns:a16="http://schemas.microsoft.com/office/drawing/2014/main" id="{0D14DD0C-8D04-3149-DBFF-CF8B38F9367A}"/>
              </a:ext>
            </a:extLst>
          </p:cNvPr>
          <p:cNvSpPr/>
          <p:nvPr/>
        </p:nvSpPr>
        <p:spPr>
          <a:xfrm>
            <a:off x="3096362" y="5003549"/>
            <a:ext cx="223515" cy="233822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64301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nímek obrazovky, Písmo, design&#10;&#10;Popis byl vytvořen automaticky">
            <a:extLst>
              <a:ext uri="{FF2B5EF4-FFF2-40B4-BE49-F238E27FC236}">
                <a16:creationId xmlns:a16="http://schemas.microsoft.com/office/drawing/2014/main" id="{172C0CCF-9089-3104-47F7-4D963A13E0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880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nímek obrazovky, Písmo, design&#10;&#10;Popis byl vytvořen automaticky">
            <a:extLst>
              <a:ext uri="{FF2B5EF4-FFF2-40B4-BE49-F238E27FC236}">
                <a16:creationId xmlns:a16="http://schemas.microsoft.com/office/drawing/2014/main" id="{D7BC4E11-1D61-12B2-45D3-890DECBA78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7011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nímek obrazovky, Písmo, řada/pruh&#10;&#10;Popis byl vytvořen automaticky">
            <a:extLst>
              <a:ext uri="{FF2B5EF4-FFF2-40B4-BE49-F238E27FC236}">
                <a16:creationId xmlns:a16="http://schemas.microsoft.com/office/drawing/2014/main" id="{DF7A2AFC-C3CC-9C2D-3295-2C1401F611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9769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nímek obrazovky, Písmo, dokument&#10;&#10;Popis byl vytvořen automaticky">
            <a:extLst>
              <a:ext uri="{FF2B5EF4-FFF2-40B4-BE49-F238E27FC236}">
                <a16:creationId xmlns:a16="http://schemas.microsoft.com/office/drawing/2014/main" id="{B66FB983-83C1-E74C-C9E4-30F4E9D45B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288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nímek obrazovky, Písmo, Značka&#10;&#10;Popis byl vytvořen automaticky">
            <a:extLst>
              <a:ext uri="{FF2B5EF4-FFF2-40B4-BE49-F238E27FC236}">
                <a16:creationId xmlns:a16="http://schemas.microsoft.com/office/drawing/2014/main" id="{183E20F4-7CC2-46AA-9218-D7A190F80B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4596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9C8C38FA-06B8-09AE-DD0D-674FC2A0C9E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399265" y="1641094"/>
            <a:ext cx="4224760" cy="430869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F915DF6-B58F-78B4-6C42-CC1CA158C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259" y="2465282"/>
            <a:ext cx="8118396" cy="974450"/>
          </a:xfrm>
        </p:spPr>
        <p:txBody>
          <a:bodyPr>
            <a:noAutofit/>
          </a:bodyPr>
          <a:lstStyle/>
          <a:p>
            <a:r>
              <a:rPr lang="cs-CZ" sz="4800" b="1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</a:rPr>
              <a:t>Kariérové poradenství v datech</a:t>
            </a:r>
          </a:p>
        </p:txBody>
      </p:sp>
      <p:cxnSp>
        <p:nvCxnSpPr>
          <p:cNvPr id="3" name="Přímá spojnice 2">
            <a:extLst>
              <a:ext uri="{FF2B5EF4-FFF2-40B4-BE49-F238E27FC236}">
                <a16:creationId xmlns:a16="http://schemas.microsoft.com/office/drawing/2014/main" id="{207A93D0-9ECC-78BA-C4DB-1AA3A7A4D06D}"/>
              </a:ext>
            </a:extLst>
          </p:cNvPr>
          <p:cNvCxnSpPr>
            <a:cxnSpLocks/>
          </p:cNvCxnSpPr>
          <p:nvPr/>
        </p:nvCxnSpPr>
        <p:spPr>
          <a:xfrm>
            <a:off x="501259" y="3701765"/>
            <a:ext cx="7206143" cy="0"/>
          </a:xfrm>
          <a:prstGeom prst="line">
            <a:avLst/>
          </a:prstGeom>
          <a:ln w="76200">
            <a:solidFill>
              <a:srgbClr val="73737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C8CF1E35-E1D9-EBB6-32C2-0A13A1FC4DAE}"/>
              </a:ext>
            </a:extLst>
          </p:cNvPr>
          <p:cNvCxnSpPr>
            <a:cxnSpLocks/>
          </p:cNvCxnSpPr>
          <p:nvPr/>
        </p:nvCxnSpPr>
        <p:spPr>
          <a:xfrm>
            <a:off x="501259" y="3795442"/>
            <a:ext cx="7206143" cy="0"/>
          </a:xfrm>
          <a:prstGeom prst="line">
            <a:avLst/>
          </a:prstGeom>
          <a:ln w="19050">
            <a:solidFill>
              <a:srgbClr val="73737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425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>
            <a:extLst>
              <a:ext uri="{FF2B5EF4-FFF2-40B4-BE49-F238E27FC236}">
                <a16:creationId xmlns:a16="http://schemas.microsoft.com/office/drawing/2014/main" id="{D60A8772-43C4-91DB-C41E-2304B6846CB9}"/>
              </a:ext>
            </a:extLst>
          </p:cNvPr>
          <p:cNvGrpSpPr/>
          <p:nvPr/>
        </p:nvGrpSpPr>
        <p:grpSpPr>
          <a:xfrm>
            <a:off x="101805" y="447039"/>
            <a:ext cx="13229267" cy="6094762"/>
            <a:chOff x="101805" y="447039"/>
            <a:chExt cx="13229267" cy="6094762"/>
          </a:xfrm>
        </p:grpSpPr>
        <p:sp>
          <p:nvSpPr>
            <p:cNvPr id="4" name="TextovéPole 3">
              <a:extLst>
                <a:ext uri="{FF2B5EF4-FFF2-40B4-BE49-F238E27FC236}">
                  <a16:creationId xmlns:a16="http://schemas.microsoft.com/office/drawing/2014/main" id="{24D038A7-CA64-D50F-9013-21E05F8B0C07}"/>
                </a:ext>
              </a:extLst>
            </p:cNvPr>
            <p:cNvSpPr txBox="1"/>
            <p:nvPr/>
          </p:nvSpPr>
          <p:spPr>
            <a:xfrm>
              <a:off x="101805" y="447039"/>
              <a:ext cx="8918119" cy="52322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7578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51575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27362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0314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78937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54724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30511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6299" algn="l" defTabSz="675787" rtl="0" eaLnBrk="1" latinLnBrk="0" hangingPunct="1">
                <a:defRPr sz="2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cs-CZ" sz="2800" b="1">
                  <a:solidFill>
                    <a:schemeClr val="accent1">
                      <a:lumMod val="75000"/>
                    </a:schemeClr>
                  </a:solidFill>
                  <a:latin typeface="Verdana"/>
                  <a:ea typeface="Verdana"/>
                </a:rPr>
                <a:t>KARIÉROVÉ PORADENSTVÍ V DATECH</a:t>
              </a:r>
            </a:p>
          </p:txBody>
        </p:sp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5B436E5E-5396-378E-41F1-FAB907A97D46}"/>
                </a:ext>
              </a:extLst>
            </p:cNvPr>
            <p:cNvSpPr txBox="1"/>
            <p:nvPr/>
          </p:nvSpPr>
          <p:spPr>
            <a:xfrm>
              <a:off x="2456042" y="2623042"/>
              <a:ext cx="9006564" cy="138499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cs-CZ" sz="2800">
                  <a:latin typeface="Verdana"/>
                  <a:ea typeface="Verdana"/>
                </a:rPr>
                <a:t>Počet pedagogicko-psychologických poraden ani </a:t>
              </a:r>
              <a:endParaRPr lang="cs-CZ">
                <a:latin typeface="Calibri" panose="020F0502020204030204"/>
                <a:ea typeface="Calibri"/>
                <a:cs typeface="Calibri"/>
              </a:endParaRPr>
            </a:p>
            <a:p>
              <a:r>
                <a:rPr lang="cs-CZ" sz="2800">
                  <a:latin typeface="Verdana"/>
                  <a:ea typeface="Verdana"/>
                </a:rPr>
                <a:t>počet jejich pracovníků se v čase nemění</a:t>
              </a:r>
              <a:endParaRPr lang="cs-CZ">
                <a:ea typeface="Calibri"/>
                <a:cs typeface="Calibri"/>
              </a:endParaRPr>
            </a:p>
            <a:p>
              <a:r>
                <a:rPr lang="cs-CZ" sz="2800">
                  <a:latin typeface="Verdana"/>
                  <a:ea typeface="Verdana"/>
                </a:rPr>
                <a:t>Dochází ale k nárůstu počtu jejich klientů</a:t>
              </a:r>
            </a:p>
          </p:txBody>
        </p:sp>
        <p:pic>
          <p:nvPicPr>
            <p:cNvPr id="8" name="Grafický objekt 7" descr="Zasedací místnost obrys">
              <a:extLst>
                <a:ext uri="{FF2B5EF4-FFF2-40B4-BE49-F238E27FC236}">
                  <a16:creationId xmlns:a16="http://schemas.microsoft.com/office/drawing/2014/main" id="{51AFD486-039E-4377-A310-4886A9623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6209" y="2571428"/>
              <a:ext cx="1494351" cy="1483913"/>
            </a:xfrm>
            <a:prstGeom prst="rect">
              <a:avLst/>
            </a:prstGeom>
          </p:spPr>
        </p:pic>
        <p:sp>
          <p:nvSpPr>
            <p:cNvPr id="15" name="TextovéPole 14">
              <a:extLst>
                <a:ext uri="{FF2B5EF4-FFF2-40B4-BE49-F238E27FC236}">
                  <a16:creationId xmlns:a16="http://schemas.microsoft.com/office/drawing/2014/main" id="{596CD12F-2335-A9B4-E924-4ABB41E80ED5}"/>
                </a:ext>
              </a:extLst>
            </p:cNvPr>
            <p:cNvSpPr txBox="1"/>
            <p:nvPr/>
          </p:nvSpPr>
          <p:spPr>
            <a:xfrm>
              <a:off x="2456041" y="1234739"/>
              <a:ext cx="9966892" cy="138499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cs-CZ" sz="2800">
                  <a:latin typeface="Verdana"/>
                  <a:ea typeface="Verdana"/>
                </a:rPr>
                <a:t>Počet vykazovaných výchovných poradců ve školách od roku 2016 vzrostl přibližně o 800 osob</a:t>
              </a:r>
              <a:endParaRPr lang="cs-CZ"/>
            </a:p>
            <a:p>
              <a:endParaRPr lang="cs-CZ" sz="280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2" name="TextovéPole 21">
              <a:extLst>
                <a:ext uri="{FF2B5EF4-FFF2-40B4-BE49-F238E27FC236}">
                  <a16:creationId xmlns:a16="http://schemas.microsoft.com/office/drawing/2014/main" id="{6107DC95-A48B-F03E-40DC-66C4C157FCC4}"/>
                </a:ext>
              </a:extLst>
            </p:cNvPr>
            <p:cNvSpPr txBox="1"/>
            <p:nvPr/>
          </p:nvSpPr>
          <p:spPr>
            <a:xfrm>
              <a:off x="2456042" y="4209671"/>
              <a:ext cx="10875030" cy="95410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cs-CZ" sz="2800">
                  <a:latin typeface="Verdana"/>
                  <a:ea typeface="Verdana"/>
                </a:rPr>
                <a:t>Kariérové poradenství bylo v roce 2023 důvodem</a:t>
              </a:r>
              <a:endParaRPr lang="cs-CZ">
                <a:latin typeface="Calibri" panose="020F0502020204030204"/>
                <a:ea typeface="Calibri" panose="020F0502020204030204"/>
                <a:cs typeface="Calibri" panose="020F0502020204030204"/>
              </a:endParaRPr>
            </a:p>
            <a:p>
              <a:r>
                <a:rPr lang="cs-CZ" sz="2800">
                  <a:latin typeface="Verdana"/>
                  <a:ea typeface="Verdana"/>
                </a:rPr>
                <a:t>příchodu klienta do PPP v 11 tis. případech</a:t>
              </a:r>
              <a:endParaRPr lang="cs-CZ">
                <a:ea typeface="Calibri"/>
                <a:cs typeface="Calibri"/>
              </a:endParaRPr>
            </a:p>
          </p:txBody>
        </p:sp>
        <p:pic>
          <p:nvPicPr>
            <p:cNvPr id="5" name="Grafický objekt 4" descr="Skupina obrys">
              <a:extLst>
                <a:ext uri="{FF2B5EF4-FFF2-40B4-BE49-F238E27FC236}">
                  <a16:creationId xmlns:a16="http://schemas.microsoft.com/office/drawing/2014/main" id="{D343D5AE-F956-64F8-282B-21FBFE2E9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76350" y="971160"/>
              <a:ext cx="1493463" cy="1493463"/>
            </a:xfrm>
            <a:prstGeom prst="rect">
              <a:avLst/>
            </a:prstGeom>
          </p:spPr>
        </p:pic>
        <p:pic>
          <p:nvPicPr>
            <p:cNvPr id="6" name="Grafický objekt 5" descr="Umělá inteligence obrys">
              <a:extLst>
                <a:ext uri="{FF2B5EF4-FFF2-40B4-BE49-F238E27FC236}">
                  <a16:creationId xmlns:a16="http://schemas.microsoft.com/office/drawing/2014/main" id="{02D7646F-9CDB-917B-BB94-4E6DD45FE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27963" y="4135523"/>
              <a:ext cx="1077116" cy="1045033"/>
            </a:xfrm>
            <a:prstGeom prst="rect">
              <a:avLst/>
            </a:prstGeom>
          </p:spPr>
        </p:pic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4D3AB821-ADE5-097E-1893-BB39CE4C2BC3}"/>
                </a:ext>
              </a:extLst>
            </p:cNvPr>
            <p:cNvSpPr txBox="1"/>
            <p:nvPr/>
          </p:nvSpPr>
          <p:spPr>
            <a:xfrm>
              <a:off x="2456041" y="5430958"/>
              <a:ext cx="10875030" cy="95410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cs-CZ" sz="2800">
                  <a:latin typeface="Verdana"/>
                  <a:ea typeface="Verdana"/>
                </a:rPr>
                <a:t>Poskytování poradenství na úřadech práce mělo</a:t>
              </a:r>
              <a:endParaRPr lang="cs-CZ">
                <a:latin typeface="Calibri" panose="020F0502020204030204"/>
                <a:ea typeface="Calibri" panose="020F0502020204030204"/>
                <a:cs typeface="Calibri" panose="020F0502020204030204"/>
              </a:endParaRPr>
            </a:p>
            <a:p>
              <a:r>
                <a:rPr lang="cs-CZ" sz="2800">
                  <a:latin typeface="Verdana"/>
                  <a:ea typeface="Verdana"/>
                </a:rPr>
                <a:t>v posledních letech velmi kolísavý charakter</a:t>
              </a:r>
              <a:endParaRPr lang="cs-CZ">
                <a:ea typeface="Calibri"/>
                <a:cs typeface="Calibri"/>
              </a:endParaRPr>
            </a:p>
          </p:txBody>
        </p:sp>
        <p:pic>
          <p:nvPicPr>
            <p:cNvPr id="12" name="Grafický objekt 11" descr="Školní budova obrys">
              <a:extLst>
                <a:ext uri="{FF2B5EF4-FFF2-40B4-BE49-F238E27FC236}">
                  <a16:creationId xmlns:a16="http://schemas.microsoft.com/office/drawing/2014/main" id="{6A5A96E7-F2E9-F4F5-2294-EDC972427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42060" y="5174616"/>
              <a:ext cx="1367185" cy="1367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03077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24D038A7-CA64-D50F-9013-21E05F8B0C07}"/>
              </a:ext>
            </a:extLst>
          </p:cNvPr>
          <p:cNvSpPr txBox="1"/>
          <p:nvPr/>
        </p:nvSpPr>
        <p:spPr>
          <a:xfrm>
            <a:off x="101805" y="279774"/>
            <a:ext cx="1173330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78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1575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7362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314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8937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4724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30511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6299" algn="l" defTabSz="675787" rtl="0" eaLnBrk="1" latinLnBrk="0" hangingPunct="1">
              <a:defRPr sz="2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800" b="1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</a:rPr>
              <a:t>VYUŽITÍ KARIÉROVÉHO PORADCE ZE ŠABLON OP JAK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E7517D17-C530-9EF8-16B6-D7CC351F03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1" t="2535" r="1823" b="2607"/>
          <a:stretch/>
        </p:blipFill>
        <p:spPr>
          <a:xfrm>
            <a:off x="5852936" y="1234886"/>
            <a:ext cx="5978079" cy="352017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24F3F999-2C74-8D34-AC6C-6A22A5A76C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4" t="1254" r="2995" b="1567"/>
          <a:stretch/>
        </p:blipFill>
        <p:spPr>
          <a:xfrm>
            <a:off x="450833" y="3121686"/>
            <a:ext cx="4302520" cy="3237059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D9D83F83-E937-7F28-E9B3-B7C0C4AEC7C4}"/>
              </a:ext>
            </a:extLst>
          </p:cNvPr>
          <p:cNvSpPr txBox="1"/>
          <p:nvPr/>
        </p:nvSpPr>
        <p:spPr>
          <a:xfrm>
            <a:off x="356887" y="1140941"/>
            <a:ext cx="49226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>
                <a:latin typeface="Verdana" panose="020B0604030504040204" pitchFamily="34" charset="0"/>
                <a:ea typeface="Verdana" panose="020B0604030504040204" pitchFamily="34" charset="0"/>
              </a:rPr>
              <a:t>K pozici kariérového poradce </a:t>
            </a:r>
            <a:r>
              <a:rPr lang="cs-CZ" sz="2400">
                <a:latin typeface="Verdana" panose="020B0604030504040204" pitchFamily="34" charset="0"/>
                <a:ea typeface="Verdana" panose="020B0604030504040204" pitchFamily="34" charset="0"/>
              </a:rPr>
              <a:t>má přístup 13 % základních škol, na nichž je nicméně 20 % všech žáků </a:t>
            </a:r>
          </a:p>
          <a:p>
            <a:r>
              <a:rPr lang="cs-CZ" sz="2400">
                <a:latin typeface="Verdana" panose="020B0604030504040204" pitchFamily="34" charset="0"/>
                <a:ea typeface="Verdana" panose="020B0604030504040204" pitchFamily="34" charset="0"/>
              </a:rPr>
              <a:t>v ZŠ.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EE227C4B-3E58-1CC6-076D-17D6537ED7CD}"/>
              </a:ext>
            </a:extLst>
          </p:cNvPr>
          <p:cNvSpPr txBox="1"/>
          <p:nvPr/>
        </p:nvSpPr>
        <p:spPr>
          <a:xfrm>
            <a:off x="5051502" y="4851939"/>
            <a:ext cx="705341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>
                <a:latin typeface="Verdana"/>
                <a:ea typeface="Verdana"/>
              </a:rPr>
              <a:t>K pozici kariérového poradce mají </a:t>
            </a:r>
            <a:r>
              <a:rPr lang="cs-CZ" sz="2200" b="1">
                <a:latin typeface="Verdana"/>
                <a:ea typeface="Verdana"/>
              </a:rPr>
              <a:t>základní školy do 100 žáků </a:t>
            </a:r>
            <a:r>
              <a:rPr lang="cs-CZ" sz="2200">
                <a:latin typeface="Verdana"/>
                <a:ea typeface="Verdana"/>
              </a:rPr>
              <a:t>přístup zcela </a:t>
            </a:r>
            <a:r>
              <a:rPr lang="cs-CZ" sz="2200" b="1">
                <a:latin typeface="Verdana"/>
                <a:ea typeface="Verdana"/>
              </a:rPr>
              <a:t>výjimečně</a:t>
            </a:r>
            <a:r>
              <a:rPr lang="cs-CZ" sz="2200">
                <a:latin typeface="Verdana"/>
                <a:ea typeface="Verdana"/>
              </a:rPr>
              <a:t>. </a:t>
            </a:r>
          </a:p>
          <a:p>
            <a:r>
              <a:rPr lang="cs-CZ" sz="2200">
                <a:latin typeface="Verdana"/>
                <a:ea typeface="Verdana"/>
              </a:rPr>
              <a:t>V budoucích politikách je klíčové </a:t>
            </a:r>
            <a:r>
              <a:rPr lang="cs-CZ" sz="2200" b="1">
                <a:latin typeface="Verdana"/>
                <a:ea typeface="Verdana"/>
              </a:rPr>
              <a:t>zohlednit možnosti jednotlivých škol </a:t>
            </a:r>
            <a:r>
              <a:rPr lang="cs-CZ" sz="2200">
                <a:latin typeface="Verdana"/>
                <a:ea typeface="Verdana"/>
              </a:rPr>
              <a:t>(např. vazba na PPP, jeden kariérový poradce pro více škol atp.).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2D7042D6-F88F-5EF3-21B2-6927EED1EC77}"/>
              </a:ext>
            </a:extLst>
          </p:cNvPr>
          <p:cNvSpPr txBox="1"/>
          <p:nvPr/>
        </p:nvSpPr>
        <p:spPr>
          <a:xfrm>
            <a:off x="261825" y="6483154"/>
            <a:ext cx="218419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Zdroj dat: MŠMT</a:t>
            </a:r>
          </a:p>
        </p:txBody>
      </p:sp>
    </p:spTree>
    <p:extLst>
      <p:ext uri="{BB962C8B-B14F-4D97-AF65-F5344CB8AC3E}">
        <p14:creationId xmlns:p14="http://schemas.microsoft.com/office/powerpoint/2010/main" val="5905198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ovéPole 12">
            <a:extLst>
              <a:ext uri="{FF2B5EF4-FFF2-40B4-BE49-F238E27FC236}">
                <a16:creationId xmlns:a16="http://schemas.microsoft.com/office/drawing/2014/main" id="{D9D83F83-E937-7F28-E9B3-B7C0C4AEC7C4}"/>
              </a:ext>
            </a:extLst>
          </p:cNvPr>
          <p:cNvSpPr txBox="1"/>
          <p:nvPr/>
        </p:nvSpPr>
        <p:spPr>
          <a:xfrm>
            <a:off x="422201" y="942379"/>
            <a:ext cx="5456084" cy="2667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>
                <a:latin typeface="Verdana" panose="020B0604030504040204" pitchFamily="34" charset="0"/>
                <a:ea typeface="Verdana" panose="020B0604030504040204" pitchFamily="34" charset="0"/>
              </a:rPr>
              <a:t>K pozici</a:t>
            </a:r>
            <a:r>
              <a:rPr lang="cs-CZ" sz="2400" b="1">
                <a:latin typeface="Verdana" panose="020B0604030504040204" pitchFamily="34" charset="0"/>
                <a:ea typeface="Verdana" panose="020B0604030504040204" pitchFamily="34" charset="0"/>
              </a:rPr>
              <a:t> kariérového poradce </a:t>
            </a:r>
            <a:r>
              <a:rPr lang="cs-CZ" sz="2400">
                <a:latin typeface="Verdana" panose="020B0604030504040204" pitchFamily="34" charset="0"/>
                <a:ea typeface="Verdana" panose="020B0604030504040204" pitchFamily="34" charset="0"/>
              </a:rPr>
              <a:t>má přístup </a:t>
            </a:r>
            <a:r>
              <a:rPr lang="cs-CZ" sz="2400" b="1">
                <a:latin typeface="Verdana" panose="020B0604030504040204" pitchFamily="34" charset="0"/>
                <a:ea typeface="Verdana" panose="020B0604030504040204" pitchFamily="34" charset="0"/>
              </a:rPr>
              <a:t>nejvyšší</a:t>
            </a:r>
            <a:r>
              <a:rPr lang="cs-CZ" sz="2400">
                <a:latin typeface="Verdana" panose="020B0604030504040204" pitchFamily="34" charset="0"/>
                <a:ea typeface="Verdana" panose="020B0604030504040204" pitchFamily="34" charset="0"/>
              </a:rPr>
              <a:t> podíl škol </a:t>
            </a:r>
          </a:p>
          <a:p>
            <a:r>
              <a:rPr lang="cs-CZ" sz="2400">
                <a:latin typeface="Verdana" panose="020B0604030504040204" pitchFamily="34" charset="0"/>
                <a:ea typeface="Verdana" panose="020B0604030504040204" pitchFamily="34" charset="0"/>
              </a:rPr>
              <a:t>v Libereckém kraji a v Praze, </a:t>
            </a:r>
            <a:r>
              <a:rPr lang="cs-CZ" sz="2400" b="1">
                <a:latin typeface="Verdana" panose="020B0604030504040204" pitchFamily="34" charset="0"/>
                <a:ea typeface="Verdana" panose="020B0604030504040204" pitchFamily="34" charset="0"/>
              </a:rPr>
              <a:t>nejnižší</a:t>
            </a:r>
            <a:r>
              <a:rPr lang="cs-CZ" sz="2400">
                <a:latin typeface="Verdana" panose="020B0604030504040204" pitchFamily="34" charset="0"/>
                <a:ea typeface="Verdana" panose="020B0604030504040204" pitchFamily="34" charset="0"/>
              </a:rPr>
              <a:t> podíl škol pak </a:t>
            </a:r>
          </a:p>
          <a:p>
            <a:r>
              <a:rPr lang="cs-CZ" sz="2400">
                <a:latin typeface="Verdana" panose="020B0604030504040204" pitchFamily="34" charset="0"/>
                <a:ea typeface="Verdana" panose="020B0604030504040204" pitchFamily="34" charset="0"/>
              </a:rPr>
              <a:t>v Olomouckém kraji </a:t>
            </a:r>
          </a:p>
          <a:p>
            <a:r>
              <a:rPr lang="cs-CZ" sz="2400">
                <a:latin typeface="Verdana" panose="020B0604030504040204" pitchFamily="34" charset="0"/>
                <a:ea typeface="Verdana" panose="020B0604030504040204" pitchFamily="34" charset="0"/>
              </a:rPr>
              <a:t>a na Vysočině.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225C5A4-2683-915D-25F9-B4DDB8A5D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-1"/>
            <a:ext cx="6096000" cy="337403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1A877F1-B1C5-46E2-586C-B68DAA9783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41" t="487" b="477"/>
          <a:stretch/>
        </p:blipFill>
        <p:spPr>
          <a:xfrm>
            <a:off x="6189946" y="3372577"/>
            <a:ext cx="6002061" cy="346873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8AA0486-7CA2-76AA-47C2-211875D56735}"/>
              </a:ext>
            </a:extLst>
          </p:cNvPr>
          <p:cNvSpPr txBox="1"/>
          <p:nvPr/>
        </p:nvSpPr>
        <p:spPr>
          <a:xfrm>
            <a:off x="422201" y="3880715"/>
            <a:ext cx="54560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>
                <a:latin typeface="Verdana" panose="020B0604030504040204" pitchFamily="34" charset="0"/>
                <a:ea typeface="Verdana" panose="020B0604030504040204" pitchFamily="34" charset="0"/>
              </a:rPr>
              <a:t>Z hlediska </a:t>
            </a:r>
            <a:r>
              <a:rPr lang="cs-CZ" sz="2400" b="1">
                <a:latin typeface="Verdana" panose="020B0604030504040204" pitchFamily="34" charset="0"/>
                <a:ea typeface="Verdana" panose="020B0604030504040204" pitchFamily="34" charset="0"/>
              </a:rPr>
              <a:t>podílů žáků </a:t>
            </a:r>
            <a:r>
              <a:rPr lang="cs-CZ" sz="2400">
                <a:latin typeface="Verdana" panose="020B0604030504040204" pitchFamily="34" charset="0"/>
                <a:ea typeface="Verdana" panose="020B0604030504040204" pitchFamily="34" charset="0"/>
              </a:rPr>
              <a:t>je pozice</a:t>
            </a:r>
            <a:r>
              <a:rPr lang="cs-CZ" sz="2400" b="1">
                <a:latin typeface="Verdana" panose="020B0604030504040204" pitchFamily="34" charset="0"/>
                <a:ea typeface="Verdana" panose="020B0604030504040204" pitchFamily="34" charset="0"/>
              </a:rPr>
              <a:t> kariérového poradce nejdostupnější</a:t>
            </a:r>
            <a:r>
              <a:rPr lang="cs-CZ" sz="2400">
                <a:latin typeface="Verdana" panose="020B0604030504040204" pitchFamily="34" charset="0"/>
                <a:ea typeface="Verdana" panose="020B0604030504040204" pitchFamily="34" charset="0"/>
              </a:rPr>
              <a:t> na základních školách v Libereckém, Plzeňském a Zlínském kraji, </a:t>
            </a:r>
            <a:r>
              <a:rPr lang="cs-CZ" sz="2400" b="1">
                <a:latin typeface="Verdana" panose="020B0604030504040204" pitchFamily="34" charset="0"/>
                <a:ea typeface="Verdana" panose="020B0604030504040204" pitchFamily="34" charset="0"/>
              </a:rPr>
              <a:t>nejméně dostupná</a:t>
            </a:r>
            <a:r>
              <a:rPr lang="cs-CZ" sz="2400">
                <a:latin typeface="Verdana" panose="020B0604030504040204" pitchFamily="34" charset="0"/>
                <a:ea typeface="Verdana" panose="020B0604030504040204" pitchFamily="34" charset="0"/>
              </a:rPr>
              <a:t> pak v Olomouckém </a:t>
            </a:r>
          </a:p>
          <a:p>
            <a:r>
              <a:rPr lang="cs-CZ" sz="2400">
                <a:latin typeface="Verdana" panose="020B0604030504040204" pitchFamily="34" charset="0"/>
                <a:ea typeface="Verdana" panose="020B0604030504040204" pitchFamily="34" charset="0"/>
              </a:rPr>
              <a:t>a Moravskoslezském kraji.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554B9D1-9F57-8143-5589-38DBE993BEE4}"/>
              </a:ext>
            </a:extLst>
          </p:cNvPr>
          <p:cNvSpPr txBox="1"/>
          <p:nvPr/>
        </p:nvSpPr>
        <p:spPr>
          <a:xfrm>
            <a:off x="422201" y="308975"/>
            <a:ext cx="5107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KRAJSKÝ POHLED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276918B-A958-E695-9494-BAAC390F91B3}"/>
              </a:ext>
            </a:extLst>
          </p:cNvPr>
          <p:cNvSpPr txBox="1"/>
          <p:nvPr/>
        </p:nvSpPr>
        <p:spPr>
          <a:xfrm>
            <a:off x="10606436" y="2988527"/>
            <a:ext cx="157603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Zdroj: MŠMT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2BF8A4F9-CBE7-A411-20B9-FA5C87954EF3}"/>
              </a:ext>
            </a:extLst>
          </p:cNvPr>
          <p:cNvSpPr txBox="1"/>
          <p:nvPr/>
        </p:nvSpPr>
        <p:spPr>
          <a:xfrm>
            <a:off x="10606435" y="6528398"/>
            <a:ext cx="157603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Zdroj: MŠMT</a:t>
            </a:r>
          </a:p>
        </p:txBody>
      </p:sp>
    </p:spTree>
    <p:extLst>
      <p:ext uri="{BB962C8B-B14F-4D97-AF65-F5344CB8AC3E}">
        <p14:creationId xmlns:p14="http://schemas.microsoft.com/office/powerpoint/2010/main" val="16048136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>
            <a:extLst>
              <a:ext uri="{FF2B5EF4-FFF2-40B4-BE49-F238E27FC236}">
                <a16:creationId xmlns:a16="http://schemas.microsoft.com/office/drawing/2014/main" id="{68B2A4CB-3FA8-E701-2065-E0CA7603ACD9}"/>
              </a:ext>
            </a:extLst>
          </p:cNvPr>
          <p:cNvSpPr/>
          <p:nvPr/>
        </p:nvSpPr>
        <p:spPr>
          <a:xfrm>
            <a:off x="0" y="-1108"/>
            <a:ext cx="12192000" cy="17307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4739B21-9E1F-4AD8-0D6D-D02D04EEA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264" y="1617086"/>
            <a:ext cx="12194988" cy="226210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285750" algn="l">
              <a:spcAft>
                <a:spcPts val="600"/>
              </a:spcAft>
            </a:pPr>
            <a:r>
              <a:rPr lang="en-US" sz="4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  <a:cs typeface="Biome Light"/>
              </a:rPr>
              <a:t>1. </a:t>
            </a:r>
            <a:r>
              <a:rPr lang="en-US" sz="4000" b="1" err="1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  <a:cs typeface="Biome Light"/>
              </a:rPr>
              <a:t>Panelová</a:t>
            </a:r>
            <a:r>
              <a:rPr lang="en-US" sz="4000" b="1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  <a:cs typeface="Biome Light"/>
              </a:rPr>
              <a:t> </a:t>
            </a: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  <a:cs typeface="Biome Light"/>
              </a:rPr>
              <a:t>diskuse</a:t>
            </a:r>
            <a:r>
              <a:rPr lang="en-US" sz="4000" b="1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  <a:cs typeface="Biome Light"/>
              </a:rPr>
              <a:t>:</a:t>
            </a:r>
            <a:br>
              <a:rPr lang="en-US" sz="4000" b="1">
                <a:latin typeface="Verdana"/>
                <a:ea typeface="Verdana"/>
                <a:cs typeface="Biome Light"/>
              </a:rPr>
            </a:br>
            <a:r>
              <a:rPr lang="cs-CZ" sz="2600" b="1">
                <a:solidFill>
                  <a:srgbClr val="7F7F7F"/>
                </a:solidFill>
                <a:latin typeface="Verdana"/>
                <a:ea typeface="Verdana"/>
                <a:cs typeface="Biome Light"/>
              </a:rPr>
              <a:t>Role kariérového a výchovného poradce v kontextu přechodu na střední školu</a:t>
            </a:r>
            <a:br>
              <a:rPr lang="en-US" sz="4000" kern="1200">
                <a:latin typeface="Biome Light"/>
                <a:cs typeface="Biome Light" panose="020B0303030204020804" pitchFamily="34" charset="0"/>
              </a:rPr>
            </a:br>
            <a:br>
              <a:rPr lang="en-US" sz="4000" kern="1200">
                <a:latin typeface="Biome Light" panose="020B0303030204020804" pitchFamily="34" charset="0"/>
                <a:cs typeface="Biome Light" panose="020B0303030204020804" pitchFamily="34" charset="0"/>
              </a:rPr>
            </a:br>
            <a:br>
              <a:rPr lang="en-US" sz="4000" kern="1200">
                <a:latin typeface="Biome Light" panose="020B0303030204020804" pitchFamily="34" charset="0"/>
                <a:cs typeface="Biome Light" panose="020B0303030204020804" pitchFamily="34" charset="0"/>
              </a:rPr>
            </a:br>
            <a:endParaRPr lang="en-US" sz="4000" kern="1200"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29992904-59CE-6BE6-2A78-F7422ACE8AEA}"/>
              </a:ext>
            </a:extLst>
          </p:cNvPr>
          <p:cNvCxnSpPr/>
          <p:nvPr/>
        </p:nvCxnSpPr>
        <p:spPr>
          <a:xfrm>
            <a:off x="0" y="1832834"/>
            <a:ext cx="12192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B8BDF22-6CA0-1BC0-C6EE-10E4B68AE921}"/>
              </a:ext>
            </a:extLst>
          </p:cNvPr>
          <p:cNvSpPr txBox="1"/>
          <p:nvPr/>
        </p:nvSpPr>
        <p:spPr>
          <a:xfrm>
            <a:off x="2872840" y="4796308"/>
            <a:ext cx="3585449" cy="15081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cs-CZ" sz="2000" b="1">
                <a:latin typeface="Verdana"/>
                <a:ea typeface="Verdana"/>
                <a:cs typeface="Biome Light"/>
              </a:rPr>
              <a:t>Silvie Pýchová</a:t>
            </a:r>
            <a:br>
              <a:rPr lang="cs-CZ" sz="2000" b="1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</a:br>
            <a:r>
              <a:rPr lang="cs-CZ">
                <a:latin typeface="Verdana"/>
                <a:ea typeface="Verdana"/>
                <a:cs typeface="Biome Light"/>
              </a:rPr>
              <a:t>Expertní komora kariérového poradenství</a:t>
            </a:r>
          </a:p>
          <a:p>
            <a:pPr algn="ctr"/>
            <a:r>
              <a:rPr lang="cs-CZ">
                <a:latin typeface="Verdana"/>
                <a:ea typeface="Verdana"/>
                <a:cs typeface="Biome Light"/>
              </a:rPr>
              <a:t>Partnerství pro vzdělávání 2030+</a:t>
            </a:r>
            <a:endParaRPr lang="cs-CZ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79EC68B-A574-ABD5-E2D3-FE957F3BB433}"/>
              </a:ext>
            </a:extLst>
          </p:cNvPr>
          <p:cNvSpPr txBox="1"/>
          <p:nvPr/>
        </p:nvSpPr>
        <p:spPr>
          <a:xfrm>
            <a:off x="6634608" y="4785427"/>
            <a:ext cx="26845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Dana Pražáková</a:t>
            </a:r>
            <a:br>
              <a:rPr lang="cs-CZ" sz="2000" b="1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</a:br>
            <a:r>
              <a:rPr lang="cs-CZ" sz="2000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ČŠI </a:t>
            </a:r>
            <a:endParaRPr lang="cs-CZ" sz="200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42BB9B1A-5F7F-5D12-5776-665FE16925E0}"/>
              </a:ext>
            </a:extLst>
          </p:cNvPr>
          <p:cNvSpPr txBox="1"/>
          <p:nvPr/>
        </p:nvSpPr>
        <p:spPr>
          <a:xfrm>
            <a:off x="8877094" y="4796109"/>
            <a:ext cx="3314906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cs-CZ" sz="2000" b="1">
                <a:latin typeface="Verdana"/>
                <a:ea typeface="Verdana"/>
                <a:cs typeface="Biome Light"/>
              </a:rPr>
              <a:t>Petr </a:t>
            </a:r>
            <a:r>
              <a:rPr lang="cs-CZ" sz="2000" b="1" err="1">
                <a:latin typeface="Verdana"/>
                <a:ea typeface="Verdana"/>
                <a:cs typeface="Biome Light"/>
              </a:rPr>
              <a:t>Chaluš</a:t>
            </a:r>
            <a:br>
              <a:rPr lang="cs-CZ" sz="2000" b="1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</a:br>
            <a:r>
              <a:rPr lang="cs-CZ" sz="2000">
                <a:latin typeface="Verdana"/>
                <a:ea typeface="Verdana"/>
                <a:cs typeface="Biome Light"/>
              </a:rPr>
              <a:t>NPI ČR</a:t>
            </a:r>
          </a:p>
        </p:txBody>
      </p:sp>
      <p:pic>
        <p:nvPicPr>
          <p:cNvPr id="18" name="Picture 10" descr="Matematické kluby – příležitost pro „rozkvět“ dětí ze sociálně  znevýhodněného prostředí | Časopis Komenský v současnosti | MUNI PED">
            <a:extLst>
              <a:ext uri="{FF2B5EF4-FFF2-40B4-BE49-F238E27FC236}">
                <a16:creationId xmlns:a16="http://schemas.microsoft.com/office/drawing/2014/main" id="{2426473D-A394-2BB4-D6EE-E59BA16FFE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55" r="-218" b="15336"/>
          <a:stretch/>
        </p:blipFill>
        <p:spPr>
          <a:xfrm>
            <a:off x="7076675" y="2932067"/>
            <a:ext cx="1800419" cy="1690851"/>
          </a:xfrm>
          <a:prstGeom prst="ellipse">
            <a:avLst/>
          </a:prstGeom>
        </p:spPr>
      </p:pic>
      <p:pic>
        <p:nvPicPr>
          <p:cNvPr id="20" name="Obrázek 19" descr="Obsah obrázku Lidská tvář, úsměv, osoba, kůže&#10;&#10;Popis se vygeneroval automaticky.">
            <a:extLst>
              <a:ext uri="{FF2B5EF4-FFF2-40B4-BE49-F238E27FC236}">
                <a16:creationId xmlns:a16="http://schemas.microsoft.com/office/drawing/2014/main" id="{AA013580-28EE-A9F0-5E96-5D807D42F0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04" b="1092"/>
          <a:stretch/>
        </p:blipFill>
        <p:spPr>
          <a:xfrm>
            <a:off x="3455765" y="2747799"/>
            <a:ext cx="1988605" cy="1898059"/>
          </a:xfrm>
          <a:prstGeom prst="rect">
            <a:avLst/>
          </a:prstGeom>
        </p:spPr>
      </p:pic>
      <p:pic>
        <p:nvPicPr>
          <p:cNvPr id="23" name="Obrázek 22" descr="Obsah obrázku Lidská tvář, oblečení, osoba, muž&#10;&#10;Popis se vygeneroval automaticky.">
            <a:extLst>
              <a:ext uri="{FF2B5EF4-FFF2-40B4-BE49-F238E27FC236}">
                <a16:creationId xmlns:a16="http://schemas.microsoft.com/office/drawing/2014/main" id="{222D4BB7-ED3D-74EB-AA7E-2DD99DA778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961" t="7372" r="21749" b="14118"/>
          <a:stretch/>
        </p:blipFill>
        <p:spPr>
          <a:xfrm>
            <a:off x="894201" y="2847543"/>
            <a:ext cx="1646725" cy="1698573"/>
          </a:xfrm>
          <a:prstGeom prst="ellipse">
            <a:avLst/>
          </a:prstGeom>
        </p:spPr>
      </p:pic>
      <p:sp>
        <p:nvSpPr>
          <p:cNvPr id="24" name="TextovéPole 23">
            <a:extLst>
              <a:ext uri="{FF2B5EF4-FFF2-40B4-BE49-F238E27FC236}">
                <a16:creationId xmlns:a16="http://schemas.microsoft.com/office/drawing/2014/main" id="{34FA762C-8407-B7BC-3B24-41FCA88CC733}"/>
              </a:ext>
            </a:extLst>
          </p:cNvPr>
          <p:cNvSpPr txBox="1"/>
          <p:nvPr/>
        </p:nvSpPr>
        <p:spPr>
          <a:xfrm>
            <a:off x="697307" y="4742686"/>
            <a:ext cx="2031325" cy="677108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cs-CZ" sz="2000" b="1">
                <a:latin typeface="Verdana"/>
                <a:ea typeface="Verdana"/>
                <a:cs typeface="Biome Light"/>
              </a:rPr>
              <a:t>Michal Černý</a:t>
            </a:r>
            <a:br>
              <a:rPr lang="cs-CZ" sz="2000" b="1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</a:br>
            <a:r>
              <a:rPr lang="cs-CZ">
                <a:latin typeface="Verdana"/>
                <a:ea typeface="Verdana"/>
                <a:cs typeface="Biome Light"/>
              </a:rPr>
              <a:t>MŠMT</a:t>
            </a:r>
            <a:endParaRPr lang="cs-CZ">
              <a:cs typeface="Calibri" panose="020F0502020204030204"/>
            </a:endParaRPr>
          </a:p>
        </p:txBody>
      </p:sp>
      <p:pic>
        <p:nvPicPr>
          <p:cNvPr id="4" name="Obrázek 3" descr="Obsah obrázku Lidská tvář, muž, osoba, Lidské vousy&#10;&#10;Popis se vygeneroval automaticky.">
            <a:extLst>
              <a:ext uri="{FF2B5EF4-FFF2-40B4-BE49-F238E27FC236}">
                <a16:creationId xmlns:a16="http://schemas.microsoft.com/office/drawing/2014/main" id="{DBA31F2D-9BCF-741F-743C-3BE3B9D18E7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445" b="-1126"/>
          <a:stretch/>
        </p:blipFill>
        <p:spPr>
          <a:xfrm>
            <a:off x="9605025" y="2824850"/>
            <a:ext cx="2014789" cy="190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913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1">
            <a:extLst>
              <a:ext uri="{FF2B5EF4-FFF2-40B4-BE49-F238E27FC236}">
                <a16:creationId xmlns:a16="http://schemas.microsoft.com/office/drawing/2014/main" id="{EA240360-516E-BBB8-952F-F780BD0C6BE5}"/>
              </a:ext>
            </a:extLst>
          </p:cNvPr>
          <p:cNvSpPr txBox="1">
            <a:spLocks/>
          </p:cNvSpPr>
          <p:nvPr/>
        </p:nvSpPr>
        <p:spPr>
          <a:xfrm>
            <a:off x="1090181" y="2967768"/>
            <a:ext cx="9326231" cy="1661993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cs-CZ" sz="3600" b="1" spc="-200">
                <a:solidFill>
                  <a:srgbClr val="003F77"/>
                </a:solidFill>
                <a:latin typeface="Verdana"/>
                <a:ea typeface="Calibri Light"/>
                <a:cs typeface="Calibri Light"/>
              </a:rPr>
              <a:t>DATOVĚ-ANALYTICKÁ PODPORA PRO HODNOCENÍ A ŘÍZENÍ VZDĚLÁVACÍ SOUSTAVY ČR</a:t>
            </a:r>
            <a:endParaRPr lang="cs-CZ" sz="3600">
              <a:latin typeface="Verdana"/>
            </a:endParaRPr>
          </a:p>
        </p:txBody>
      </p:sp>
      <p:pic>
        <p:nvPicPr>
          <p:cNvPr id="2" name="Obrázek 2" descr="Obsah obrázku text, Písmo, grafický design, snímek obrazovky&#10;&#10;Popis se vygeneroval automaticky.">
            <a:extLst>
              <a:ext uri="{FF2B5EF4-FFF2-40B4-BE49-F238E27FC236}">
                <a16:creationId xmlns:a16="http://schemas.microsoft.com/office/drawing/2014/main" id="{D107C0DE-0C9A-61CF-DE92-8FF1A97E5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158" y="731635"/>
            <a:ext cx="4785360" cy="69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025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>
            <a:extLst>
              <a:ext uri="{FF2B5EF4-FFF2-40B4-BE49-F238E27FC236}">
                <a16:creationId xmlns:a16="http://schemas.microsoft.com/office/drawing/2014/main" id="{68B2A4CB-3FA8-E701-2065-E0CA7603ACD9}"/>
              </a:ext>
            </a:extLst>
          </p:cNvPr>
          <p:cNvSpPr/>
          <p:nvPr/>
        </p:nvSpPr>
        <p:spPr>
          <a:xfrm>
            <a:off x="0" y="-1108"/>
            <a:ext cx="12192000" cy="17307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4739B21-9E1F-4AD8-0D6D-D02D04EEA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264" y="1617086"/>
            <a:ext cx="12194988" cy="226210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285750" algn="l">
              <a:spcAft>
                <a:spcPts val="600"/>
              </a:spcAft>
            </a:pPr>
            <a:r>
              <a:rPr lang="en-US" sz="4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  <a:cs typeface="Biome Light"/>
              </a:rPr>
              <a:t>1. </a:t>
            </a:r>
            <a:r>
              <a:rPr lang="en-US" sz="4000" b="1" err="1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  <a:cs typeface="Biome Light"/>
              </a:rPr>
              <a:t>Panelová</a:t>
            </a:r>
            <a:r>
              <a:rPr lang="en-US" sz="4000" b="1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  <a:cs typeface="Biome Light"/>
              </a:rPr>
              <a:t> </a:t>
            </a: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  <a:cs typeface="Biome Light"/>
              </a:rPr>
              <a:t>diskuse</a:t>
            </a:r>
            <a:r>
              <a:rPr lang="en-US" sz="4000" b="1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  <a:cs typeface="Biome Light"/>
              </a:rPr>
              <a:t>:</a:t>
            </a:r>
            <a:br>
              <a:rPr lang="en-US" sz="4000" b="1">
                <a:latin typeface="Verdana"/>
                <a:ea typeface="Verdana"/>
                <a:cs typeface="Biome Light"/>
              </a:rPr>
            </a:br>
            <a:r>
              <a:rPr lang="cs-CZ" sz="2600" b="1">
                <a:solidFill>
                  <a:srgbClr val="7F7F7F"/>
                </a:solidFill>
                <a:latin typeface="Verdana"/>
                <a:ea typeface="Verdana"/>
                <a:cs typeface="Biome Light"/>
              </a:rPr>
              <a:t>Role kariérového a výchovného poradce v kontextu přechodu na střední školu</a:t>
            </a:r>
            <a:br>
              <a:rPr lang="en-US" sz="4000" kern="1200">
                <a:latin typeface="Biome Light"/>
                <a:cs typeface="Biome Light" panose="020B0303030204020804" pitchFamily="34" charset="0"/>
              </a:rPr>
            </a:br>
            <a:br>
              <a:rPr lang="en-US" sz="4000" kern="1200">
                <a:latin typeface="Biome Light" panose="020B0303030204020804" pitchFamily="34" charset="0"/>
                <a:cs typeface="Biome Light" panose="020B0303030204020804" pitchFamily="34" charset="0"/>
              </a:rPr>
            </a:br>
            <a:br>
              <a:rPr lang="en-US" sz="4000" kern="1200">
                <a:latin typeface="Biome Light" panose="020B0303030204020804" pitchFamily="34" charset="0"/>
                <a:cs typeface="Biome Light" panose="020B0303030204020804" pitchFamily="34" charset="0"/>
              </a:rPr>
            </a:br>
            <a:endParaRPr lang="en-US" sz="4000" kern="1200"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29992904-59CE-6BE6-2A78-F7422ACE8AEA}"/>
              </a:ext>
            </a:extLst>
          </p:cNvPr>
          <p:cNvCxnSpPr/>
          <p:nvPr/>
        </p:nvCxnSpPr>
        <p:spPr>
          <a:xfrm>
            <a:off x="0" y="1832834"/>
            <a:ext cx="12192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ovéPole 3">
            <a:extLst>
              <a:ext uri="{FF2B5EF4-FFF2-40B4-BE49-F238E27FC236}">
                <a16:creationId xmlns:a16="http://schemas.microsoft.com/office/drawing/2014/main" id="{C3D0C291-C500-0303-AD4F-A85B1467B192}"/>
              </a:ext>
            </a:extLst>
          </p:cNvPr>
          <p:cNvSpPr txBox="1"/>
          <p:nvPr/>
        </p:nvSpPr>
        <p:spPr>
          <a:xfrm>
            <a:off x="647481" y="2508723"/>
            <a:ext cx="11146553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err="1">
                <a:latin typeface="Verdana"/>
                <a:ea typeface="Verdana"/>
              </a:rPr>
              <a:t>Odpovídá</a:t>
            </a:r>
            <a:r>
              <a:rPr lang="en-US" sz="2400" b="1">
                <a:latin typeface="Verdana"/>
                <a:ea typeface="Verdana"/>
              </a:rPr>
              <a:t> </a:t>
            </a:r>
            <a:r>
              <a:rPr lang="en-US" sz="2400" b="1" err="1">
                <a:latin typeface="Verdana"/>
                <a:ea typeface="Verdana"/>
              </a:rPr>
              <a:t>podoba</a:t>
            </a:r>
            <a:r>
              <a:rPr lang="en-US" sz="2400" b="1">
                <a:latin typeface="Verdana"/>
                <a:ea typeface="Verdana"/>
              </a:rPr>
              <a:t> </a:t>
            </a:r>
            <a:r>
              <a:rPr lang="en-US" sz="2400" b="1" err="1">
                <a:latin typeface="Verdana"/>
                <a:ea typeface="Verdana"/>
              </a:rPr>
              <a:t>kariérového</a:t>
            </a:r>
            <a:r>
              <a:rPr lang="en-US" sz="2400" b="1">
                <a:latin typeface="Verdana"/>
                <a:ea typeface="Verdana"/>
              </a:rPr>
              <a:t> </a:t>
            </a:r>
            <a:r>
              <a:rPr lang="en-US" sz="2400" b="1" err="1">
                <a:latin typeface="Verdana"/>
                <a:ea typeface="Verdana"/>
              </a:rPr>
              <a:t>poradenství</a:t>
            </a:r>
            <a:r>
              <a:rPr lang="en-US" sz="2400" b="1">
                <a:latin typeface="Verdana"/>
                <a:ea typeface="Verdana"/>
              </a:rPr>
              <a:t> </a:t>
            </a:r>
            <a:r>
              <a:rPr lang="en-US" sz="2400" b="1" err="1">
                <a:latin typeface="Verdana"/>
                <a:ea typeface="Verdana"/>
              </a:rPr>
              <a:t>potřebám</a:t>
            </a:r>
            <a:r>
              <a:rPr lang="en-US" sz="2400" b="1">
                <a:latin typeface="Verdana"/>
                <a:ea typeface="Verdana"/>
              </a:rPr>
              <a:t> </a:t>
            </a:r>
            <a:r>
              <a:rPr lang="en-US" sz="2400" b="1" err="1">
                <a:latin typeface="Verdana"/>
                <a:ea typeface="Verdana"/>
              </a:rPr>
              <a:t>dynamicky</a:t>
            </a:r>
            <a:r>
              <a:rPr lang="en-US" sz="2400" b="1">
                <a:latin typeface="Verdana"/>
                <a:ea typeface="Verdana"/>
              </a:rPr>
              <a:t> </a:t>
            </a:r>
            <a:r>
              <a:rPr lang="en-US" sz="2400" b="1" err="1">
                <a:latin typeface="Verdana"/>
                <a:ea typeface="Verdana"/>
              </a:rPr>
              <a:t>proměňujícího</a:t>
            </a:r>
            <a:r>
              <a:rPr lang="en-US" sz="2400" b="1">
                <a:latin typeface="Verdana"/>
                <a:ea typeface="Verdana"/>
              </a:rPr>
              <a:t> se </a:t>
            </a:r>
            <a:r>
              <a:rPr lang="en-US" sz="2400" b="1" err="1">
                <a:latin typeface="Verdana"/>
                <a:ea typeface="Verdana"/>
              </a:rPr>
              <a:t>trhu</a:t>
            </a:r>
            <a:r>
              <a:rPr lang="en-US" sz="2400" b="1">
                <a:latin typeface="Verdana"/>
                <a:ea typeface="Verdana"/>
              </a:rPr>
              <a:t> </a:t>
            </a:r>
            <a:r>
              <a:rPr lang="en-US" sz="2400" b="1" err="1">
                <a:latin typeface="Verdana"/>
                <a:ea typeface="Verdana"/>
              </a:rPr>
              <a:t>práce</a:t>
            </a:r>
            <a:r>
              <a:rPr lang="en-US" sz="2400" b="1">
                <a:latin typeface="Verdana"/>
                <a:ea typeface="Verdana"/>
              </a:rPr>
              <a:t>?</a:t>
            </a:r>
            <a:endParaRPr lang="en-US" sz="2400">
              <a:latin typeface="Verdana"/>
              <a:ea typeface="Verdana"/>
              <a:cs typeface="Calibri" panose="020F0502020204030204"/>
            </a:endParaRPr>
          </a:p>
          <a:p>
            <a:endParaRPr lang="en-US" sz="2400" b="1">
              <a:latin typeface="Verdana"/>
              <a:ea typeface="Verdana"/>
            </a:endParaRPr>
          </a:p>
          <a:p>
            <a:r>
              <a:rPr lang="en-US" sz="2400" b="1">
                <a:latin typeface="Verdana"/>
                <a:ea typeface="Verdana"/>
              </a:rPr>
              <a:t>Je </a:t>
            </a:r>
            <a:r>
              <a:rPr lang="en-US" sz="2400" b="1" err="1">
                <a:latin typeface="Verdana"/>
                <a:ea typeface="Verdana"/>
              </a:rPr>
              <a:t>zohledňována</a:t>
            </a:r>
            <a:r>
              <a:rPr lang="en-US" sz="2400" b="1">
                <a:latin typeface="Verdana"/>
                <a:ea typeface="Verdana"/>
              </a:rPr>
              <a:t> </a:t>
            </a:r>
            <a:r>
              <a:rPr lang="en-US" sz="2400" b="1" err="1">
                <a:latin typeface="Verdana"/>
                <a:ea typeface="Verdana"/>
              </a:rPr>
              <a:t>skutečnost</a:t>
            </a:r>
            <a:r>
              <a:rPr lang="en-US" sz="2400" b="1">
                <a:latin typeface="Verdana"/>
                <a:ea typeface="Verdana"/>
              </a:rPr>
              <a:t>, </a:t>
            </a:r>
            <a:r>
              <a:rPr lang="en-US" sz="2400" b="1" err="1">
                <a:latin typeface="Verdana"/>
                <a:ea typeface="Verdana"/>
              </a:rPr>
              <a:t>že</a:t>
            </a:r>
            <a:r>
              <a:rPr lang="en-US" sz="2400" b="1">
                <a:latin typeface="Verdana"/>
                <a:ea typeface="Verdana"/>
              </a:rPr>
              <a:t> </a:t>
            </a:r>
            <a:r>
              <a:rPr lang="en-US" sz="2400" b="1" err="1">
                <a:latin typeface="Verdana"/>
                <a:ea typeface="Verdana"/>
              </a:rPr>
              <a:t>člověk</a:t>
            </a:r>
            <a:r>
              <a:rPr lang="en-US" sz="2400" b="1">
                <a:latin typeface="Verdana"/>
                <a:ea typeface="Verdana"/>
              </a:rPr>
              <a:t> </a:t>
            </a:r>
            <a:r>
              <a:rPr lang="en-US" sz="2400" b="1" err="1">
                <a:latin typeface="Verdana"/>
                <a:ea typeface="Verdana"/>
              </a:rPr>
              <a:t>pravděpodobně</a:t>
            </a:r>
            <a:r>
              <a:rPr lang="en-US" sz="2400" b="1">
                <a:latin typeface="Verdana"/>
                <a:ea typeface="Verdana"/>
              </a:rPr>
              <a:t> </a:t>
            </a:r>
            <a:r>
              <a:rPr lang="en-US" sz="2400" b="1" err="1">
                <a:latin typeface="Verdana"/>
                <a:ea typeface="Verdana"/>
              </a:rPr>
              <a:t>nebude</a:t>
            </a:r>
            <a:r>
              <a:rPr lang="en-US" sz="2400" b="1">
                <a:latin typeface="Verdana"/>
                <a:ea typeface="Verdana"/>
              </a:rPr>
              <a:t> </a:t>
            </a:r>
            <a:r>
              <a:rPr lang="en-US" sz="2400" b="1" err="1">
                <a:latin typeface="Verdana"/>
                <a:ea typeface="Verdana"/>
              </a:rPr>
              <a:t>celý</a:t>
            </a:r>
            <a:r>
              <a:rPr lang="en-US" sz="2400" b="1">
                <a:latin typeface="Verdana"/>
                <a:ea typeface="Verdana"/>
              </a:rPr>
              <a:t> </a:t>
            </a:r>
            <a:r>
              <a:rPr lang="en-US" sz="2400" b="1" err="1">
                <a:latin typeface="Verdana"/>
                <a:ea typeface="Verdana"/>
              </a:rPr>
              <a:t>život</a:t>
            </a:r>
            <a:r>
              <a:rPr lang="en-US" sz="2400" b="1">
                <a:latin typeface="Verdana"/>
                <a:ea typeface="Verdana"/>
              </a:rPr>
              <a:t> </a:t>
            </a:r>
            <a:r>
              <a:rPr lang="en-US" sz="2400" b="1" err="1">
                <a:latin typeface="Verdana"/>
                <a:ea typeface="Verdana"/>
              </a:rPr>
              <a:t>vykonávat</a:t>
            </a:r>
            <a:r>
              <a:rPr lang="en-US" sz="2400" b="1">
                <a:latin typeface="Verdana"/>
                <a:ea typeface="Verdana"/>
              </a:rPr>
              <a:t> </a:t>
            </a:r>
            <a:r>
              <a:rPr lang="en-US" sz="2400" b="1" err="1">
                <a:latin typeface="Verdana"/>
                <a:ea typeface="Verdana"/>
              </a:rPr>
              <a:t>jedno</a:t>
            </a:r>
            <a:r>
              <a:rPr lang="en-US" sz="2400" b="1">
                <a:latin typeface="Verdana"/>
                <a:ea typeface="Verdana"/>
              </a:rPr>
              <a:t> </a:t>
            </a:r>
            <a:r>
              <a:rPr lang="en-US" sz="2400" b="1" err="1">
                <a:latin typeface="Verdana"/>
                <a:ea typeface="Verdana"/>
              </a:rPr>
              <a:t>povolání</a:t>
            </a:r>
            <a:r>
              <a:rPr lang="en-US" sz="2400" b="1">
                <a:latin typeface="Verdana"/>
                <a:ea typeface="Verdana"/>
              </a:rPr>
              <a:t>?</a:t>
            </a:r>
            <a:endParaRPr lang="en-US" sz="2400">
              <a:latin typeface="Verdana"/>
              <a:ea typeface="Verdana"/>
              <a:cs typeface="Calibri"/>
            </a:endParaRPr>
          </a:p>
          <a:p>
            <a:endParaRPr lang="en-US" sz="2400" b="1">
              <a:latin typeface="Verdana"/>
              <a:ea typeface="Verdana"/>
            </a:endParaRPr>
          </a:p>
          <a:p>
            <a:r>
              <a:rPr lang="en-US" sz="2400" b="1">
                <a:latin typeface="Verdana"/>
                <a:ea typeface="Verdana"/>
              </a:rPr>
              <a:t>Jak by </a:t>
            </a:r>
            <a:r>
              <a:rPr lang="en-US" sz="2400" b="1" err="1">
                <a:latin typeface="Verdana"/>
                <a:ea typeface="Verdana"/>
              </a:rPr>
              <a:t>mělo</a:t>
            </a:r>
            <a:r>
              <a:rPr lang="en-US" sz="2400" b="1">
                <a:latin typeface="Verdana"/>
                <a:ea typeface="Verdana"/>
              </a:rPr>
              <a:t> </a:t>
            </a:r>
            <a:r>
              <a:rPr lang="en-US" sz="2400" b="1" err="1">
                <a:latin typeface="Verdana"/>
                <a:ea typeface="Verdana"/>
              </a:rPr>
              <a:t>kariérové</a:t>
            </a:r>
            <a:r>
              <a:rPr lang="en-US" sz="2400" b="1">
                <a:latin typeface="Verdana"/>
                <a:ea typeface="Verdana"/>
              </a:rPr>
              <a:t> </a:t>
            </a:r>
            <a:r>
              <a:rPr lang="en-US" sz="2400" b="1" err="1">
                <a:latin typeface="Verdana"/>
                <a:ea typeface="Verdana"/>
              </a:rPr>
              <a:t>poradenství</a:t>
            </a:r>
            <a:r>
              <a:rPr lang="en-US" sz="2400" b="1">
                <a:latin typeface="Verdana"/>
                <a:ea typeface="Verdana"/>
              </a:rPr>
              <a:t> </a:t>
            </a:r>
            <a:r>
              <a:rPr lang="en-US" sz="2400" b="1" err="1">
                <a:latin typeface="Verdana"/>
                <a:ea typeface="Verdana"/>
              </a:rPr>
              <a:t>vypadat</a:t>
            </a:r>
            <a:r>
              <a:rPr lang="en-US" sz="2400" b="1">
                <a:latin typeface="Verdana"/>
                <a:ea typeface="Verdana"/>
              </a:rPr>
              <a:t>?</a:t>
            </a:r>
            <a:endParaRPr lang="en-US" sz="2400">
              <a:latin typeface="Verdana"/>
              <a:ea typeface="Verdana"/>
              <a:cs typeface="Calibri"/>
            </a:endParaRPr>
          </a:p>
          <a:p>
            <a:endParaRPr lang="en-US" sz="2400" b="1">
              <a:latin typeface="Verdana"/>
              <a:ea typeface="Verdana"/>
            </a:endParaRPr>
          </a:p>
          <a:p>
            <a:r>
              <a:rPr lang="en-US" sz="2400" b="1" err="1">
                <a:latin typeface="Verdana"/>
                <a:ea typeface="Verdana"/>
              </a:rPr>
              <a:t>Kdo</a:t>
            </a:r>
            <a:r>
              <a:rPr lang="en-US" sz="2400" b="1">
                <a:latin typeface="Verdana"/>
                <a:ea typeface="Verdana"/>
              </a:rPr>
              <a:t> by se na </a:t>
            </a:r>
            <a:r>
              <a:rPr lang="en-US" sz="2400" b="1" err="1">
                <a:latin typeface="Verdana"/>
                <a:ea typeface="Verdana"/>
              </a:rPr>
              <a:t>něm</a:t>
            </a:r>
            <a:r>
              <a:rPr lang="en-US" sz="2400" b="1">
                <a:latin typeface="Verdana"/>
                <a:ea typeface="Verdana"/>
              </a:rPr>
              <a:t> </a:t>
            </a:r>
            <a:r>
              <a:rPr lang="en-US" sz="2400" b="1" err="1">
                <a:latin typeface="Verdana"/>
                <a:ea typeface="Verdana"/>
              </a:rPr>
              <a:t>měl</a:t>
            </a:r>
            <a:r>
              <a:rPr lang="en-US" sz="2400" b="1">
                <a:latin typeface="Verdana"/>
                <a:ea typeface="Verdana"/>
              </a:rPr>
              <a:t> </a:t>
            </a:r>
            <a:r>
              <a:rPr lang="en-US" sz="2400" b="1" err="1">
                <a:latin typeface="Verdana"/>
                <a:ea typeface="Verdana"/>
              </a:rPr>
              <a:t>podílet</a:t>
            </a:r>
            <a:r>
              <a:rPr lang="en-US" sz="2400" b="1">
                <a:latin typeface="Verdana"/>
                <a:ea typeface="Verdana"/>
              </a:rPr>
              <a:t>?</a:t>
            </a:r>
            <a:endParaRPr lang="en-US" sz="2400">
              <a:latin typeface="Verdana"/>
              <a:ea typeface="Verdan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97395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>
            <a:extLst>
              <a:ext uri="{FF2B5EF4-FFF2-40B4-BE49-F238E27FC236}">
                <a16:creationId xmlns:a16="http://schemas.microsoft.com/office/drawing/2014/main" id="{68B2A4CB-3FA8-E701-2065-E0CA7603ACD9}"/>
              </a:ext>
            </a:extLst>
          </p:cNvPr>
          <p:cNvSpPr/>
          <p:nvPr/>
        </p:nvSpPr>
        <p:spPr>
          <a:xfrm>
            <a:off x="0" y="-1108"/>
            <a:ext cx="12192000" cy="17307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4739B21-9E1F-4AD8-0D6D-D02D04EEA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264" y="1617086"/>
            <a:ext cx="12194988" cy="226210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285750" algn="l">
              <a:spcAft>
                <a:spcPts val="600"/>
              </a:spcAft>
            </a:pPr>
            <a:r>
              <a:rPr lang="en-US" sz="4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  <a:cs typeface="Biome Light"/>
              </a:rPr>
              <a:t>1. </a:t>
            </a:r>
            <a:r>
              <a:rPr lang="en-US" sz="4000" b="1" err="1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  <a:cs typeface="Biome Light"/>
              </a:rPr>
              <a:t>Panelová</a:t>
            </a:r>
            <a:r>
              <a:rPr lang="en-US" sz="4000" b="1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  <a:cs typeface="Biome Light"/>
              </a:rPr>
              <a:t> </a:t>
            </a: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  <a:cs typeface="Biome Light"/>
              </a:rPr>
              <a:t>diskuse</a:t>
            </a:r>
            <a:r>
              <a:rPr lang="en-US" sz="4000" b="1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  <a:cs typeface="Biome Light"/>
              </a:rPr>
              <a:t>:</a:t>
            </a:r>
            <a:br>
              <a:rPr lang="en-US" sz="4000" b="1">
                <a:latin typeface="Verdana"/>
                <a:ea typeface="Verdana"/>
                <a:cs typeface="Biome Light"/>
              </a:rPr>
            </a:br>
            <a:r>
              <a:rPr lang="cs-CZ" sz="2600" b="1">
                <a:solidFill>
                  <a:srgbClr val="7F7F7F"/>
                </a:solidFill>
                <a:latin typeface="Verdana"/>
                <a:ea typeface="Verdana"/>
                <a:cs typeface="Biome Light"/>
              </a:rPr>
              <a:t>Role kariérového a výchovného poradce v kontextu přechodu na střední školu</a:t>
            </a:r>
            <a:br>
              <a:rPr lang="en-US" sz="4000" kern="1200">
                <a:latin typeface="Biome Light"/>
                <a:cs typeface="Biome Light" panose="020B0303030204020804" pitchFamily="34" charset="0"/>
              </a:rPr>
            </a:br>
            <a:br>
              <a:rPr lang="en-US" sz="4000" kern="1200">
                <a:latin typeface="Biome Light" panose="020B0303030204020804" pitchFamily="34" charset="0"/>
                <a:cs typeface="Biome Light" panose="020B0303030204020804" pitchFamily="34" charset="0"/>
              </a:rPr>
            </a:br>
            <a:br>
              <a:rPr lang="en-US" sz="4000" kern="1200">
                <a:latin typeface="Biome Light" panose="020B0303030204020804" pitchFamily="34" charset="0"/>
                <a:cs typeface="Biome Light" panose="020B0303030204020804" pitchFamily="34" charset="0"/>
              </a:rPr>
            </a:br>
            <a:endParaRPr lang="en-US" sz="4000" kern="1200"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29992904-59CE-6BE6-2A78-F7422ACE8AEA}"/>
              </a:ext>
            </a:extLst>
          </p:cNvPr>
          <p:cNvCxnSpPr/>
          <p:nvPr/>
        </p:nvCxnSpPr>
        <p:spPr>
          <a:xfrm>
            <a:off x="0" y="1832834"/>
            <a:ext cx="12192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ovéPole 3">
            <a:extLst>
              <a:ext uri="{FF2B5EF4-FFF2-40B4-BE49-F238E27FC236}">
                <a16:creationId xmlns:a16="http://schemas.microsoft.com/office/drawing/2014/main" id="{C3D0C291-C500-0303-AD4F-A85B1467B192}"/>
              </a:ext>
            </a:extLst>
          </p:cNvPr>
          <p:cNvSpPr txBox="1"/>
          <p:nvPr/>
        </p:nvSpPr>
        <p:spPr>
          <a:xfrm>
            <a:off x="592757" y="2080484"/>
            <a:ext cx="11256002" cy="43396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300" b="1" err="1">
                <a:latin typeface="Verdana"/>
                <a:ea typeface="Verdana"/>
                <a:cs typeface="Arial"/>
              </a:rPr>
              <a:t>Kdo</a:t>
            </a:r>
            <a:r>
              <a:rPr lang="en-US" sz="2300" b="1">
                <a:latin typeface="Verdana"/>
                <a:ea typeface="Verdana"/>
                <a:cs typeface="Arial"/>
              </a:rPr>
              <a:t> </a:t>
            </a:r>
            <a:r>
              <a:rPr lang="en-US" sz="2300" b="1" err="1">
                <a:latin typeface="Verdana"/>
                <a:ea typeface="Verdana"/>
                <a:cs typeface="Arial"/>
              </a:rPr>
              <a:t>má</a:t>
            </a:r>
            <a:r>
              <a:rPr lang="en-US" sz="2300" b="1">
                <a:latin typeface="Verdana"/>
                <a:ea typeface="Verdana"/>
                <a:cs typeface="Arial"/>
              </a:rPr>
              <a:t> </a:t>
            </a:r>
            <a:r>
              <a:rPr lang="en-US" sz="2300" b="1" err="1">
                <a:latin typeface="Verdana"/>
                <a:ea typeface="Verdana"/>
                <a:cs typeface="Arial"/>
              </a:rPr>
              <a:t>mít</a:t>
            </a:r>
            <a:r>
              <a:rPr lang="en-US" sz="2300" b="1">
                <a:latin typeface="Verdana"/>
                <a:ea typeface="Verdana"/>
                <a:cs typeface="Arial"/>
              </a:rPr>
              <a:t> </a:t>
            </a:r>
            <a:r>
              <a:rPr lang="en-US" sz="2300" b="1" err="1">
                <a:latin typeface="Verdana"/>
                <a:ea typeface="Verdana"/>
                <a:cs typeface="Arial"/>
              </a:rPr>
              <a:t>hlavní</a:t>
            </a:r>
            <a:r>
              <a:rPr lang="en-US" sz="2300" b="1">
                <a:latin typeface="Verdana"/>
                <a:ea typeface="Verdana"/>
                <a:cs typeface="Arial"/>
              </a:rPr>
              <a:t> </a:t>
            </a:r>
            <a:r>
              <a:rPr lang="en-US" sz="2300" b="1" err="1">
                <a:latin typeface="Verdana"/>
                <a:ea typeface="Verdana"/>
                <a:cs typeface="Arial"/>
              </a:rPr>
              <a:t>kompetenci</a:t>
            </a:r>
            <a:r>
              <a:rPr lang="en-US" sz="2300" b="1">
                <a:latin typeface="Verdana"/>
                <a:ea typeface="Verdana"/>
                <a:cs typeface="Arial"/>
              </a:rPr>
              <a:t> </a:t>
            </a:r>
            <a:r>
              <a:rPr lang="en-US" sz="2300" b="1" err="1">
                <a:latin typeface="Verdana"/>
                <a:ea typeface="Verdana"/>
                <a:cs typeface="Arial"/>
              </a:rPr>
              <a:t>provádět</a:t>
            </a:r>
            <a:r>
              <a:rPr lang="en-US" sz="2300" b="1">
                <a:latin typeface="Verdana"/>
                <a:ea typeface="Verdana"/>
                <a:cs typeface="Arial"/>
              </a:rPr>
              <a:t> </a:t>
            </a:r>
            <a:r>
              <a:rPr lang="en-US" sz="2300" b="1" err="1">
                <a:latin typeface="Verdana"/>
                <a:ea typeface="Verdana"/>
                <a:cs typeface="Arial"/>
              </a:rPr>
              <a:t>kariérové</a:t>
            </a:r>
            <a:r>
              <a:rPr lang="en-US" sz="2300" b="1">
                <a:latin typeface="Verdana"/>
                <a:ea typeface="Verdana"/>
                <a:cs typeface="Arial"/>
              </a:rPr>
              <a:t> </a:t>
            </a:r>
            <a:r>
              <a:rPr lang="en-US" sz="2300" b="1" err="1">
                <a:latin typeface="Verdana"/>
                <a:ea typeface="Verdana"/>
                <a:cs typeface="Arial"/>
              </a:rPr>
              <a:t>poradenství</a:t>
            </a:r>
            <a:r>
              <a:rPr lang="en-US" sz="2300" b="1">
                <a:latin typeface="Verdana"/>
                <a:ea typeface="Verdana"/>
                <a:cs typeface="Arial"/>
              </a:rPr>
              <a:t> se </a:t>
            </a:r>
            <a:r>
              <a:rPr lang="en-US" sz="2300" b="1" err="1">
                <a:latin typeface="Verdana"/>
                <a:ea typeface="Verdana"/>
                <a:cs typeface="Arial"/>
              </a:rPr>
              <a:t>žáky</a:t>
            </a:r>
            <a:r>
              <a:rPr lang="en-US" sz="2300" b="1">
                <a:latin typeface="Verdana"/>
                <a:ea typeface="Verdana"/>
                <a:cs typeface="Arial"/>
              </a:rPr>
              <a:t> a </a:t>
            </a:r>
            <a:r>
              <a:rPr lang="en-US" sz="2300" b="1" err="1">
                <a:latin typeface="Verdana"/>
                <a:ea typeface="Verdana"/>
                <a:cs typeface="Arial"/>
              </a:rPr>
              <a:t>jaký</a:t>
            </a:r>
            <a:r>
              <a:rPr lang="en-US" sz="2300" b="1">
                <a:latin typeface="Verdana"/>
                <a:ea typeface="Verdana"/>
                <a:cs typeface="Arial"/>
              </a:rPr>
              <a:t> je </a:t>
            </a:r>
            <a:r>
              <a:rPr lang="en-US" sz="2300" b="1" err="1">
                <a:latin typeface="Verdana"/>
                <a:ea typeface="Verdana"/>
                <a:cs typeface="Arial"/>
              </a:rPr>
              <a:t>reálný</a:t>
            </a:r>
            <a:r>
              <a:rPr lang="en-US" sz="2300" b="1">
                <a:latin typeface="Verdana"/>
                <a:ea typeface="Verdana"/>
                <a:cs typeface="Arial"/>
              </a:rPr>
              <a:t> </a:t>
            </a:r>
            <a:r>
              <a:rPr lang="en-US" sz="2300" b="1" err="1">
                <a:latin typeface="Verdana"/>
                <a:ea typeface="Verdana"/>
                <a:cs typeface="Arial"/>
              </a:rPr>
              <a:t>stav</a:t>
            </a:r>
            <a:r>
              <a:rPr lang="en-US" sz="2300" b="1">
                <a:latin typeface="Verdana"/>
                <a:ea typeface="Verdana"/>
                <a:cs typeface="Arial"/>
              </a:rPr>
              <a:t> na </a:t>
            </a:r>
            <a:r>
              <a:rPr lang="en-US" sz="2300" b="1" err="1">
                <a:latin typeface="Verdana"/>
                <a:ea typeface="Verdana"/>
                <a:cs typeface="Arial"/>
              </a:rPr>
              <a:t>školách</a:t>
            </a:r>
            <a:r>
              <a:rPr lang="en-US" sz="2300" b="1">
                <a:latin typeface="Verdana"/>
                <a:ea typeface="Verdana"/>
                <a:cs typeface="Arial"/>
              </a:rPr>
              <a:t>? </a:t>
            </a:r>
            <a:endParaRPr lang="en-US" sz="2300" b="1">
              <a:latin typeface="Verdana"/>
              <a:ea typeface="Verdana"/>
              <a:cs typeface="Calibri"/>
            </a:endParaRPr>
          </a:p>
          <a:p>
            <a:endParaRPr lang="en-US" sz="2300" b="1">
              <a:latin typeface="Verdana"/>
              <a:ea typeface="Verdana"/>
              <a:cs typeface="Arial"/>
            </a:endParaRPr>
          </a:p>
          <a:p>
            <a:r>
              <a:rPr lang="en-US" sz="2300" b="1">
                <a:latin typeface="Verdana"/>
                <a:ea typeface="Verdana"/>
                <a:cs typeface="Arial"/>
              </a:rPr>
              <a:t>Je </a:t>
            </a:r>
            <a:r>
              <a:rPr lang="en-US" sz="2300" b="1" err="1">
                <a:latin typeface="Verdana"/>
                <a:ea typeface="Verdana"/>
                <a:cs typeface="Arial"/>
              </a:rPr>
              <a:t>takto</a:t>
            </a:r>
            <a:r>
              <a:rPr lang="en-US" sz="2300" b="1">
                <a:latin typeface="Verdana"/>
                <a:ea typeface="Verdana"/>
                <a:cs typeface="Arial"/>
              </a:rPr>
              <a:t> </a:t>
            </a:r>
            <a:r>
              <a:rPr lang="en-US" sz="2300" b="1" err="1">
                <a:latin typeface="Verdana"/>
                <a:ea typeface="Verdana"/>
                <a:cs typeface="Arial"/>
              </a:rPr>
              <a:t>nastavený</a:t>
            </a:r>
            <a:r>
              <a:rPr lang="en-US" sz="2300" b="1">
                <a:latin typeface="Verdana"/>
                <a:ea typeface="Verdana"/>
                <a:cs typeface="Arial"/>
              </a:rPr>
              <a:t> </a:t>
            </a:r>
            <a:r>
              <a:rPr lang="en-US" sz="2300" b="1" err="1">
                <a:latin typeface="Verdana"/>
                <a:ea typeface="Verdana"/>
                <a:cs typeface="Arial"/>
              </a:rPr>
              <a:t>systém</a:t>
            </a:r>
            <a:r>
              <a:rPr lang="en-US" sz="2300" b="1">
                <a:latin typeface="Verdana"/>
                <a:ea typeface="Verdana"/>
                <a:cs typeface="Arial"/>
              </a:rPr>
              <a:t> </a:t>
            </a:r>
            <a:r>
              <a:rPr lang="en-US" sz="2300" b="1" err="1">
                <a:latin typeface="Verdana"/>
                <a:ea typeface="Verdana"/>
                <a:cs typeface="Arial"/>
              </a:rPr>
              <a:t>efektivní</a:t>
            </a:r>
            <a:r>
              <a:rPr lang="en-US" sz="2300" b="1">
                <a:latin typeface="Verdana"/>
                <a:ea typeface="Verdana"/>
                <a:cs typeface="Arial"/>
              </a:rPr>
              <a:t>? Co </a:t>
            </a:r>
            <a:r>
              <a:rPr lang="en-US" sz="2300" b="1" err="1">
                <a:latin typeface="Verdana"/>
                <a:ea typeface="Verdana"/>
                <a:cs typeface="Arial"/>
              </a:rPr>
              <a:t>byste</a:t>
            </a:r>
            <a:r>
              <a:rPr lang="en-US" sz="2300" b="1">
                <a:latin typeface="Verdana"/>
                <a:ea typeface="Verdana"/>
                <a:cs typeface="Arial"/>
              </a:rPr>
              <a:t> pro </a:t>
            </a:r>
            <a:r>
              <a:rPr lang="en-US" sz="2300" b="1" err="1">
                <a:latin typeface="Verdana"/>
                <a:ea typeface="Verdana"/>
                <a:cs typeface="Arial"/>
              </a:rPr>
              <a:t>systém</a:t>
            </a:r>
            <a:r>
              <a:rPr lang="en-US" sz="2300" b="1">
                <a:latin typeface="Verdana"/>
                <a:ea typeface="Verdana"/>
                <a:cs typeface="Arial"/>
              </a:rPr>
              <a:t> </a:t>
            </a:r>
            <a:endParaRPr lang="en-US" sz="2300" b="1">
              <a:latin typeface="Verdana"/>
              <a:ea typeface="Verdana"/>
              <a:cs typeface="Calibri"/>
            </a:endParaRPr>
          </a:p>
          <a:p>
            <a:r>
              <a:rPr lang="en-US" sz="2300" b="1">
                <a:latin typeface="Verdana"/>
                <a:ea typeface="Verdana"/>
                <a:cs typeface="Arial"/>
              </a:rPr>
              <a:t>a </a:t>
            </a:r>
            <a:r>
              <a:rPr lang="en-US" sz="2300" b="1" err="1">
                <a:latin typeface="Verdana"/>
                <a:ea typeface="Verdana"/>
                <a:cs typeface="Arial"/>
              </a:rPr>
              <a:t>rozdělení</a:t>
            </a:r>
            <a:r>
              <a:rPr lang="en-US" sz="2300" b="1">
                <a:latin typeface="Verdana"/>
                <a:ea typeface="Verdana"/>
                <a:cs typeface="Arial"/>
              </a:rPr>
              <a:t> </a:t>
            </a:r>
            <a:r>
              <a:rPr lang="en-US" sz="2300" b="1" err="1">
                <a:latin typeface="Verdana"/>
                <a:ea typeface="Verdana"/>
                <a:cs typeface="Arial"/>
              </a:rPr>
              <a:t>rolí</a:t>
            </a:r>
            <a:r>
              <a:rPr lang="en-US" sz="2300" b="1">
                <a:latin typeface="Verdana"/>
                <a:ea typeface="Verdana"/>
                <a:cs typeface="Arial"/>
              </a:rPr>
              <a:t> </a:t>
            </a:r>
            <a:r>
              <a:rPr lang="en-US" sz="2300" b="1" err="1">
                <a:latin typeface="Verdana"/>
                <a:ea typeface="Verdana"/>
                <a:cs typeface="Arial"/>
              </a:rPr>
              <a:t>navrhovali</a:t>
            </a:r>
            <a:r>
              <a:rPr lang="en-US" sz="2300" b="1">
                <a:latin typeface="Verdana"/>
                <a:ea typeface="Verdana"/>
                <a:cs typeface="Arial"/>
              </a:rPr>
              <a:t>? </a:t>
            </a:r>
            <a:endParaRPr lang="en-US" sz="2300" b="1">
              <a:latin typeface="Verdana"/>
              <a:ea typeface="Verdana"/>
              <a:cs typeface="Calibri"/>
            </a:endParaRPr>
          </a:p>
          <a:p>
            <a:endParaRPr lang="en-US" sz="2300" b="1">
              <a:latin typeface="Verdana"/>
              <a:ea typeface="Verdana"/>
              <a:cs typeface="Arial"/>
            </a:endParaRPr>
          </a:p>
          <a:p>
            <a:r>
              <a:rPr lang="en-US" sz="2300" b="1" err="1">
                <a:latin typeface="Verdana"/>
                <a:ea typeface="Verdana"/>
                <a:cs typeface="Arial"/>
              </a:rPr>
              <a:t>Nakolik</a:t>
            </a:r>
            <a:r>
              <a:rPr lang="en-US" sz="2300" b="1">
                <a:latin typeface="Verdana"/>
                <a:ea typeface="Verdana"/>
                <a:cs typeface="Arial"/>
              </a:rPr>
              <a:t> </a:t>
            </a:r>
            <a:r>
              <a:rPr lang="en-US" sz="2300" b="1" err="1">
                <a:latin typeface="Verdana"/>
                <a:ea typeface="Verdana"/>
                <a:cs typeface="Arial"/>
              </a:rPr>
              <a:t>bude</a:t>
            </a:r>
            <a:r>
              <a:rPr lang="en-US" sz="2300" b="1">
                <a:latin typeface="Verdana"/>
                <a:ea typeface="Verdana"/>
                <a:cs typeface="Arial"/>
              </a:rPr>
              <a:t> </a:t>
            </a:r>
            <a:r>
              <a:rPr lang="en-US" sz="2300" b="1" err="1">
                <a:latin typeface="Verdana"/>
                <a:ea typeface="Verdana"/>
                <a:cs typeface="Arial"/>
              </a:rPr>
              <a:t>mít</a:t>
            </a:r>
            <a:r>
              <a:rPr lang="en-US" sz="2300" b="1">
                <a:latin typeface="Verdana"/>
                <a:ea typeface="Verdana"/>
                <a:cs typeface="Arial"/>
              </a:rPr>
              <a:t> </a:t>
            </a:r>
            <a:r>
              <a:rPr lang="en-US" sz="2300" b="1" err="1">
                <a:latin typeface="Verdana"/>
                <a:ea typeface="Verdana"/>
                <a:cs typeface="Arial"/>
              </a:rPr>
              <a:t>žák</a:t>
            </a:r>
            <a:r>
              <a:rPr lang="en-US" sz="2300" b="1">
                <a:latin typeface="Verdana"/>
                <a:ea typeface="Verdana"/>
                <a:cs typeface="Arial"/>
              </a:rPr>
              <a:t> </a:t>
            </a:r>
            <a:r>
              <a:rPr lang="en-US" sz="2300" b="1" err="1">
                <a:latin typeface="Verdana"/>
                <a:ea typeface="Verdana"/>
                <a:cs typeface="Arial"/>
              </a:rPr>
              <a:t>důvěru</a:t>
            </a:r>
            <a:r>
              <a:rPr lang="en-US" sz="2300" b="1">
                <a:latin typeface="Verdana"/>
                <a:ea typeface="Verdana"/>
                <a:cs typeface="Arial"/>
              </a:rPr>
              <a:t> v </a:t>
            </a:r>
            <a:r>
              <a:rPr lang="en-US" sz="2300" b="1" err="1">
                <a:latin typeface="Verdana"/>
                <a:ea typeface="Verdana"/>
                <a:cs typeface="Arial"/>
              </a:rPr>
              <a:t>kariérového</a:t>
            </a:r>
            <a:r>
              <a:rPr lang="en-US" sz="2300" b="1">
                <a:latin typeface="Verdana"/>
                <a:ea typeface="Verdana"/>
                <a:cs typeface="Arial"/>
              </a:rPr>
              <a:t> </a:t>
            </a:r>
            <a:r>
              <a:rPr lang="en-US" sz="2300" b="1" err="1">
                <a:latin typeface="Verdana"/>
                <a:ea typeface="Verdana"/>
                <a:cs typeface="Arial"/>
              </a:rPr>
              <a:t>poradce</a:t>
            </a:r>
            <a:r>
              <a:rPr lang="en-US" sz="2300" b="1">
                <a:latin typeface="Verdana"/>
                <a:ea typeface="Verdana"/>
                <a:cs typeface="Arial"/>
              </a:rPr>
              <a:t>, </a:t>
            </a:r>
            <a:r>
              <a:rPr lang="en-US" sz="2300" b="1" err="1">
                <a:latin typeface="Verdana"/>
                <a:ea typeface="Verdana"/>
                <a:cs typeface="Arial"/>
              </a:rPr>
              <a:t>který</a:t>
            </a:r>
            <a:r>
              <a:rPr lang="en-US" sz="2300" b="1">
                <a:latin typeface="Verdana"/>
                <a:ea typeface="Verdana"/>
                <a:cs typeface="Arial"/>
              </a:rPr>
              <a:t> je </a:t>
            </a:r>
            <a:r>
              <a:rPr lang="en-US" sz="2300" b="1" err="1">
                <a:latin typeface="Verdana"/>
                <a:ea typeface="Verdana"/>
                <a:cs typeface="Arial"/>
              </a:rPr>
              <a:t>současně</a:t>
            </a:r>
            <a:r>
              <a:rPr lang="en-US" sz="2300" b="1">
                <a:latin typeface="Verdana"/>
                <a:ea typeface="Verdana"/>
                <a:cs typeface="Arial"/>
              </a:rPr>
              <a:t> </a:t>
            </a:r>
            <a:r>
              <a:rPr lang="en-US" sz="2300" b="1" err="1">
                <a:latin typeface="Verdana"/>
                <a:ea typeface="Verdana"/>
                <a:cs typeface="Arial"/>
              </a:rPr>
              <a:t>výchovným</a:t>
            </a:r>
            <a:r>
              <a:rPr lang="en-US" sz="2300" b="1">
                <a:latin typeface="Verdana"/>
                <a:ea typeface="Verdana"/>
                <a:cs typeface="Arial"/>
              </a:rPr>
              <a:t> </a:t>
            </a:r>
            <a:r>
              <a:rPr lang="en-US" sz="2300" b="1" err="1">
                <a:latin typeface="Verdana"/>
                <a:ea typeface="Verdana"/>
                <a:cs typeface="Arial"/>
              </a:rPr>
              <a:t>poradcem</a:t>
            </a:r>
            <a:r>
              <a:rPr lang="en-US" sz="2300" b="1">
                <a:latin typeface="Verdana"/>
                <a:ea typeface="Verdana"/>
                <a:cs typeface="Arial"/>
              </a:rPr>
              <a:t>, s </a:t>
            </a:r>
            <a:r>
              <a:rPr lang="en-US" sz="2300" b="1" err="1">
                <a:latin typeface="Verdana"/>
                <a:ea typeface="Verdana"/>
                <a:cs typeface="Arial"/>
              </a:rPr>
              <a:t>nímž</a:t>
            </a:r>
            <a:r>
              <a:rPr lang="en-US" sz="2300" b="1">
                <a:latin typeface="Verdana"/>
                <a:ea typeface="Verdana"/>
                <a:cs typeface="Arial"/>
              </a:rPr>
              <a:t> </a:t>
            </a:r>
            <a:r>
              <a:rPr lang="en-US" sz="2300" b="1" err="1">
                <a:latin typeface="Verdana"/>
                <a:ea typeface="Verdana"/>
                <a:cs typeface="Arial"/>
              </a:rPr>
              <a:t>dříve</a:t>
            </a:r>
            <a:r>
              <a:rPr lang="en-US" sz="2300" b="1">
                <a:latin typeface="Verdana"/>
                <a:ea typeface="Verdana"/>
                <a:cs typeface="Arial"/>
              </a:rPr>
              <a:t> </a:t>
            </a:r>
            <a:r>
              <a:rPr lang="en-US" sz="2300" b="1" err="1">
                <a:latin typeface="Verdana"/>
                <a:ea typeface="Verdana"/>
                <a:cs typeface="Arial"/>
              </a:rPr>
              <a:t>řešil</a:t>
            </a:r>
            <a:r>
              <a:rPr lang="en-US" sz="2300" b="1">
                <a:latin typeface="Verdana"/>
                <a:ea typeface="Verdana"/>
                <a:cs typeface="Arial"/>
              </a:rPr>
              <a:t> </a:t>
            </a:r>
            <a:r>
              <a:rPr lang="en-US" sz="2300" b="1" err="1">
                <a:latin typeface="Verdana"/>
                <a:ea typeface="Verdana"/>
                <a:cs typeface="Arial"/>
              </a:rPr>
              <a:t>své</a:t>
            </a:r>
            <a:r>
              <a:rPr lang="en-US" sz="2300" b="1">
                <a:latin typeface="Verdana"/>
                <a:ea typeface="Verdana"/>
                <a:cs typeface="Arial"/>
              </a:rPr>
              <a:t> </a:t>
            </a:r>
            <a:r>
              <a:rPr lang="en-US" sz="2300" b="1" err="1">
                <a:latin typeface="Verdana"/>
                <a:ea typeface="Verdana"/>
                <a:cs typeface="Arial"/>
              </a:rPr>
              <a:t>výchovné</a:t>
            </a:r>
            <a:r>
              <a:rPr lang="en-US" sz="2300" b="1">
                <a:latin typeface="Verdana"/>
                <a:ea typeface="Verdana"/>
                <a:cs typeface="Arial"/>
              </a:rPr>
              <a:t> </a:t>
            </a:r>
            <a:r>
              <a:rPr lang="en-US" sz="2300" b="1" err="1">
                <a:latin typeface="Verdana"/>
                <a:ea typeface="Verdana"/>
                <a:cs typeface="Arial"/>
              </a:rPr>
              <a:t>delikty</a:t>
            </a:r>
            <a:r>
              <a:rPr lang="en-US" sz="2300" b="1">
                <a:latin typeface="Verdana"/>
                <a:ea typeface="Verdana"/>
                <a:cs typeface="Arial"/>
              </a:rPr>
              <a:t>? </a:t>
            </a:r>
            <a:r>
              <a:rPr lang="en-US" sz="2300" b="1" err="1">
                <a:latin typeface="Verdana"/>
                <a:ea typeface="Verdana"/>
                <a:cs typeface="Arial"/>
              </a:rPr>
              <a:t>Jaká</a:t>
            </a:r>
            <a:r>
              <a:rPr lang="en-US" sz="2300" b="1">
                <a:latin typeface="Verdana"/>
                <a:ea typeface="Verdana"/>
                <a:cs typeface="Arial"/>
              </a:rPr>
              <a:t> </a:t>
            </a:r>
            <a:r>
              <a:rPr lang="en-US" sz="2300" b="1" err="1">
                <a:latin typeface="Verdana"/>
                <a:ea typeface="Verdana"/>
                <a:cs typeface="Arial"/>
              </a:rPr>
              <a:t>má</a:t>
            </a:r>
            <a:r>
              <a:rPr lang="en-US" sz="2300" b="1">
                <a:latin typeface="Verdana"/>
                <a:ea typeface="Verdana"/>
                <a:cs typeface="Arial"/>
              </a:rPr>
              <a:t> </a:t>
            </a:r>
            <a:r>
              <a:rPr lang="en-US" sz="2300" b="1" err="1">
                <a:latin typeface="Verdana"/>
                <a:ea typeface="Verdana"/>
                <a:cs typeface="Arial"/>
              </a:rPr>
              <a:t>tento</a:t>
            </a:r>
            <a:r>
              <a:rPr lang="en-US" sz="2300" b="1">
                <a:latin typeface="Verdana"/>
                <a:ea typeface="Verdana"/>
                <a:cs typeface="Arial"/>
              </a:rPr>
              <a:t> </a:t>
            </a:r>
            <a:r>
              <a:rPr lang="en-US" sz="2300" b="1" err="1">
                <a:latin typeface="Verdana"/>
                <a:ea typeface="Verdana"/>
                <a:cs typeface="Arial"/>
              </a:rPr>
              <a:t>stav</a:t>
            </a:r>
            <a:r>
              <a:rPr lang="en-US" sz="2300" b="1">
                <a:latin typeface="Verdana"/>
                <a:ea typeface="Verdana"/>
                <a:cs typeface="Arial"/>
              </a:rPr>
              <a:t> </a:t>
            </a:r>
            <a:r>
              <a:rPr lang="en-US" sz="2300" b="1" err="1">
                <a:latin typeface="Verdana"/>
                <a:ea typeface="Verdana"/>
                <a:cs typeface="Arial"/>
              </a:rPr>
              <a:t>řešení</a:t>
            </a:r>
            <a:r>
              <a:rPr lang="en-US" sz="2300" b="1">
                <a:latin typeface="Verdana"/>
                <a:ea typeface="Verdana"/>
                <a:cs typeface="Arial"/>
              </a:rPr>
              <a:t>?</a:t>
            </a:r>
            <a:endParaRPr lang="en-US" sz="2300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endParaRPr lang="en-US" sz="2300" b="1">
              <a:latin typeface="Verdana"/>
              <a:ea typeface="Verdana"/>
              <a:cs typeface="Arial"/>
            </a:endParaRPr>
          </a:p>
          <a:p>
            <a:r>
              <a:rPr lang="en-US" sz="2300" b="1" err="1">
                <a:latin typeface="Verdana"/>
                <a:ea typeface="Verdana"/>
                <a:cs typeface="Arial"/>
              </a:rPr>
              <a:t>Měla</a:t>
            </a:r>
            <a:r>
              <a:rPr lang="en-US" sz="2300" b="1">
                <a:latin typeface="Verdana"/>
                <a:ea typeface="Verdana"/>
                <a:cs typeface="Arial"/>
              </a:rPr>
              <a:t> by </a:t>
            </a:r>
            <a:r>
              <a:rPr lang="en-US" sz="2300" b="1" err="1">
                <a:latin typeface="Verdana"/>
                <a:ea typeface="Verdana"/>
                <a:cs typeface="Arial"/>
              </a:rPr>
              <a:t>být</a:t>
            </a:r>
            <a:r>
              <a:rPr lang="en-US" sz="2300" b="1">
                <a:latin typeface="Verdana"/>
                <a:ea typeface="Verdana"/>
                <a:cs typeface="Arial"/>
              </a:rPr>
              <a:t> </a:t>
            </a:r>
            <a:r>
              <a:rPr lang="en-US" sz="2300" b="1" err="1">
                <a:latin typeface="Verdana"/>
                <a:ea typeface="Verdana"/>
                <a:cs typeface="Arial"/>
              </a:rPr>
              <a:t>pozice</a:t>
            </a:r>
            <a:r>
              <a:rPr lang="en-US" sz="2300" b="1">
                <a:latin typeface="Verdana"/>
                <a:ea typeface="Verdana"/>
                <a:cs typeface="Arial"/>
              </a:rPr>
              <a:t> </a:t>
            </a:r>
            <a:r>
              <a:rPr lang="en-US" sz="2300" b="1" err="1">
                <a:latin typeface="Verdana"/>
                <a:ea typeface="Verdana"/>
                <a:cs typeface="Arial"/>
              </a:rPr>
              <a:t>kariérového</a:t>
            </a:r>
            <a:r>
              <a:rPr lang="en-US" sz="2300" b="1">
                <a:latin typeface="Verdana"/>
                <a:ea typeface="Verdana"/>
                <a:cs typeface="Arial"/>
              </a:rPr>
              <a:t> </a:t>
            </a:r>
            <a:r>
              <a:rPr lang="en-US" sz="2300" b="1" err="1">
                <a:latin typeface="Verdana"/>
                <a:ea typeface="Verdana"/>
                <a:cs typeface="Arial"/>
              </a:rPr>
              <a:t>poradce</a:t>
            </a:r>
            <a:r>
              <a:rPr lang="en-US" sz="2300" b="1">
                <a:latin typeface="Verdana"/>
                <a:ea typeface="Verdana"/>
                <a:cs typeface="Arial"/>
              </a:rPr>
              <a:t> </a:t>
            </a:r>
            <a:r>
              <a:rPr lang="en-US" sz="2300" b="1" err="1">
                <a:latin typeface="Verdana"/>
                <a:ea typeface="Verdana"/>
                <a:cs typeface="Arial"/>
              </a:rPr>
              <a:t>hrazena</a:t>
            </a:r>
            <a:r>
              <a:rPr lang="en-US" sz="2300" b="1">
                <a:latin typeface="Verdana"/>
                <a:ea typeface="Verdana"/>
                <a:cs typeface="Arial"/>
              </a:rPr>
              <a:t> </a:t>
            </a:r>
            <a:r>
              <a:rPr lang="en-US" sz="2300" b="1" err="1">
                <a:latin typeface="Verdana"/>
                <a:ea typeface="Verdana"/>
                <a:cs typeface="Arial"/>
              </a:rPr>
              <a:t>systémově</a:t>
            </a:r>
            <a:r>
              <a:rPr lang="en-US" sz="2300" b="1">
                <a:latin typeface="Verdana"/>
                <a:ea typeface="Verdana"/>
                <a:cs typeface="Arial"/>
              </a:rPr>
              <a:t> ze </a:t>
            </a:r>
            <a:r>
              <a:rPr lang="en-US" sz="2300" b="1" err="1">
                <a:latin typeface="Verdana"/>
                <a:ea typeface="Verdana"/>
                <a:cs typeface="Arial"/>
              </a:rPr>
              <a:t>státního</a:t>
            </a:r>
            <a:r>
              <a:rPr lang="en-US" sz="2300" b="1">
                <a:latin typeface="Verdana"/>
                <a:ea typeface="Verdana"/>
                <a:cs typeface="Arial"/>
              </a:rPr>
              <a:t> </a:t>
            </a:r>
            <a:r>
              <a:rPr lang="en-US" sz="2300" b="1" err="1">
                <a:latin typeface="Verdana"/>
                <a:ea typeface="Verdana"/>
                <a:cs typeface="Arial"/>
              </a:rPr>
              <a:t>rozpočtu</a:t>
            </a:r>
            <a:r>
              <a:rPr lang="en-US" sz="2300" b="1">
                <a:latin typeface="Verdana"/>
                <a:ea typeface="Verdana"/>
                <a:cs typeface="Arial"/>
              </a:rPr>
              <a:t>, </a:t>
            </a:r>
            <a:r>
              <a:rPr lang="en-US" sz="2300" b="1" err="1">
                <a:latin typeface="Verdana"/>
                <a:ea typeface="Verdana"/>
                <a:cs typeface="Arial"/>
              </a:rPr>
              <a:t>nikoliv</a:t>
            </a:r>
            <a:r>
              <a:rPr lang="en-US" sz="2300" b="1">
                <a:latin typeface="Verdana"/>
                <a:ea typeface="Verdana"/>
                <a:cs typeface="Arial"/>
              </a:rPr>
              <a:t> ze </a:t>
            </a:r>
            <a:r>
              <a:rPr lang="en-US" sz="2300" b="1" err="1">
                <a:latin typeface="Verdana"/>
                <a:ea typeface="Verdana"/>
                <a:cs typeface="Arial"/>
              </a:rPr>
              <a:t>šablon</a:t>
            </a:r>
            <a:r>
              <a:rPr lang="en-US" sz="2300" b="1">
                <a:latin typeface="Verdana"/>
                <a:ea typeface="Verdana"/>
                <a:cs typeface="Arial"/>
              </a:rPr>
              <a:t>? Od </a:t>
            </a:r>
            <a:r>
              <a:rPr lang="en-US" sz="2300" b="1" err="1">
                <a:latin typeface="Verdana"/>
                <a:ea typeface="Verdana"/>
                <a:cs typeface="Arial"/>
              </a:rPr>
              <a:t>kdy</a:t>
            </a:r>
            <a:r>
              <a:rPr lang="en-US" sz="2300" b="1">
                <a:latin typeface="Verdana"/>
                <a:ea typeface="Verdana"/>
                <a:cs typeface="Arial"/>
              </a:rPr>
              <a:t> a </a:t>
            </a:r>
            <a:r>
              <a:rPr lang="en-US" sz="2300" b="1" err="1">
                <a:latin typeface="Verdana"/>
                <a:ea typeface="Verdana"/>
                <a:cs typeface="Arial"/>
              </a:rPr>
              <a:t>jakým</a:t>
            </a:r>
            <a:r>
              <a:rPr lang="en-US" sz="2300" b="1">
                <a:latin typeface="Verdana"/>
                <a:ea typeface="Verdana"/>
                <a:cs typeface="Arial"/>
              </a:rPr>
              <a:t> </a:t>
            </a:r>
            <a:r>
              <a:rPr lang="en-US" sz="2300" b="1" err="1">
                <a:latin typeface="Verdana"/>
                <a:ea typeface="Verdana"/>
                <a:cs typeface="Arial"/>
              </a:rPr>
              <a:t>způsobem</a:t>
            </a:r>
            <a:r>
              <a:rPr lang="en-US" sz="2300" b="1">
                <a:latin typeface="Verdana"/>
                <a:ea typeface="Verdana"/>
                <a:cs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692099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>
            <a:extLst>
              <a:ext uri="{FF2B5EF4-FFF2-40B4-BE49-F238E27FC236}">
                <a16:creationId xmlns:a16="http://schemas.microsoft.com/office/drawing/2014/main" id="{68B2A4CB-3FA8-E701-2065-E0CA7603ACD9}"/>
              </a:ext>
            </a:extLst>
          </p:cNvPr>
          <p:cNvSpPr/>
          <p:nvPr/>
        </p:nvSpPr>
        <p:spPr>
          <a:xfrm>
            <a:off x="0" y="-1108"/>
            <a:ext cx="12192000" cy="17307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4739B21-9E1F-4AD8-0D6D-D02D04EEA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264" y="1617086"/>
            <a:ext cx="12194988" cy="226210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285750" algn="l">
              <a:spcAft>
                <a:spcPts val="600"/>
              </a:spcAft>
            </a:pPr>
            <a:r>
              <a:rPr lang="en-US" sz="4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  <a:cs typeface="Biome Light"/>
              </a:rPr>
              <a:t>1. </a:t>
            </a:r>
            <a:r>
              <a:rPr lang="en-US" sz="4000" b="1" err="1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  <a:cs typeface="Biome Light"/>
              </a:rPr>
              <a:t>Panelová</a:t>
            </a:r>
            <a:r>
              <a:rPr lang="en-US" sz="4000" b="1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  <a:cs typeface="Biome Light"/>
              </a:rPr>
              <a:t> </a:t>
            </a: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  <a:cs typeface="Biome Light"/>
              </a:rPr>
              <a:t>diskuse</a:t>
            </a:r>
            <a:r>
              <a:rPr lang="en-US" sz="4000" b="1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  <a:cs typeface="Biome Light"/>
              </a:rPr>
              <a:t>:</a:t>
            </a:r>
            <a:br>
              <a:rPr lang="en-US" sz="4000" b="1">
                <a:latin typeface="Verdana"/>
                <a:ea typeface="Verdana"/>
                <a:cs typeface="Biome Light"/>
              </a:rPr>
            </a:br>
            <a:r>
              <a:rPr lang="cs-CZ" sz="2600" b="1">
                <a:solidFill>
                  <a:srgbClr val="7F7F7F"/>
                </a:solidFill>
                <a:latin typeface="Verdana"/>
                <a:ea typeface="Verdana"/>
                <a:cs typeface="Biome Light"/>
              </a:rPr>
              <a:t>Role kariérového a výchovného poradce v kontextu přechodu na střední školu</a:t>
            </a:r>
            <a:br>
              <a:rPr lang="en-US" sz="4000" kern="1200">
                <a:latin typeface="Biome Light"/>
                <a:cs typeface="Biome Light" panose="020B0303030204020804" pitchFamily="34" charset="0"/>
              </a:rPr>
            </a:br>
            <a:br>
              <a:rPr lang="en-US" sz="4000" kern="1200">
                <a:latin typeface="Biome Light" panose="020B0303030204020804" pitchFamily="34" charset="0"/>
                <a:cs typeface="Biome Light" panose="020B0303030204020804" pitchFamily="34" charset="0"/>
              </a:rPr>
            </a:br>
            <a:br>
              <a:rPr lang="en-US" sz="4000" kern="1200">
                <a:latin typeface="Biome Light" panose="020B0303030204020804" pitchFamily="34" charset="0"/>
                <a:cs typeface="Biome Light" panose="020B0303030204020804" pitchFamily="34" charset="0"/>
              </a:rPr>
            </a:br>
            <a:endParaRPr lang="en-US" sz="4000" kern="1200"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29992904-59CE-6BE6-2A78-F7422ACE8AEA}"/>
              </a:ext>
            </a:extLst>
          </p:cNvPr>
          <p:cNvCxnSpPr/>
          <p:nvPr/>
        </p:nvCxnSpPr>
        <p:spPr>
          <a:xfrm>
            <a:off x="0" y="1832834"/>
            <a:ext cx="12192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ovéPole 3">
            <a:extLst>
              <a:ext uri="{FF2B5EF4-FFF2-40B4-BE49-F238E27FC236}">
                <a16:creationId xmlns:a16="http://schemas.microsoft.com/office/drawing/2014/main" id="{C3D0C291-C500-0303-AD4F-A85B1467B192}"/>
              </a:ext>
            </a:extLst>
          </p:cNvPr>
          <p:cNvSpPr txBox="1"/>
          <p:nvPr/>
        </p:nvSpPr>
        <p:spPr>
          <a:xfrm>
            <a:off x="642287" y="2730599"/>
            <a:ext cx="10306112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err="1">
                <a:latin typeface="Verdana"/>
                <a:ea typeface="Verdana"/>
                <a:cs typeface="Arial"/>
              </a:rPr>
              <a:t>Existují</a:t>
            </a:r>
            <a:r>
              <a:rPr lang="en-US" sz="2400" b="1">
                <a:latin typeface="Verdana"/>
                <a:ea typeface="Verdana"/>
                <a:cs typeface="Arial"/>
              </a:rPr>
              <a:t> </a:t>
            </a:r>
            <a:r>
              <a:rPr lang="en-US" sz="2400" b="1" err="1">
                <a:latin typeface="Verdana"/>
                <a:ea typeface="Verdana"/>
                <a:cs typeface="Arial"/>
              </a:rPr>
              <a:t>příklady</a:t>
            </a:r>
            <a:r>
              <a:rPr lang="en-US" sz="2400" b="1">
                <a:latin typeface="Verdana"/>
                <a:ea typeface="Verdana"/>
                <a:cs typeface="Arial"/>
              </a:rPr>
              <a:t> </a:t>
            </a:r>
            <a:r>
              <a:rPr lang="en-US" sz="2400" b="1" err="1">
                <a:latin typeface="Verdana"/>
                <a:ea typeface="Verdana"/>
                <a:cs typeface="Arial"/>
              </a:rPr>
              <a:t>dobré</a:t>
            </a:r>
            <a:r>
              <a:rPr lang="en-US" sz="2400" b="1">
                <a:latin typeface="Verdana"/>
                <a:ea typeface="Verdana"/>
                <a:cs typeface="Arial"/>
              </a:rPr>
              <a:t> </a:t>
            </a:r>
            <a:r>
              <a:rPr lang="en-US" sz="2400" b="1" err="1">
                <a:latin typeface="Verdana"/>
                <a:ea typeface="Verdana"/>
                <a:cs typeface="Arial"/>
              </a:rPr>
              <a:t>praxe</a:t>
            </a:r>
            <a:r>
              <a:rPr lang="en-US" sz="2400" b="1">
                <a:latin typeface="Verdana"/>
                <a:ea typeface="Verdana"/>
                <a:cs typeface="Arial"/>
              </a:rPr>
              <a:t> v </a:t>
            </a:r>
            <a:r>
              <a:rPr lang="en-US" sz="2400" b="1" err="1">
                <a:latin typeface="Verdana"/>
                <a:ea typeface="Verdana"/>
                <a:cs typeface="Arial"/>
              </a:rPr>
              <a:t>rozdělení</a:t>
            </a:r>
            <a:r>
              <a:rPr lang="en-US" sz="2400" b="1">
                <a:latin typeface="Verdana"/>
                <a:ea typeface="Verdana"/>
                <a:cs typeface="Arial"/>
              </a:rPr>
              <a:t> </a:t>
            </a:r>
            <a:r>
              <a:rPr lang="en-US" sz="2400" b="1" err="1">
                <a:latin typeface="Verdana"/>
                <a:ea typeface="Verdana"/>
                <a:cs typeface="Arial"/>
              </a:rPr>
              <a:t>rolí</a:t>
            </a:r>
            <a:r>
              <a:rPr lang="en-US" sz="2400" b="1">
                <a:latin typeface="Verdana"/>
                <a:ea typeface="Verdana"/>
                <a:cs typeface="Arial"/>
              </a:rPr>
              <a:t> a </a:t>
            </a:r>
            <a:r>
              <a:rPr lang="en-US" sz="2400" b="1" err="1">
                <a:latin typeface="Verdana"/>
                <a:ea typeface="Verdana"/>
                <a:cs typeface="Arial"/>
              </a:rPr>
              <a:t>dobré</a:t>
            </a:r>
            <a:r>
              <a:rPr lang="en-US" sz="2400" b="1">
                <a:latin typeface="Verdana"/>
                <a:ea typeface="Verdana"/>
                <a:cs typeface="Arial"/>
              </a:rPr>
              <a:t> </a:t>
            </a:r>
            <a:r>
              <a:rPr lang="en-US" sz="2400" b="1" err="1">
                <a:latin typeface="Verdana"/>
                <a:ea typeface="Verdana"/>
                <a:cs typeface="Arial"/>
              </a:rPr>
              <a:t>praxe</a:t>
            </a:r>
            <a:r>
              <a:rPr lang="en-US" sz="2400" b="1">
                <a:latin typeface="Verdana"/>
                <a:ea typeface="Verdana"/>
                <a:cs typeface="Arial"/>
              </a:rPr>
              <a:t> v </a:t>
            </a:r>
            <a:r>
              <a:rPr lang="en-US" sz="2400" b="1" err="1">
                <a:latin typeface="Verdana"/>
                <a:ea typeface="Verdana"/>
                <a:cs typeface="Arial"/>
              </a:rPr>
              <a:t>realizaci</a:t>
            </a:r>
            <a:r>
              <a:rPr lang="en-US" sz="2400" b="1">
                <a:latin typeface="Verdana"/>
                <a:ea typeface="Verdana"/>
                <a:cs typeface="Arial"/>
              </a:rPr>
              <a:t> </a:t>
            </a:r>
            <a:r>
              <a:rPr lang="en-US" sz="2400" b="1" err="1">
                <a:latin typeface="Verdana"/>
                <a:ea typeface="Verdana"/>
                <a:cs typeface="Arial"/>
              </a:rPr>
              <a:t>kariérového</a:t>
            </a:r>
            <a:r>
              <a:rPr lang="en-US" sz="2400" b="1">
                <a:latin typeface="Verdana"/>
                <a:ea typeface="Verdana"/>
                <a:cs typeface="Arial"/>
              </a:rPr>
              <a:t> </a:t>
            </a:r>
            <a:r>
              <a:rPr lang="en-US" sz="2400" b="1" err="1">
                <a:latin typeface="Verdana"/>
                <a:ea typeface="Verdana"/>
                <a:cs typeface="Arial"/>
              </a:rPr>
              <a:t>poradenství</a:t>
            </a:r>
            <a:r>
              <a:rPr lang="en-US" sz="2400" b="1">
                <a:latin typeface="Verdana"/>
                <a:ea typeface="Verdana"/>
                <a:cs typeface="Arial"/>
              </a:rPr>
              <a:t>?</a:t>
            </a:r>
          </a:p>
          <a:p>
            <a:endParaRPr lang="en-US" sz="2400" b="1">
              <a:latin typeface="Verdana"/>
              <a:ea typeface="Verdana"/>
              <a:cs typeface="Arial"/>
            </a:endParaRPr>
          </a:p>
          <a:p>
            <a:r>
              <a:rPr lang="en-US" sz="2400" b="1" err="1">
                <a:latin typeface="Verdana"/>
                <a:ea typeface="Verdana"/>
                <a:cs typeface="Arial"/>
              </a:rPr>
              <a:t>Existují</a:t>
            </a:r>
            <a:r>
              <a:rPr lang="en-US" sz="2400" b="1">
                <a:latin typeface="Verdana"/>
                <a:ea typeface="Verdana"/>
                <a:cs typeface="Arial"/>
              </a:rPr>
              <a:t> </a:t>
            </a:r>
            <a:r>
              <a:rPr lang="en-US" sz="2400" b="1" err="1">
                <a:latin typeface="Verdana"/>
                <a:ea typeface="Verdana"/>
                <a:cs typeface="Arial"/>
              </a:rPr>
              <a:t>naopak</a:t>
            </a:r>
            <a:r>
              <a:rPr lang="en-US" sz="2400" b="1">
                <a:latin typeface="Verdana"/>
                <a:ea typeface="Verdana"/>
                <a:cs typeface="Arial"/>
              </a:rPr>
              <a:t> </a:t>
            </a:r>
            <a:r>
              <a:rPr lang="en-US" sz="2400" b="1" err="1">
                <a:latin typeface="Verdana"/>
                <a:ea typeface="Verdana"/>
                <a:cs typeface="Arial"/>
              </a:rPr>
              <a:t>bariéry</a:t>
            </a:r>
            <a:r>
              <a:rPr lang="en-US" sz="2400" b="1">
                <a:latin typeface="Verdana"/>
                <a:ea typeface="Verdana"/>
                <a:cs typeface="Arial"/>
              </a:rPr>
              <a:t> v </a:t>
            </a:r>
            <a:r>
              <a:rPr lang="en-US" sz="2400" b="1" err="1">
                <a:latin typeface="Verdana"/>
                <a:ea typeface="Verdana"/>
                <a:cs typeface="Arial"/>
              </a:rPr>
              <a:t>přenosu</a:t>
            </a:r>
            <a:r>
              <a:rPr lang="en-US" sz="2400" b="1">
                <a:latin typeface="Verdana"/>
                <a:ea typeface="Verdana"/>
                <a:cs typeface="Arial"/>
              </a:rPr>
              <a:t> </a:t>
            </a:r>
            <a:r>
              <a:rPr lang="en-US" sz="2400" b="1" err="1">
                <a:latin typeface="Verdana"/>
                <a:ea typeface="Verdana"/>
                <a:cs typeface="Arial"/>
              </a:rPr>
              <a:t>příkladů</a:t>
            </a:r>
            <a:r>
              <a:rPr lang="en-US" sz="2400" b="1">
                <a:latin typeface="Verdana"/>
                <a:ea typeface="Verdana"/>
                <a:cs typeface="Arial"/>
              </a:rPr>
              <a:t> </a:t>
            </a:r>
            <a:r>
              <a:rPr lang="en-US" sz="2400" b="1" err="1">
                <a:latin typeface="Verdana"/>
                <a:ea typeface="Verdana"/>
                <a:cs typeface="Arial"/>
              </a:rPr>
              <a:t>dobré</a:t>
            </a:r>
            <a:r>
              <a:rPr lang="en-US" sz="2400" b="1">
                <a:latin typeface="Verdana"/>
                <a:ea typeface="Verdana"/>
                <a:cs typeface="Arial"/>
              </a:rPr>
              <a:t> </a:t>
            </a:r>
            <a:r>
              <a:rPr lang="en-US" sz="2400" b="1" err="1">
                <a:latin typeface="Verdana"/>
                <a:ea typeface="Verdana"/>
                <a:cs typeface="Arial"/>
              </a:rPr>
              <a:t>praxe</a:t>
            </a:r>
            <a:r>
              <a:rPr lang="en-US" sz="2400" b="1">
                <a:latin typeface="Verdana"/>
                <a:ea typeface="Verdana"/>
                <a:cs typeface="Arial"/>
              </a:rPr>
              <a:t> </a:t>
            </a:r>
            <a:endParaRPr lang="en-US">
              <a:latin typeface="Calibri" panose="020F0502020204030204"/>
              <a:ea typeface="Verdana"/>
              <a:cs typeface="Calibri" panose="020F0502020204030204"/>
            </a:endParaRPr>
          </a:p>
          <a:p>
            <a:r>
              <a:rPr lang="en-US" sz="2400" b="1">
                <a:latin typeface="Verdana"/>
                <a:ea typeface="Verdana"/>
                <a:cs typeface="Arial"/>
              </a:rPr>
              <a:t>a </a:t>
            </a:r>
            <a:r>
              <a:rPr lang="en-US" sz="2400" b="1" err="1">
                <a:latin typeface="Verdana"/>
                <a:ea typeface="Verdana"/>
                <a:cs typeface="Arial"/>
              </a:rPr>
              <a:t>zavádění</a:t>
            </a:r>
            <a:r>
              <a:rPr lang="en-US" sz="2400" b="1">
                <a:latin typeface="Verdana"/>
                <a:ea typeface="Verdana"/>
                <a:cs typeface="Arial"/>
              </a:rPr>
              <a:t> </a:t>
            </a:r>
            <a:r>
              <a:rPr lang="en-US" sz="2400" b="1" err="1">
                <a:latin typeface="Verdana"/>
                <a:ea typeface="Verdana"/>
                <a:cs typeface="Arial"/>
              </a:rPr>
              <a:t>inovací</a:t>
            </a:r>
            <a:r>
              <a:rPr lang="en-US" sz="2400" b="1">
                <a:latin typeface="Verdana"/>
                <a:ea typeface="Verdana"/>
                <a:cs typeface="Arial"/>
              </a:rPr>
              <a:t> v </a:t>
            </a:r>
            <a:r>
              <a:rPr lang="en-US" sz="2400" b="1" err="1">
                <a:latin typeface="Verdana"/>
                <a:ea typeface="Verdana"/>
                <a:cs typeface="Arial"/>
              </a:rPr>
              <a:t>realizaci</a:t>
            </a:r>
            <a:r>
              <a:rPr lang="en-US" sz="2400" b="1">
                <a:latin typeface="Verdana"/>
                <a:ea typeface="Verdana"/>
                <a:cs typeface="Arial"/>
              </a:rPr>
              <a:t> </a:t>
            </a:r>
            <a:r>
              <a:rPr lang="en-US" sz="2400" b="1" err="1">
                <a:latin typeface="Verdana"/>
                <a:ea typeface="Verdana"/>
                <a:cs typeface="Arial"/>
              </a:rPr>
              <a:t>kariérového</a:t>
            </a:r>
            <a:r>
              <a:rPr lang="en-US" sz="2400" b="1">
                <a:latin typeface="Verdana"/>
                <a:ea typeface="Verdana"/>
                <a:cs typeface="Arial"/>
              </a:rPr>
              <a:t> </a:t>
            </a:r>
            <a:r>
              <a:rPr lang="en-US" sz="2400" b="1" err="1">
                <a:latin typeface="Verdana"/>
                <a:ea typeface="Verdana"/>
                <a:cs typeface="Arial"/>
              </a:rPr>
              <a:t>poradenství</a:t>
            </a:r>
            <a:r>
              <a:rPr lang="en-US" sz="2400" b="1">
                <a:latin typeface="Verdana"/>
                <a:ea typeface="Verdana"/>
                <a:cs typeface="Arial"/>
              </a:rPr>
              <a:t>?</a:t>
            </a:r>
            <a:endParaRPr lang="en-US">
              <a:latin typeface="Calibri" panose="020F0502020204030204"/>
              <a:ea typeface="Verdana"/>
              <a:cs typeface="Calibri" panose="020F0502020204030204"/>
            </a:endParaRPr>
          </a:p>
          <a:p>
            <a:endParaRPr lang="en-US" sz="2400" b="1">
              <a:latin typeface="Verdana"/>
              <a:ea typeface="Verdana"/>
              <a:cs typeface="Arial"/>
            </a:endParaRPr>
          </a:p>
          <a:p>
            <a:r>
              <a:rPr lang="en-US" sz="2400" b="1">
                <a:latin typeface="Verdana"/>
                <a:ea typeface="Verdana"/>
                <a:cs typeface="Arial"/>
              </a:rPr>
              <a:t>Jak </a:t>
            </a:r>
            <a:r>
              <a:rPr lang="en-US" sz="2400" b="1" err="1">
                <a:latin typeface="Verdana"/>
                <a:ea typeface="Verdana"/>
                <a:cs typeface="Arial"/>
              </a:rPr>
              <a:t>pomoci</a:t>
            </a:r>
            <a:r>
              <a:rPr lang="en-US" sz="2400" b="1">
                <a:latin typeface="Verdana"/>
                <a:ea typeface="Verdana"/>
                <a:cs typeface="Arial"/>
              </a:rPr>
              <a:t> </a:t>
            </a:r>
            <a:r>
              <a:rPr lang="en-US" sz="2400" b="1" err="1">
                <a:latin typeface="Verdana"/>
                <a:ea typeface="Verdana"/>
                <a:cs typeface="Arial"/>
              </a:rPr>
              <a:t>přenosu</a:t>
            </a:r>
            <a:r>
              <a:rPr lang="en-US" sz="2400" b="1">
                <a:latin typeface="Verdana"/>
                <a:ea typeface="Verdana"/>
                <a:cs typeface="Arial"/>
              </a:rPr>
              <a:t> a jak se </a:t>
            </a:r>
            <a:r>
              <a:rPr lang="en-US" sz="2400" b="1" err="1">
                <a:latin typeface="Verdana"/>
                <a:ea typeface="Verdana"/>
                <a:cs typeface="Arial"/>
              </a:rPr>
              <a:t>vypořádávat</a:t>
            </a:r>
            <a:r>
              <a:rPr lang="en-US" sz="2400" b="1">
                <a:latin typeface="Verdana"/>
                <a:ea typeface="Verdana"/>
                <a:cs typeface="Arial"/>
              </a:rPr>
              <a:t> s </a:t>
            </a:r>
            <a:r>
              <a:rPr lang="en-US" sz="2400" b="1" err="1">
                <a:latin typeface="Verdana"/>
                <a:ea typeface="Verdana"/>
                <a:cs typeface="Arial"/>
              </a:rPr>
              <a:t>bariérami</a:t>
            </a:r>
            <a:r>
              <a:rPr lang="en-US" sz="2400" b="1">
                <a:latin typeface="Verdana"/>
                <a:ea typeface="Verdana"/>
                <a:cs typeface="Arial"/>
              </a:rPr>
              <a:t>?</a:t>
            </a:r>
            <a:r>
              <a:rPr lang="en-US" sz="2400" b="1">
                <a:solidFill>
                  <a:srgbClr val="767171"/>
                </a:solidFill>
                <a:latin typeface="Verdana"/>
                <a:ea typeface="Verdana"/>
                <a:cs typeface="Arial"/>
              </a:rPr>
              <a:t> </a:t>
            </a: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90729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>
            <a:extLst>
              <a:ext uri="{FF2B5EF4-FFF2-40B4-BE49-F238E27FC236}">
                <a16:creationId xmlns:a16="http://schemas.microsoft.com/office/drawing/2014/main" id="{68B2A4CB-3FA8-E701-2065-E0CA7603ACD9}"/>
              </a:ext>
            </a:extLst>
          </p:cNvPr>
          <p:cNvSpPr/>
          <p:nvPr/>
        </p:nvSpPr>
        <p:spPr>
          <a:xfrm>
            <a:off x="11205" y="-12313"/>
            <a:ext cx="12192000" cy="17083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4739B21-9E1F-4AD8-0D6D-D02D04EEA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06" y="1282389"/>
            <a:ext cx="12192661" cy="430031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285750" algn="l">
              <a:spcAft>
                <a:spcPts val="600"/>
              </a:spcAft>
            </a:pPr>
            <a:r>
              <a:rPr lang="en-US" sz="4000" b="1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  <a:cs typeface="Biome Light"/>
              </a:rPr>
              <a:t>2</a:t>
            </a:r>
            <a:r>
              <a:rPr lang="en-US" sz="4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  <a:cs typeface="Biome Light"/>
              </a:rPr>
              <a:t>. </a:t>
            </a:r>
            <a:r>
              <a:rPr lang="en-US" sz="4000" b="1" err="1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  <a:cs typeface="Biome Light"/>
              </a:rPr>
              <a:t>Panelová</a:t>
            </a:r>
            <a:r>
              <a:rPr lang="en-US" sz="4000" b="1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  <a:cs typeface="Biome Light"/>
              </a:rPr>
              <a:t> </a:t>
            </a: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  <a:cs typeface="Biome Light"/>
              </a:rPr>
              <a:t>diskuse</a:t>
            </a:r>
            <a:br>
              <a:rPr lang="en-US" sz="4000" b="1" kern="1200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</a:br>
            <a:r>
              <a:rPr lang="en-US"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  <a:cs typeface="Biome Light"/>
              </a:rPr>
              <a:t> </a:t>
            </a:r>
            <a:br>
              <a:rPr lang="en-US" sz="4000" kern="1200">
                <a:latin typeface="Biome Light" panose="020B0303030204020804" pitchFamily="34" charset="0"/>
                <a:cs typeface="Biome Light" panose="020B0303030204020804" pitchFamily="34" charset="0"/>
              </a:rPr>
            </a:br>
            <a:br>
              <a:rPr lang="en-US" sz="4000" kern="1200">
                <a:latin typeface="Biome Light" panose="020B0303030204020804" pitchFamily="34" charset="0"/>
                <a:cs typeface="Biome Light" panose="020B0303030204020804" pitchFamily="34" charset="0"/>
              </a:rPr>
            </a:br>
            <a:br>
              <a:rPr lang="en-US" sz="4000" kern="1200">
                <a:latin typeface="Biome Light" panose="020B0303030204020804" pitchFamily="34" charset="0"/>
                <a:cs typeface="Biome Light" panose="020B0303030204020804" pitchFamily="34" charset="0"/>
              </a:rPr>
            </a:br>
            <a:endParaRPr lang="en-US" sz="4000" kern="1200"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BC1FD8-9113-6122-DD0B-8A59D87B87F2}"/>
              </a:ext>
            </a:extLst>
          </p:cNvPr>
          <p:cNvSpPr txBox="1"/>
          <p:nvPr/>
        </p:nvSpPr>
        <p:spPr>
          <a:xfrm>
            <a:off x="311946" y="834980"/>
            <a:ext cx="12021050" cy="47662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cs-CZ" sz="2600" b="1">
                <a:solidFill>
                  <a:srgbClr val="7F7F7F"/>
                </a:solidFill>
                <a:latin typeface="Verdana"/>
                <a:ea typeface="Verdana"/>
                <a:cs typeface="Segoe UI"/>
              </a:rPr>
              <a:t>Kariérové rozhodování a jeho role ve vzdělávací a profesní dráze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29992904-59CE-6BE6-2A78-F7422ACE8AEA}"/>
              </a:ext>
            </a:extLst>
          </p:cNvPr>
          <p:cNvCxnSpPr/>
          <p:nvPr/>
        </p:nvCxnSpPr>
        <p:spPr>
          <a:xfrm>
            <a:off x="0" y="1799216"/>
            <a:ext cx="12192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F8F94327-0EF2-2210-847C-5A37162E5BD9}"/>
              </a:ext>
            </a:extLst>
          </p:cNvPr>
          <p:cNvSpPr txBox="1"/>
          <p:nvPr/>
        </p:nvSpPr>
        <p:spPr>
          <a:xfrm>
            <a:off x="4829480" y="5101383"/>
            <a:ext cx="3179578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cs-CZ" b="1">
                <a:latin typeface="Verdana"/>
                <a:ea typeface="Verdana"/>
                <a:cs typeface="Biome Light"/>
              </a:rPr>
              <a:t>Jana Trhlíková</a:t>
            </a:r>
            <a:br>
              <a:rPr lang="cs-CZ" b="1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</a:br>
            <a:r>
              <a:rPr lang="cs-CZ">
                <a:latin typeface="Verdana"/>
                <a:ea typeface="Verdana"/>
                <a:cs typeface="Biome Light"/>
              </a:rPr>
              <a:t>NPI ČR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1DB5D806-8870-5538-1A37-D59F60E8C8B4}"/>
              </a:ext>
            </a:extLst>
          </p:cNvPr>
          <p:cNvSpPr txBox="1"/>
          <p:nvPr/>
        </p:nvSpPr>
        <p:spPr>
          <a:xfrm>
            <a:off x="9692443" y="5159715"/>
            <a:ext cx="2609185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cs-CZ" b="1">
                <a:latin typeface="Verdana"/>
                <a:ea typeface="Verdana"/>
                <a:cs typeface="Biome Light"/>
              </a:rPr>
              <a:t>Martin </a:t>
            </a:r>
            <a:r>
              <a:rPr lang="cs-CZ" b="1" err="1">
                <a:latin typeface="Verdana"/>
                <a:ea typeface="Verdana"/>
                <a:cs typeface="Biome Light"/>
              </a:rPr>
              <a:t>Majcík</a:t>
            </a:r>
            <a:endParaRPr lang="cs-CZ">
              <a:latin typeface="Calibri" panose="020F0502020204030204"/>
              <a:ea typeface="Verdana"/>
              <a:cs typeface="Calibri" panose="020F0502020204030204"/>
            </a:endParaRPr>
          </a:p>
          <a:p>
            <a:pPr algn="ctr"/>
            <a:r>
              <a:rPr lang="cs-CZ">
                <a:latin typeface="Verdana"/>
                <a:ea typeface="Verdana"/>
                <a:cs typeface="Biome Light"/>
              </a:rPr>
              <a:t>ÚPV, FF MUNI</a:t>
            </a:r>
            <a:endParaRPr lang="cs-CZ">
              <a:cs typeface="Calibri"/>
            </a:endParaRP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BB2D772B-0E1C-C7CC-8CFB-A2B961F3DEAE}"/>
              </a:ext>
            </a:extLst>
          </p:cNvPr>
          <p:cNvSpPr txBox="1"/>
          <p:nvPr/>
        </p:nvSpPr>
        <p:spPr>
          <a:xfrm>
            <a:off x="7155144" y="5115659"/>
            <a:ext cx="3179578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cs-CZ" b="1">
                <a:latin typeface="Verdana"/>
                <a:ea typeface="Verdana"/>
                <a:cs typeface="Biome Light"/>
              </a:rPr>
              <a:t>Václav Korbel</a:t>
            </a:r>
            <a:br>
              <a:rPr lang="cs-CZ" b="1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</a:br>
            <a:r>
              <a:rPr lang="cs-CZ">
                <a:latin typeface="Verdana"/>
                <a:ea typeface="Verdana"/>
                <a:cs typeface="Biome Light"/>
              </a:rPr>
              <a:t>PAQ Research</a:t>
            </a:r>
          </a:p>
        </p:txBody>
      </p:sp>
      <p:sp>
        <p:nvSpPr>
          <p:cNvPr id="29" name="TextovéPole 36">
            <a:extLst>
              <a:ext uri="{FF2B5EF4-FFF2-40B4-BE49-F238E27FC236}">
                <a16:creationId xmlns:a16="http://schemas.microsoft.com/office/drawing/2014/main" id="{8F1303CF-5F06-212F-A4CC-462E3702A038}"/>
              </a:ext>
            </a:extLst>
          </p:cNvPr>
          <p:cNvSpPr txBox="1"/>
          <p:nvPr/>
        </p:nvSpPr>
        <p:spPr>
          <a:xfrm>
            <a:off x="2539660" y="5114892"/>
            <a:ext cx="3179578" cy="86177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cs-CZ" b="1">
                <a:latin typeface="Verdana"/>
                <a:ea typeface="Verdana"/>
                <a:cs typeface="Biome Light"/>
              </a:rPr>
              <a:t>Miloš Rathouský</a:t>
            </a:r>
            <a:br>
              <a:rPr lang="cs-CZ" b="1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</a:br>
            <a:r>
              <a:rPr lang="cs-CZ" sz="1600">
                <a:latin typeface="Verdana Pro"/>
                <a:ea typeface="+mn-lt"/>
                <a:cs typeface="+mn-lt"/>
              </a:rPr>
              <a:t>Svaz průmyslu </a:t>
            </a:r>
            <a:endParaRPr lang="cs-CZ" sz="1600">
              <a:latin typeface="Verdana Pro"/>
              <a:ea typeface="Verdana"/>
              <a:cs typeface="Biome Light"/>
            </a:endParaRPr>
          </a:p>
          <a:p>
            <a:pPr algn="ctr"/>
            <a:r>
              <a:rPr lang="cs-CZ" sz="1600">
                <a:latin typeface="Verdana Pro"/>
                <a:ea typeface="+mn-lt"/>
                <a:cs typeface="+mn-lt"/>
              </a:rPr>
              <a:t>a dopravy</a:t>
            </a:r>
            <a:endParaRPr lang="cs-CZ" sz="1600">
              <a:latin typeface="Verdana Pro"/>
              <a:ea typeface="Verdana"/>
              <a:cs typeface="Biome Light"/>
            </a:endParaRPr>
          </a:p>
        </p:txBody>
      </p:sp>
      <p:pic>
        <p:nvPicPr>
          <p:cNvPr id="31" name="Obrázek 30" descr="Obsah obrázku Lidská tvář, úsměv, osoba, Čelo&#10;&#10;Popis se vygeneroval automaticky.">
            <a:extLst>
              <a:ext uri="{FF2B5EF4-FFF2-40B4-BE49-F238E27FC236}">
                <a16:creationId xmlns:a16="http://schemas.microsoft.com/office/drawing/2014/main" id="{96C2FB83-2F64-C5B1-F661-468024E15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0430" y="3362377"/>
            <a:ext cx="1622451" cy="1663290"/>
          </a:xfrm>
          <a:prstGeom prst="rect">
            <a:avLst/>
          </a:prstGeom>
        </p:spPr>
      </p:pic>
      <p:pic>
        <p:nvPicPr>
          <p:cNvPr id="33" name="Obrázek 32" descr="Obsah obrázku Lidská tvář, brýle, úsměv, oblečení&#10;&#10;Popis se vygeneroval automaticky.">
            <a:extLst>
              <a:ext uri="{FF2B5EF4-FFF2-40B4-BE49-F238E27FC236}">
                <a16:creationId xmlns:a16="http://schemas.microsoft.com/office/drawing/2014/main" id="{FE3CCB6D-F4A3-D589-AC2E-DCB13ABBD3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8366" y="3235075"/>
            <a:ext cx="2028826" cy="1862418"/>
          </a:xfrm>
          <a:prstGeom prst="rect">
            <a:avLst/>
          </a:prstGeom>
        </p:spPr>
      </p:pic>
      <p:pic>
        <p:nvPicPr>
          <p:cNvPr id="35" name="Obrázek 34" descr="Obsah obrázku Lidská tvář, Čelo, obočí, muž&#10;&#10;Popis se vygeneroval automaticky.">
            <a:extLst>
              <a:ext uri="{FF2B5EF4-FFF2-40B4-BE49-F238E27FC236}">
                <a16:creationId xmlns:a16="http://schemas.microsoft.com/office/drawing/2014/main" id="{3E7BD6E8-201B-68B1-FE1E-F6C574F2AC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2567" y="3349644"/>
            <a:ext cx="2026025" cy="1751479"/>
          </a:xfrm>
          <a:prstGeom prst="rect">
            <a:avLst/>
          </a:prstGeom>
        </p:spPr>
      </p:pic>
      <p:pic>
        <p:nvPicPr>
          <p:cNvPr id="37" name="Obrázek 36" descr="Obsah obrázku Lidská tvář, osoba, úsměv, Brada&#10;&#10;Popis se vygeneroval automaticky.">
            <a:extLst>
              <a:ext uri="{FF2B5EF4-FFF2-40B4-BE49-F238E27FC236}">
                <a16:creationId xmlns:a16="http://schemas.microsoft.com/office/drawing/2014/main" id="{09203BB4-D1F5-98EC-05BC-173B8D0C38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35636" y="3358852"/>
            <a:ext cx="1916206" cy="1749798"/>
          </a:xfrm>
          <a:prstGeom prst="rect">
            <a:avLst/>
          </a:prstGeom>
        </p:spPr>
      </p:pic>
      <p:pic>
        <p:nvPicPr>
          <p:cNvPr id="38" name="Obrázek 37" descr="Obsah obrázku Lidská tvář, úsměv, portrét, ret&#10;&#10;Popis se vygeneroval automaticky.">
            <a:extLst>
              <a:ext uri="{FF2B5EF4-FFF2-40B4-BE49-F238E27FC236}">
                <a16:creationId xmlns:a16="http://schemas.microsoft.com/office/drawing/2014/main" id="{7BF74D26-F963-F9BA-17D9-98E8F368F1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915" y="3420595"/>
            <a:ext cx="1622614" cy="1664074"/>
          </a:xfrm>
          <a:prstGeom prst="rect">
            <a:avLst/>
          </a:prstGeom>
        </p:spPr>
      </p:pic>
      <p:sp>
        <p:nvSpPr>
          <p:cNvPr id="39" name="TextovéPole 36">
            <a:extLst>
              <a:ext uri="{FF2B5EF4-FFF2-40B4-BE49-F238E27FC236}">
                <a16:creationId xmlns:a16="http://schemas.microsoft.com/office/drawing/2014/main" id="{608096A9-E6A0-E475-2538-1B368FCAEDFE}"/>
              </a:ext>
            </a:extLst>
          </p:cNvPr>
          <p:cNvSpPr txBox="1"/>
          <p:nvPr/>
        </p:nvSpPr>
        <p:spPr>
          <a:xfrm>
            <a:off x="-26487" y="5114891"/>
            <a:ext cx="3179578" cy="61555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cs-CZ" b="1">
                <a:latin typeface="Verdana"/>
                <a:ea typeface="Verdana"/>
                <a:cs typeface="Biome Light"/>
              </a:rPr>
              <a:t>Monika Měšťanová</a:t>
            </a:r>
            <a:endParaRPr lang="cs-CZ">
              <a:latin typeface="Verdana Pro"/>
              <a:ea typeface="Verdana"/>
              <a:cs typeface="Biome Light"/>
            </a:endParaRPr>
          </a:p>
          <a:p>
            <a:pPr algn="ctr"/>
            <a:r>
              <a:rPr lang="cs-CZ" sz="1600">
                <a:latin typeface="Verdana Pro"/>
                <a:ea typeface="Verdana"/>
                <a:cs typeface="Calibri"/>
              </a:rPr>
              <a:t>MŠMT</a:t>
            </a:r>
            <a:endParaRPr lang="cs-CZ" sz="1600"/>
          </a:p>
        </p:txBody>
      </p:sp>
    </p:spTree>
    <p:extLst>
      <p:ext uri="{BB962C8B-B14F-4D97-AF65-F5344CB8AC3E}">
        <p14:creationId xmlns:p14="http://schemas.microsoft.com/office/powerpoint/2010/main" val="17122775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>
            <a:extLst>
              <a:ext uri="{FF2B5EF4-FFF2-40B4-BE49-F238E27FC236}">
                <a16:creationId xmlns:a16="http://schemas.microsoft.com/office/drawing/2014/main" id="{68B2A4CB-3FA8-E701-2065-E0CA7603ACD9}"/>
              </a:ext>
            </a:extLst>
          </p:cNvPr>
          <p:cNvSpPr/>
          <p:nvPr/>
        </p:nvSpPr>
        <p:spPr>
          <a:xfrm>
            <a:off x="11205" y="-12313"/>
            <a:ext cx="12192000" cy="17083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4739B21-9E1F-4AD8-0D6D-D02D04EEA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06" y="1282389"/>
            <a:ext cx="12192661" cy="430031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285750" algn="l">
              <a:spcAft>
                <a:spcPts val="600"/>
              </a:spcAft>
            </a:pPr>
            <a:r>
              <a:rPr lang="en-US" sz="4000" b="1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  <a:cs typeface="Biome Light"/>
              </a:rPr>
              <a:t>2</a:t>
            </a:r>
            <a:r>
              <a:rPr lang="en-US" sz="4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  <a:cs typeface="Biome Light"/>
              </a:rPr>
              <a:t>. </a:t>
            </a:r>
            <a:r>
              <a:rPr lang="en-US" sz="4000" b="1" err="1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  <a:cs typeface="Biome Light"/>
              </a:rPr>
              <a:t>Panelová</a:t>
            </a:r>
            <a:r>
              <a:rPr lang="en-US" sz="4000" b="1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  <a:cs typeface="Biome Light"/>
              </a:rPr>
              <a:t> </a:t>
            </a: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  <a:cs typeface="Biome Light"/>
              </a:rPr>
              <a:t>diskuse</a:t>
            </a:r>
            <a:br>
              <a:rPr lang="en-US" sz="4000" b="1" kern="1200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</a:br>
            <a:r>
              <a:rPr lang="en-US"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  <a:cs typeface="Biome Light"/>
              </a:rPr>
              <a:t> </a:t>
            </a:r>
            <a:br>
              <a:rPr lang="en-US" sz="4000" kern="1200">
                <a:latin typeface="Biome Light" panose="020B0303030204020804" pitchFamily="34" charset="0"/>
                <a:cs typeface="Biome Light" panose="020B0303030204020804" pitchFamily="34" charset="0"/>
              </a:rPr>
            </a:br>
            <a:br>
              <a:rPr lang="en-US" sz="4000" kern="1200">
                <a:latin typeface="Biome Light" panose="020B0303030204020804" pitchFamily="34" charset="0"/>
                <a:cs typeface="Biome Light" panose="020B0303030204020804" pitchFamily="34" charset="0"/>
              </a:rPr>
            </a:br>
            <a:br>
              <a:rPr lang="en-US" sz="4000" kern="1200">
                <a:latin typeface="Biome Light" panose="020B0303030204020804" pitchFamily="34" charset="0"/>
                <a:cs typeface="Biome Light" panose="020B0303030204020804" pitchFamily="34" charset="0"/>
              </a:rPr>
            </a:br>
            <a:endParaRPr lang="en-US" sz="4000" kern="1200"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BC1FD8-9113-6122-DD0B-8A59D87B87F2}"/>
              </a:ext>
            </a:extLst>
          </p:cNvPr>
          <p:cNvSpPr txBox="1"/>
          <p:nvPr/>
        </p:nvSpPr>
        <p:spPr>
          <a:xfrm>
            <a:off x="311946" y="834980"/>
            <a:ext cx="12021050" cy="47662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cs-CZ" sz="2600" b="1">
                <a:solidFill>
                  <a:srgbClr val="7F7F7F"/>
                </a:solidFill>
                <a:latin typeface="Verdana"/>
                <a:ea typeface="Verdana"/>
                <a:cs typeface="Segoe UI"/>
              </a:rPr>
              <a:t>Kariérové rozhodování a jeho role ve vzdělávací a profesní dráze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29992904-59CE-6BE6-2A78-F7422ACE8AEA}"/>
              </a:ext>
            </a:extLst>
          </p:cNvPr>
          <p:cNvCxnSpPr/>
          <p:nvPr/>
        </p:nvCxnSpPr>
        <p:spPr>
          <a:xfrm>
            <a:off x="0" y="1799216"/>
            <a:ext cx="12192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58DBDB07-02FC-6F37-CBBC-9F61561AC0A4}"/>
              </a:ext>
            </a:extLst>
          </p:cNvPr>
          <p:cNvSpPr txBox="1"/>
          <p:nvPr/>
        </p:nvSpPr>
        <p:spPr>
          <a:xfrm>
            <a:off x="580372" y="2353515"/>
            <a:ext cx="917480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 b="1" u="sng">
                <a:latin typeface="Verdana"/>
                <a:ea typeface="Verdana"/>
              </a:rPr>
              <a:t>Věk volby další vzdělávací a profesní dráhy a struktura oborové soustavy</a:t>
            </a:r>
            <a:r>
              <a:rPr lang="cs-CZ" sz="2400" b="1">
                <a:latin typeface="Verdana"/>
                <a:ea typeface="Verdana"/>
              </a:rPr>
              <a:t> 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807AF3C3-74D8-4B87-26C6-B0DD2859528D}"/>
              </a:ext>
            </a:extLst>
          </p:cNvPr>
          <p:cNvSpPr txBox="1"/>
          <p:nvPr/>
        </p:nvSpPr>
        <p:spPr>
          <a:xfrm>
            <a:off x="567571" y="3430132"/>
            <a:ext cx="11058433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cs-CZ" sz="2400" b="1">
                <a:latin typeface="Verdana"/>
                <a:ea typeface="Verdana"/>
              </a:rPr>
              <a:t>Může být stres z přijímacích řízení či přechod na první ročník středoškolského vzdělávání stimulem toho,</a:t>
            </a:r>
            <a:r>
              <a:rPr lang="cs-CZ" sz="2400" b="1">
                <a:latin typeface="Verdana"/>
                <a:ea typeface="Verdana"/>
                <a:cs typeface="+mn-lt"/>
              </a:rPr>
              <a:t> že se v ČR ukazují relativně znepokojivé výsledky ohledně </a:t>
            </a:r>
            <a:r>
              <a:rPr lang="cs-CZ" sz="2400" b="1" err="1">
                <a:latin typeface="Verdana"/>
                <a:ea typeface="Verdana"/>
                <a:cs typeface="+mn-lt"/>
              </a:rPr>
              <a:t>well-beingu</a:t>
            </a:r>
            <a:r>
              <a:rPr lang="cs-CZ" sz="2400" b="1">
                <a:latin typeface="Verdana"/>
                <a:ea typeface="Verdana"/>
                <a:cs typeface="+mn-lt"/>
              </a:rPr>
              <a:t> 15letých osob?</a:t>
            </a:r>
            <a:endParaRPr lang="cs-CZ">
              <a:latin typeface="Calibri" panose="020F0502020204030204"/>
              <a:ea typeface="Verdana"/>
              <a:cs typeface="+mn-lt"/>
            </a:endParaRPr>
          </a:p>
          <a:p>
            <a:pPr algn="just"/>
            <a:endParaRPr lang="cs-CZ" sz="2400" b="1">
              <a:latin typeface="Verdana"/>
              <a:ea typeface="Verdana"/>
              <a:cs typeface="+mn-lt"/>
            </a:endParaRPr>
          </a:p>
          <a:p>
            <a:pPr algn="just"/>
            <a:r>
              <a:rPr lang="cs-CZ" sz="2400" b="1">
                <a:latin typeface="Verdana"/>
                <a:ea typeface="Verdana"/>
                <a:cs typeface="+mn-lt"/>
              </a:rPr>
              <a:t>Obecně</a:t>
            </a:r>
            <a:r>
              <a:rPr lang="cs-CZ" sz="2400" b="1">
                <a:latin typeface="Verdana"/>
                <a:ea typeface="Verdana"/>
              </a:rPr>
              <a:t> z pohledu Vašich zkušeností, jak hodnotíte stav, kdy se žák v 15 letech rozhoduje o své profesní budoucnosti z pohledu kariérového poradenství? </a:t>
            </a:r>
            <a:endParaRPr lang="cs-CZ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59698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>
            <a:extLst>
              <a:ext uri="{FF2B5EF4-FFF2-40B4-BE49-F238E27FC236}">
                <a16:creationId xmlns:a16="http://schemas.microsoft.com/office/drawing/2014/main" id="{68B2A4CB-3FA8-E701-2065-E0CA7603ACD9}"/>
              </a:ext>
            </a:extLst>
          </p:cNvPr>
          <p:cNvSpPr/>
          <p:nvPr/>
        </p:nvSpPr>
        <p:spPr>
          <a:xfrm>
            <a:off x="11205" y="-12313"/>
            <a:ext cx="12192000" cy="17083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4739B21-9E1F-4AD8-0D6D-D02D04EEA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06" y="1282389"/>
            <a:ext cx="12192661" cy="430031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285750" algn="l">
              <a:spcAft>
                <a:spcPts val="600"/>
              </a:spcAft>
            </a:pPr>
            <a:r>
              <a:rPr lang="en-US" sz="4000" b="1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  <a:cs typeface="Biome Light"/>
              </a:rPr>
              <a:t>2</a:t>
            </a:r>
            <a:r>
              <a:rPr lang="en-US" sz="4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  <a:cs typeface="Biome Light"/>
              </a:rPr>
              <a:t>. </a:t>
            </a:r>
            <a:r>
              <a:rPr lang="en-US" sz="4000" b="1" err="1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  <a:cs typeface="Biome Light"/>
              </a:rPr>
              <a:t>Panelová</a:t>
            </a:r>
            <a:r>
              <a:rPr lang="en-US" sz="4000" b="1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  <a:cs typeface="Biome Light"/>
              </a:rPr>
              <a:t> </a:t>
            </a: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  <a:cs typeface="Biome Light"/>
              </a:rPr>
              <a:t>diskuse</a:t>
            </a:r>
            <a:br>
              <a:rPr lang="en-US" sz="4000" b="1" kern="1200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</a:br>
            <a:r>
              <a:rPr lang="en-US"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  <a:cs typeface="Biome Light"/>
              </a:rPr>
              <a:t> </a:t>
            </a:r>
            <a:br>
              <a:rPr lang="en-US" sz="4000" kern="1200">
                <a:latin typeface="Biome Light" panose="020B0303030204020804" pitchFamily="34" charset="0"/>
                <a:cs typeface="Biome Light" panose="020B0303030204020804" pitchFamily="34" charset="0"/>
              </a:rPr>
            </a:br>
            <a:br>
              <a:rPr lang="en-US" sz="4000" kern="1200">
                <a:latin typeface="Biome Light" panose="020B0303030204020804" pitchFamily="34" charset="0"/>
                <a:cs typeface="Biome Light" panose="020B0303030204020804" pitchFamily="34" charset="0"/>
              </a:rPr>
            </a:br>
            <a:br>
              <a:rPr lang="en-US" sz="4000" kern="1200">
                <a:latin typeface="Biome Light" panose="020B0303030204020804" pitchFamily="34" charset="0"/>
                <a:cs typeface="Biome Light" panose="020B0303030204020804" pitchFamily="34" charset="0"/>
              </a:rPr>
            </a:br>
            <a:endParaRPr lang="en-US" sz="4000" kern="1200"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BC1FD8-9113-6122-DD0B-8A59D87B87F2}"/>
              </a:ext>
            </a:extLst>
          </p:cNvPr>
          <p:cNvSpPr txBox="1"/>
          <p:nvPr/>
        </p:nvSpPr>
        <p:spPr>
          <a:xfrm>
            <a:off x="311946" y="834980"/>
            <a:ext cx="12021050" cy="47662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cs-CZ" sz="2600" b="1">
                <a:solidFill>
                  <a:srgbClr val="7F7F7F"/>
                </a:solidFill>
                <a:latin typeface="Verdana"/>
                <a:ea typeface="Verdana"/>
                <a:cs typeface="Segoe UI"/>
              </a:rPr>
              <a:t>Kariérové rozhodování a jeho role ve vzdělávací a profesní dráze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29992904-59CE-6BE6-2A78-F7422ACE8AEA}"/>
              </a:ext>
            </a:extLst>
          </p:cNvPr>
          <p:cNvCxnSpPr/>
          <p:nvPr/>
        </p:nvCxnSpPr>
        <p:spPr>
          <a:xfrm>
            <a:off x="0" y="1799216"/>
            <a:ext cx="12192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E320A9CC-753F-6240-E6A6-BB1171401862}"/>
              </a:ext>
            </a:extLst>
          </p:cNvPr>
          <p:cNvSpPr txBox="1"/>
          <p:nvPr/>
        </p:nvSpPr>
        <p:spPr>
          <a:xfrm>
            <a:off x="493715" y="2021260"/>
            <a:ext cx="116611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 b="1" u="sng">
                <a:latin typeface="Verdana"/>
                <a:ea typeface="Verdana"/>
              </a:rPr>
              <a:t>Předčasné odchody ze vzdělávání a změny vzdělávacího systému</a:t>
            </a:r>
            <a:endParaRPr lang="cs-CZ" sz="2400">
              <a:latin typeface="Verdana"/>
              <a:ea typeface="Verdana"/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27FC2657-B3E9-E211-424B-479978796CA7}"/>
              </a:ext>
            </a:extLst>
          </p:cNvPr>
          <p:cNvSpPr txBox="1"/>
          <p:nvPr/>
        </p:nvSpPr>
        <p:spPr>
          <a:xfrm>
            <a:off x="675893" y="2641654"/>
            <a:ext cx="10832926" cy="40318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cs-CZ" sz="2000" b="1">
                <a:latin typeface="Verdana"/>
                <a:ea typeface="Verdana"/>
              </a:rPr>
              <a:t>Jak se stavíte k návrhům:</a:t>
            </a:r>
          </a:p>
          <a:p>
            <a:pPr algn="just"/>
            <a:endParaRPr lang="cs-CZ" sz="2000" b="1">
              <a:latin typeface="Verdana"/>
              <a:ea typeface="Verdana"/>
            </a:endParaRPr>
          </a:p>
          <a:p>
            <a:pPr marL="228600" indent="-228600" algn="just">
              <a:buFont typeface="Aptos"/>
              <a:buChar char="•"/>
            </a:pPr>
            <a:r>
              <a:rPr lang="cs-CZ" sz="2000" b="1">
                <a:latin typeface="Verdana"/>
                <a:ea typeface="Verdana"/>
              </a:rPr>
              <a:t>povinný první ročník na střední škole,</a:t>
            </a:r>
          </a:p>
          <a:p>
            <a:pPr marL="228600" indent="-228600" algn="just">
              <a:buFont typeface="Aptos"/>
              <a:buChar char="•"/>
            </a:pPr>
            <a:r>
              <a:rPr lang="cs-CZ" sz="2000" b="1">
                <a:latin typeface="Verdana"/>
                <a:ea typeface="Verdana"/>
              </a:rPr>
              <a:t>zavedení dvouletého středního vzdělávání pro určité typy oborů vzdělání, </a:t>
            </a:r>
          </a:p>
          <a:p>
            <a:pPr marL="228600" indent="-228600" algn="just">
              <a:buFont typeface="Aptos"/>
              <a:buChar char="•"/>
            </a:pPr>
            <a:r>
              <a:rPr lang="cs-CZ" sz="2000" b="1">
                <a:latin typeface="Verdana"/>
                <a:ea typeface="Verdana"/>
              </a:rPr>
              <a:t>změna vzdělávací soustavy, jeden dva roky by měly všeobecné zaměření bez odborné profilace, teprve ve třetím ročníku by došlo ke konkrétní volbě specifického oboru vzdělání, taková částečná paralela bakalářského a magisterského stupně vysokoškolského vzdělání. </a:t>
            </a:r>
          </a:p>
          <a:p>
            <a:pPr algn="just"/>
            <a:endParaRPr lang="cs-CZ">
              <a:cs typeface="Calibri" panose="020F0502020204030204"/>
            </a:endParaRPr>
          </a:p>
          <a:p>
            <a:pPr algn="just"/>
            <a:r>
              <a:rPr lang="cs-CZ" sz="2000" b="1">
                <a:latin typeface="Verdana"/>
                <a:ea typeface="Verdana"/>
              </a:rPr>
              <a:t>Myslíte, že by tyto instituty pomohly řešit problém předčasných odchodů ze středního vzdělávání?</a:t>
            </a:r>
            <a:r>
              <a:rPr lang="cs-CZ" sz="1100">
                <a:latin typeface="Aptos"/>
              </a:rPr>
              <a:t> </a:t>
            </a:r>
            <a:endParaRPr lang="cs-CZ">
              <a:cs typeface="Calibri" panose="020F0502020204030204"/>
            </a:endParaRPr>
          </a:p>
          <a:p>
            <a:endParaRPr lang="cs-CZ"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11828401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>
            <a:extLst>
              <a:ext uri="{FF2B5EF4-FFF2-40B4-BE49-F238E27FC236}">
                <a16:creationId xmlns:a16="http://schemas.microsoft.com/office/drawing/2014/main" id="{68B2A4CB-3FA8-E701-2065-E0CA7603ACD9}"/>
              </a:ext>
            </a:extLst>
          </p:cNvPr>
          <p:cNvSpPr/>
          <p:nvPr/>
        </p:nvSpPr>
        <p:spPr>
          <a:xfrm>
            <a:off x="11205" y="-12313"/>
            <a:ext cx="12192000" cy="17083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4739B21-9E1F-4AD8-0D6D-D02D04EEA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06" y="1282389"/>
            <a:ext cx="12192661" cy="430031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285750" algn="l">
              <a:spcAft>
                <a:spcPts val="600"/>
              </a:spcAft>
            </a:pPr>
            <a:r>
              <a:rPr lang="en-US" sz="4000" b="1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  <a:cs typeface="Biome Light"/>
              </a:rPr>
              <a:t>2</a:t>
            </a:r>
            <a:r>
              <a:rPr lang="en-US" sz="4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  <a:cs typeface="Biome Light"/>
              </a:rPr>
              <a:t>. </a:t>
            </a:r>
            <a:r>
              <a:rPr lang="en-US" sz="4000" b="1" err="1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  <a:cs typeface="Biome Light"/>
              </a:rPr>
              <a:t>Panelová</a:t>
            </a:r>
            <a:r>
              <a:rPr lang="en-US" sz="4000" b="1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  <a:cs typeface="Biome Light"/>
              </a:rPr>
              <a:t> diskuze</a:t>
            </a:r>
            <a:br>
              <a:rPr lang="en-US" sz="4000" b="1" kern="1200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</a:br>
            <a:r>
              <a:rPr lang="en-US"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  <a:cs typeface="Biome Light"/>
              </a:rPr>
              <a:t> </a:t>
            </a:r>
            <a:br>
              <a:rPr lang="en-US" sz="4000" kern="1200">
                <a:latin typeface="Biome Light" panose="020B0303030204020804" pitchFamily="34" charset="0"/>
                <a:cs typeface="Biome Light" panose="020B0303030204020804" pitchFamily="34" charset="0"/>
              </a:rPr>
            </a:br>
            <a:br>
              <a:rPr lang="en-US" sz="4000" kern="1200">
                <a:latin typeface="Biome Light" panose="020B0303030204020804" pitchFamily="34" charset="0"/>
                <a:cs typeface="Biome Light" panose="020B0303030204020804" pitchFamily="34" charset="0"/>
              </a:rPr>
            </a:br>
            <a:br>
              <a:rPr lang="en-US" sz="4000" kern="1200">
                <a:latin typeface="Biome Light" panose="020B0303030204020804" pitchFamily="34" charset="0"/>
                <a:cs typeface="Biome Light" panose="020B0303030204020804" pitchFamily="34" charset="0"/>
              </a:rPr>
            </a:br>
            <a:endParaRPr lang="en-US" sz="4000" kern="1200"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BC1FD8-9113-6122-DD0B-8A59D87B87F2}"/>
              </a:ext>
            </a:extLst>
          </p:cNvPr>
          <p:cNvSpPr txBox="1"/>
          <p:nvPr/>
        </p:nvSpPr>
        <p:spPr>
          <a:xfrm>
            <a:off x="311946" y="834980"/>
            <a:ext cx="12021050" cy="47662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cs-CZ" sz="2600" b="1">
                <a:solidFill>
                  <a:srgbClr val="7F7F7F"/>
                </a:solidFill>
                <a:latin typeface="Verdana"/>
                <a:ea typeface="Verdana"/>
                <a:cs typeface="Segoe UI"/>
              </a:rPr>
              <a:t>Kariérové rozhodování a jeho role ve vzdělávací a profesní dráze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29992904-59CE-6BE6-2A78-F7422ACE8AEA}"/>
              </a:ext>
            </a:extLst>
          </p:cNvPr>
          <p:cNvCxnSpPr/>
          <p:nvPr/>
        </p:nvCxnSpPr>
        <p:spPr>
          <a:xfrm>
            <a:off x="0" y="1799216"/>
            <a:ext cx="12192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1D41670D-D19C-063F-7420-15696237B231}"/>
              </a:ext>
            </a:extLst>
          </p:cNvPr>
          <p:cNvSpPr txBox="1"/>
          <p:nvPr/>
        </p:nvSpPr>
        <p:spPr>
          <a:xfrm>
            <a:off x="571510" y="2154792"/>
            <a:ext cx="824421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 b="1" u="sng">
                <a:latin typeface="Verdana"/>
                <a:ea typeface="Verdana"/>
              </a:rPr>
              <a:t>Přechod absolventů na trh práce</a:t>
            </a:r>
            <a:r>
              <a:rPr lang="cs-CZ" sz="2400" b="1">
                <a:latin typeface="Verdana"/>
                <a:ea typeface="Verdana"/>
              </a:rPr>
              <a:t> 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C4ADABDE-18B8-9E83-55EE-FE18AAF6A1AE}"/>
              </a:ext>
            </a:extLst>
          </p:cNvPr>
          <p:cNvSpPr txBox="1"/>
          <p:nvPr/>
        </p:nvSpPr>
        <p:spPr>
          <a:xfrm>
            <a:off x="566389" y="2928412"/>
            <a:ext cx="11636679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 b="1">
                <a:latin typeface="Verdana"/>
                <a:ea typeface="Verdana"/>
              </a:rPr>
              <a:t>Z pohledu praxe a dotazníkových šetření, jak z Vašeho pohledu funguje přechod na trh práce?</a:t>
            </a:r>
            <a:endParaRPr lang="cs-CZ">
              <a:cs typeface="Calibri"/>
            </a:endParaRPr>
          </a:p>
          <a:p>
            <a:endParaRPr lang="cs-CZ" sz="2400" b="1">
              <a:latin typeface="Verdana"/>
              <a:ea typeface="Verdana"/>
            </a:endParaRPr>
          </a:p>
          <a:p>
            <a:r>
              <a:rPr lang="cs-CZ" sz="2400" b="1">
                <a:latin typeface="Verdana"/>
                <a:ea typeface="Verdana"/>
              </a:rPr>
              <a:t>Odpovídá současný systém oborů vzdělávání potřebám trhu práce?</a:t>
            </a:r>
            <a:endParaRPr lang="cs-CZ">
              <a:latin typeface="Calibri" panose="020F0502020204030204"/>
              <a:ea typeface="Verdana"/>
              <a:cs typeface="Calibri"/>
            </a:endParaRPr>
          </a:p>
          <a:p>
            <a:endParaRPr lang="cs-CZ" sz="2400" b="1">
              <a:latin typeface="Verdana"/>
              <a:ea typeface="Verdana"/>
            </a:endParaRPr>
          </a:p>
          <a:p>
            <a:r>
              <a:rPr lang="cs-CZ" sz="2400" b="1">
                <a:latin typeface="Verdana"/>
                <a:ea typeface="Verdana"/>
              </a:rPr>
              <a:t>Jaké jsou zkušenosti, že kariéroví poradci pracují i s detailními informacemi o trhu práce a má vůbec smysl kariéru žáka směřovat i z pohledu požadavků trhu práce? </a:t>
            </a:r>
            <a:endParaRPr lang="cs-CZ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86551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>
            <a:extLst>
              <a:ext uri="{FF2B5EF4-FFF2-40B4-BE49-F238E27FC236}">
                <a16:creationId xmlns:a16="http://schemas.microsoft.com/office/drawing/2014/main" id="{68B2A4CB-3FA8-E701-2065-E0CA7603ACD9}"/>
              </a:ext>
            </a:extLst>
          </p:cNvPr>
          <p:cNvSpPr/>
          <p:nvPr/>
        </p:nvSpPr>
        <p:spPr>
          <a:xfrm>
            <a:off x="0" y="-34724"/>
            <a:ext cx="12192000" cy="13385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4739B21-9E1F-4AD8-0D6D-D02D04EEA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91263"/>
            <a:ext cx="6502400" cy="741680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285750" algn="l">
              <a:spcAft>
                <a:spcPts val="600"/>
              </a:spcAft>
            </a:pP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  <a:cs typeface="Biome Light"/>
              </a:rPr>
              <a:t>Diskusní</a:t>
            </a:r>
            <a:r>
              <a:rPr lang="en-US" sz="4000" b="1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  <a:cs typeface="Biome Light"/>
              </a:rPr>
              <a:t> workshop</a:t>
            </a:r>
            <a:br>
              <a:rPr lang="en-US" sz="4000" b="1" kern="1200">
                <a:latin typeface="Verdana"/>
                <a:ea typeface="Verdana"/>
                <a:cs typeface="Biome Light" panose="020B0303030204020804" pitchFamily="34" charset="0"/>
              </a:rPr>
            </a:br>
            <a:br>
              <a:rPr lang="en-US" sz="4000" kern="1200">
                <a:latin typeface="Biome Light" panose="020B0303030204020804" pitchFamily="34" charset="0"/>
                <a:cs typeface="Biome Light" panose="020B0303030204020804" pitchFamily="34" charset="0"/>
              </a:rPr>
            </a:br>
            <a:br>
              <a:rPr lang="en-US" sz="4000" kern="1200">
                <a:latin typeface="Biome Light" panose="020B0303030204020804" pitchFamily="34" charset="0"/>
                <a:cs typeface="Biome Light" panose="020B0303030204020804" pitchFamily="34" charset="0"/>
              </a:rPr>
            </a:br>
            <a:br>
              <a:rPr lang="en-US" sz="4000">
                <a:latin typeface="Biome Light" panose="020B0303030204020804" pitchFamily="34" charset="0"/>
                <a:cs typeface="Biome Light" panose="020B0303030204020804" pitchFamily="34" charset="0"/>
              </a:rPr>
            </a:br>
            <a:endParaRPr lang="en-US" sz="4000" kern="1200"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BC1FD8-9113-6122-DD0B-8A59D87B87F2}"/>
              </a:ext>
            </a:extLst>
          </p:cNvPr>
          <p:cNvSpPr txBox="1"/>
          <p:nvPr/>
        </p:nvSpPr>
        <p:spPr>
          <a:xfrm>
            <a:off x="803315" y="2076933"/>
            <a:ext cx="10589206" cy="436167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spcAft>
                <a:spcPts val="1800"/>
              </a:spcAft>
            </a:pPr>
            <a:r>
              <a:rPr lang="cs-CZ" sz="2400" b="1" kern="100">
                <a:latin typeface="Verdana"/>
                <a:ea typeface="Verdana"/>
                <a:cs typeface="Times New Roman"/>
              </a:rPr>
              <a:t>Které jedno konkrétní opatření by pomohlo připravit žáka na volbu profesní orientace a proč? Kdo by se měl na implementaci podílet?</a:t>
            </a:r>
            <a:endParaRPr lang="cs-CZ" sz="2400">
              <a:cs typeface="Calibri"/>
            </a:endParaRPr>
          </a:p>
          <a:p>
            <a:pPr algn="just">
              <a:spcAft>
                <a:spcPts val="1800"/>
              </a:spcAft>
            </a:pPr>
            <a:endParaRPr lang="cs-CZ" sz="2400" b="1" kern="100">
              <a:latin typeface="Verdana"/>
              <a:ea typeface="Verdana"/>
              <a:cs typeface="Times New Roman"/>
            </a:endParaRPr>
          </a:p>
          <a:p>
            <a:pPr algn="just">
              <a:spcAft>
                <a:spcPts val="1800"/>
              </a:spcAft>
            </a:pPr>
            <a:r>
              <a:rPr lang="cs-CZ" sz="2400" b="1" kern="100">
                <a:latin typeface="Verdana"/>
                <a:ea typeface="Verdana"/>
                <a:cs typeface="Times New Roman"/>
              </a:rPr>
              <a:t>Kdybyste mohli</a:t>
            </a:r>
            <a:r>
              <a:rPr lang="cs-CZ" sz="2400" b="1" kern="100">
                <a:latin typeface="Verdana"/>
                <a:ea typeface="Verdana"/>
                <a:cs typeface="Biome"/>
              </a:rPr>
              <a:t>, kterou jednu konkrétní změnu ve školském systému vzdělávání byste zavedli? Tato změna by měla mít pozitivní dopad na vstup na trh práce. </a:t>
            </a:r>
            <a:endParaRPr lang="cs-CZ" sz="2400" b="1" kern="100">
              <a:latin typeface="Verdana"/>
              <a:ea typeface="Verdana"/>
            </a:endParaRPr>
          </a:p>
          <a:p>
            <a:pPr>
              <a:spcAft>
                <a:spcPts val="1800"/>
              </a:spcAft>
            </a:pPr>
            <a:endParaRPr lang="cs-CZ" sz="2400" i="1" kern="100">
              <a:solidFill>
                <a:schemeClr val="tx1">
                  <a:lumMod val="50000"/>
                  <a:lumOff val="50000"/>
                </a:schemeClr>
              </a:solidFill>
              <a:latin typeface="Verdana"/>
              <a:ea typeface="Verdana"/>
              <a:cs typeface="Times New Roman"/>
            </a:endParaRP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29992904-59CE-6BE6-2A78-F7422ACE8AEA}"/>
              </a:ext>
            </a:extLst>
          </p:cNvPr>
          <p:cNvCxnSpPr/>
          <p:nvPr/>
        </p:nvCxnSpPr>
        <p:spPr>
          <a:xfrm>
            <a:off x="0" y="1463040"/>
            <a:ext cx="12192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22650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>
            <a:extLst>
              <a:ext uri="{FF2B5EF4-FFF2-40B4-BE49-F238E27FC236}">
                <a16:creationId xmlns:a16="http://schemas.microsoft.com/office/drawing/2014/main" id="{68B2A4CB-3FA8-E701-2065-E0CA7603ACD9}"/>
              </a:ext>
            </a:extLst>
          </p:cNvPr>
          <p:cNvSpPr/>
          <p:nvPr/>
        </p:nvSpPr>
        <p:spPr>
          <a:xfrm>
            <a:off x="0" y="-34724"/>
            <a:ext cx="12192000" cy="13385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4739B21-9E1F-4AD8-0D6D-D02D04EEA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91263"/>
            <a:ext cx="9780437" cy="741680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285750" algn="l">
              <a:spcAft>
                <a:spcPts val="600"/>
              </a:spcAft>
            </a:pP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  <a:cs typeface="Biome Light"/>
              </a:rPr>
              <a:t>Diskusní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  <a:cs typeface="Biome Light"/>
              </a:rPr>
              <a:t> workshop</a:t>
            </a:r>
            <a:br>
              <a:rPr lang="en-US" sz="4000" b="1" kern="1200" dirty="0">
                <a:latin typeface="Verdana"/>
                <a:ea typeface="Verdana"/>
                <a:cs typeface="Biome Light" panose="020B0303030204020804" pitchFamily="34" charset="0"/>
              </a:rPr>
            </a:br>
            <a:br>
              <a:rPr lang="en-US" sz="4000" kern="1200" dirty="0">
                <a:latin typeface="Biome Light" panose="020B0303030204020804" pitchFamily="34" charset="0"/>
                <a:cs typeface="Biome Light" panose="020B0303030204020804" pitchFamily="34" charset="0"/>
              </a:rPr>
            </a:br>
            <a:br>
              <a:rPr lang="en-US" sz="4000" kern="1200" dirty="0">
                <a:latin typeface="Biome Light" panose="020B0303030204020804" pitchFamily="34" charset="0"/>
                <a:cs typeface="Biome Light" panose="020B0303030204020804" pitchFamily="34" charset="0"/>
              </a:rPr>
            </a:br>
            <a:br>
              <a:rPr lang="en-US" sz="4000" dirty="0">
                <a:latin typeface="Biome Light" panose="020B0303030204020804" pitchFamily="34" charset="0"/>
                <a:cs typeface="Biome Light" panose="020B0303030204020804" pitchFamily="34" charset="0"/>
              </a:rPr>
            </a:br>
            <a:endParaRPr lang="en-US" sz="4000" kern="1200"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29992904-59CE-6BE6-2A78-F7422ACE8AEA}"/>
              </a:ext>
            </a:extLst>
          </p:cNvPr>
          <p:cNvCxnSpPr/>
          <p:nvPr/>
        </p:nvCxnSpPr>
        <p:spPr>
          <a:xfrm>
            <a:off x="0" y="1463040"/>
            <a:ext cx="12192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ovéPole 5">
            <a:extLst>
              <a:ext uri="{FF2B5EF4-FFF2-40B4-BE49-F238E27FC236}">
                <a16:creationId xmlns:a16="http://schemas.microsoft.com/office/drawing/2014/main" id="{3CBA9DE3-4B3B-31C4-6336-C1C2B8B0EF0E}"/>
              </a:ext>
            </a:extLst>
          </p:cNvPr>
          <p:cNvSpPr txBox="1"/>
          <p:nvPr/>
        </p:nvSpPr>
        <p:spPr>
          <a:xfrm>
            <a:off x="2395267" y="2625306"/>
            <a:ext cx="7401464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err="1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  <a:cs typeface="Biome Light"/>
              </a:rPr>
              <a:t>Diskuse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  <a:cs typeface="Biome Light"/>
              </a:rPr>
              <a:t> </a:t>
            </a:r>
            <a:r>
              <a:rPr lang="en-US" sz="4000" b="1" err="1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  <a:cs typeface="Biome Light"/>
              </a:rPr>
              <a:t>ve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  <a:cs typeface="Biome Light"/>
              </a:rPr>
              <a:t> </a:t>
            </a:r>
            <a:r>
              <a:rPr lang="en-US" sz="4000" b="1" err="1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  <a:cs typeface="Biome Light"/>
              </a:rPr>
              <a:t>skupinách</a:t>
            </a:r>
            <a:endParaRPr lang="en-US" sz="4000" b="1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ea typeface="Verdana"/>
              <a:cs typeface="Biome Light"/>
            </a:endParaRPr>
          </a:p>
          <a:p>
            <a:pPr algn="ctr"/>
            <a:endParaRPr lang="en-US" sz="4000" b="1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ea typeface="Verdana"/>
              <a:cs typeface="Biome Light"/>
            </a:endParaRPr>
          </a:p>
          <a:p>
            <a:pPr algn="ctr"/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  <a:cs typeface="Biome Light"/>
              </a:rPr>
              <a:t>Následuje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  <a:cs typeface="Biome Light"/>
              </a:rPr>
              <a:t> </a:t>
            </a: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  <a:cs typeface="Biome Light"/>
              </a:rPr>
              <a:t>prezentace</a:t>
            </a:r>
            <a:endParaRPr lang="en-US" sz="4000" b="1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ea typeface="Verdana"/>
              <a:cs typeface="Biome Light"/>
            </a:endParaRPr>
          </a:p>
          <a:p>
            <a:pPr algn="ctr"/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  <a:cs typeface="Biome Light"/>
              </a:rPr>
              <a:t>výstupů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  <a:cs typeface="Biome Light"/>
              </a:rPr>
              <a:t> </a:t>
            </a: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  <a:cs typeface="Biome Light"/>
              </a:rPr>
              <a:t>skupin</a:t>
            </a:r>
          </a:p>
        </p:txBody>
      </p:sp>
    </p:spTree>
    <p:extLst>
      <p:ext uri="{BB962C8B-B14F-4D97-AF65-F5344CB8AC3E}">
        <p14:creationId xmlns:p14="http://schemas.microsoft.com/office/powerpoint/2010/main" val="11038820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1">
            <a:extLst>
              <a:ext uri="{FF2B5EF4-FFF2-40B4-BE49-F238E27FC236}">
                <a16:creationId xmlns:a16="http://schemas.microsoft.com/office/drawing/2014/main" id="{EA240360-516E-BBB8-952F-F780BD0C6BE5}"/>
              </a:ext>
            </a:extLst>
          </p:cNvPr>
          <p:cNvSpPr txBox="1">
            <a:spLocks/>
          </p:cNvSpPr>
          <p:nvPr/>
        </p:nvSpPr>
        <p:spPr>
          <a:xfrm>
            <a:off x="1435621" y="1762974"/>
            <a:ext cx="9326231" cy="332398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3600" b="1" spc="-200" dirty="0">
                <a:solidFill>
                  <a:srgbClr val="003F77"/>
                </a:solidFill>
                <a:latin typeface="Verdana"/>
                <a:cs typeface="Calibri Light"/>
              </a:rPr>
              <a:t>Děkujeme za diskusi</a:t>
            </a:r>
            <a:endParaRPr lang="cs-CZ" dirty="0">
              <a:cs typeface="Calibri Light" panose="020F0302020204030204"/>
            </a:endParaRPr>
          </a:p>
          <a:p>
            <a:pPr>
              <a:defRPr/>
            </a:pPr>
            <a:endParaRPr lang="cs-CZ" sz="3600" b="1" spc="-200" dirty="0">
              <a:solidFill>
                <a:srgbClr val="003F77"/>
              </a:solidFill>
              <a:latin typeface="Verdana"/>
              <a:ea typeface="Verdana"/>
              <a:cs typeface="Calibri Light"/>
            </a:endParaRPr>
          </a:p>
          <a:p>
            <a:pPr>
              <a:defRPr/>
            </a:pPr>
            <a:r>
              <a:rPr lang="cs-CZ" sz="3600" b="1" spc="-200" dirty="0">
                <a:solidFill>
                  <a:srgbClr val="003F77"/>
                </a:solidFill>
                <a:latin typeface="Verdana"/>
                <a:ea typeface="Verdana"/>
                <a:cs typeface="Calibri Light"/>
              </a:rPr>
              <a:t>Těšíme se na další spolupráci</a:t>
            </a:r>
          </a:p>
          <a:p>
            <a:pPr>
              <a:defRPr/>
            </a:pPr>
            <a:endParaRPr lang="cs-CZ" sz="3600" b="1" spc="-200" dirty="0">
              <a:solidFill>
                <a:srgbClr val="003F77"/>
              </a:solidFill>
              <a:latin typeface="Verdana"/>
              <a:ea typeface="Verdana"/>
              <a:cs typeface="Calibri Light"/>
            </a:endParaRPr>
          </a:p>
          <a:p>
            <a:pPr>
              <a:defRPr/>
            </a:pPr>
            <a:r>
              <a:rPr lang="cs-CZ" sz="3600" b="1" spc="-200" dirty="0">
                <a:solidFill>
                  <a:srgbClr val="003F77"/>
                </a:solidFill>
                <a:latin typeface="Verdana"/>
                <a:ea typeface="Verdana"/>
                <a:cs typeface="Calibri Light"/>
              </a:rPr>
              <a:t>Výstupy z odborného panelu budou zveřejněny na webu Edu.cz</a:t>
            </a:r>
          </a:p>
        </p:txBody>
      </p:sp>
    </p:spTree>
    <p:extLst>
      <p:ext uri="{BB962C8B-B14F-4D97-AF65-F5344CB8AC3E}">
        <p14:creationId xmlns:p14="http://schemas.microsoft.com/office/powerpoint/2010/main" val="1598641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9C38A0-5776-65F4-B110-6AC94BBDC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524" y="2541881"/>
            <a:ext cx="10050361" cy="3350054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cs-CZ" sz="2000" b="1">
                <a:latin typeface="Verdana"/>
                <a:ea typeface="Verdana"/>
                <a:cs typeface="Biome Light"/>
              </a:rPr>
              <a:t>Vybudovat analytickou jednotku ve strukturách MŠMT</a:t>
            </a:r>
            <a:r>
              <a:rPr lang="en-US" sz="2000" b="1">
                <a:latin typeface="Verdana"/>
                <a:ea typeface="Verdana"/>
                <a:cs typeface="Biome Light"/>
              </a:rPr>
              <a:t>.</a:t>
            </a:r>
            <a:endParaRPr lang="cs-CZ" sz="2000">
              <a:latin typeface="Verdana"/>
              <a:ea typeface="Verdana"/>
              <a:cs typeface="Biome Light"/>
            </a:endParaRPr>
          </a:p>
          <a:p>
            <a:pPr>
              <a:spcAft>
                <a:spcPts val="1200"/>
              </a:spcAft>
              <a:buFont typeface="Wingdings" panose="020B0604020202020204" pitchFamily="34" charset="0"/>
              <a:buChar char="Ø"/>
            </a:pPr>
            <a:endParaRPr lang="cs-CZ" sz="2000" b="1" kern="1200">
              <a:latin typeface="Verdana" panose="020B0604030504040204" pitchFamily="34" charset="0"/>
              <a:ea typeface="Verdana" panose="020B0604030504040204" pitchFamily="34" charset="0"/>
              <a:cs typeface="Biome Light" panose="020B0303030204020804" pitchFamily="34" charset="0"/>
            </a:endParaRPr>
          </a:p>
          <a:p>
            <a:pPr marL="0" indent="0">
              <a:spcAft>
                <a:spcPts val="1200"/>
              </a:spcAft>
              <a:buNone/>
            </a:pPr>
            <a:r>
              <a:rPr lang="cs-CZ" sz="2000">
                <a:latin typeface="Verdana"/>
                <a:ea typeface="Verdana"/>
                <a:cs typeface="Biome Light"/>
              </a:rPr>
              <a:t>Vybudovat </a:t>
            </a:r>
            <a:r>
              <a:rPr lang="cs-CZ" sz="2000" b="1">
                <a:latin typeface="Verdana"/>
                <a:ea typeface="Verdana"/>
                <a:cs typeface="Biome Light"/>
              </a:rPr>
              <a:t>datový model školy, knihovnu analýz a databázi dat.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cs-CZ" sz="2000">
                <a:latin typeface="Verdana"/>
                <a:ea typeface="Verdana"/>
                <a:cs typeface="Calibri"/>
              </a:rPr>
              <a:t>Realizovat </a:t>
            </a:r>
            <a:r>
              <a:rPr lang="cs-CZ" sz="2000" b="1">
                <a:latin typeface="Verdana"/>
                <a:ea typeface="Verdana"/>
                <a:cs typeface="Calibri"/>
              </a:rPr>
              <a:t>národní a mezinárodní dotazníková šetření</a:t>
            </a:r>
            <a:r>
              <a:rPr lang="cs-CZ" sz="2000">
                <a:latin typeface="Verdana"/>
                <a:ea typeface="Verdana"/>
                <a:cs typeface="Calibri"/>
              </a:rPr>
              <a:t>.</a:t>
            </a:r>
            <a:endParaRPr lang="cs-CZ" sz="2000">
              <a:latin typeface="Verdana"/>
              <a:ea typeface="Verdana"/>
            </a:endParaRPr>
          </a:p>
          <a:p>
            <a:pPr marL="0" indent="0">
              <a:spcAft>
                <a:spcPts val="1200"/>
              </a:spcAft>
              <a:buNone/>
            </a:pPr>
            <a:r>
              <a:rPr lang="cs-CZ" sz="2000">
                <a:latin typeface="Verdana"/>
                <a:ea typeface="Verdana"/>
                <a:cs typeface="Biome Light"/>
              </a:rPr>
              <a:t>Vytvářet </a:t>
            </a:r>
            <a:r>
              <a:rPr lang="cs-CZ" sz="2000" kern="1200">
                <a:latin typeface="Verdana"/>
                <a:ea typeface="Verdana"/>
                <a:cs typeface="Biome Light"/>
              </a:rPr>
              <a:t>kvalitní a sofistikovan</a:t>
            </a:r>
            <a:r>
              <a:rPr lang="cs-CZ" sz="2000">
                <a:latin typeface="Verdana"/>
                <a:ea typeface="Verdana"/>
                <a:cs typeface="Biome Light"/>
              </a:rPr>
              <a:t>é</a:t>
            </a:r>
            <a:r>
              <a:rPr lang="cs-CZ" sz="2000" kern="1200">
                <a:latin typeface="Verdana"/>
                <a:ea typeface="Verdana"/>
                <a:cs typeface="Biome Light"/>
              </a:rPr>
              <a:t> </a:t>
            </a:r>
            <a:r>
              <a:rPr lang="cs-CZ" sz="2000" b="1" kern="1200">
                <a:latin typeface="Verdana"/>
                <a:ea typeface="Verdana"/>
                <a:cs typeface="Biome Light"/>
              </a:rPr>
              <a:t>podklad</a:t>
            </a:r>
            <a:r>
              <a:rPr lang="cs-CZ" sz="2000" b="1">
                <a:latin typeface="Verdana"/>
                <a:ea typeface="Verdana"/>
                <a:cs typeface="Biome Light"/>
              </a:rPr>
              <a:t>y</a:t>
            </a:r>
            <a:r>
              <a:rPr lang="cs-CZ" sz="2000" b="1" kern="1200">
                <a:latin typeface="Verdana"/>
                <a:ea typeface="Verdana"/>
                <a:cs typeface="Biome Light"/>
              </a:rPr>
              <a:t> pro rozhodování.</a:t>
            </a:r>
          </a:p>
          <a:p>
            <a:pPr marL="0" indent="0" rtl="0">
              <a:spcAft>
                <a:spcPts val="1200"/>
              </a:spcAft>
              <a:buNone/>
            </a:pPr>
            <a:r>
              <a:rPr lang="cs-CZ" sz="2000">
                <a:latin typeface="Verdana"/>
                <a:ea typeface="Verdana"/>
                <a:cs typeface="Biome Light"/>
              </a:rPr>
              <a:t>Průběžně </a:t>
            </a:r>
            <a:r>
              <a:rPr lang="cs-CZ" sz="2000" b="1">
                <a:latin typeface="Verdana"/>
                <a:ea typeface="Verdana"/>
                <a:cs typeface="Biome Light"/>
              </a:rPr>
              <a:t>analyzovat data </a:t>
            </a:r>
            <a:r>
              <a:rPr lang="cs-CZ" sz="2000" kern="1200">
                <a:latin typeface="Verdana"/>
                <a:ea typeface="Verdana"/>
                <a:cs typeface="Biome Light"/>
              </a:rPr>
              <a:t>ze škol a školských zařízení.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cs-CZ" sz="2000" b="1">
                <a:latin typeface="Verdana"/>
                <a:ea typeface="Verdana"/>
                <a:cs typeface="Biome Light"/>
              </a:rPr>
              <a:t>Informovat </a:t>
            </a:r>
            <a:r>
              <a:rPr lang="cs-CZ" sz="2000" kern="1200">
                <a:latin typeface="Verdana"/>
                <a:ea typeface="Verdana"/>
                <a:cs typeface="Biome Light"/>
              </a:rPr>
              <a:t>širok</a:t>
            </a:r>
            <a:r>
              <a:rPr lang="cs-CZ" sz="2000">
                <a:latin typeface="Verdana"/>
                <a:ea typeface="Verdana"/>
                <a:cs typeface="Biome Light"/>
              </a:rPr>
              <a:t>ou</a:t>
            </a:r>
            <a:r>
              <a:rPr lang="cs-CZ" sz="2000" kern="1200">
                <a:latin typeface="Verdana"/>
                <a:ea typeface="Verdana"/>
                <a:cs typeface="Biome Light"/>
              </a:rPr>
              <a:t> </a:t>
            </a:r>
            <a:r>
              <a:rPr lang="cs-CZ" sz="2000" b="1" kern="1200">
                <a:latin typeface="Verdana"/>
                <a:ea typeface="Verdana"/>
                <a:cs typeface="Biome Light"/>
              </a:rPr>
              <a:t>veřejnost</a:t>
            </a:r>
            <a:r>
              <a:rPr lang="cs-CZ" sz="2000" kern="1200">
                <a:latin typeface="Verdana"/>
                <a:ea typeface="Verdana"/>
                <a:cs typeface="Biome Light"/>
              </a:rPr>
              <a:t> o vzdělávací soustavě a její výkonnosti</a:t>
            </a:r>
            <a:r>
              <a:rPr lang="en-US" sz="2000" kern="1200">
                <a:latin typeface="Verdana"/>
                <a:ea typeface="Verdana"/>
                <a:cs typeface="Biome Light"/>
              </a:rPr>
              <a:t>.</a:t>
            </a:r>
            <a:endParaRPr lang="cs-CZ" sz="2000">
              <a:latin typeface="Verdana"/>
              <a:ea typeface="Verdana"/>
              <a:cs typeface="Biome Ligh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D7B120-83E9-5BE8-F737-009D6E668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24" y="460775"/>
            <a:ext cx="11671032" cy="1369169"/>
          </a:xfrm>
        </p:spPr>
        <p:txBody>
          <a:bodyPr anchor="ctr">
            <a:noAutofit/>
          </a:bodyPr>
          <a:lstStyle/>
          <a:p>
            <a:pPr>
              <a:lnSpc>
                <a:spcPts val="3360"/>
              </a:lnSpc>
              <a:spcBef>
                <a:spcPts val="3600"/>
              </a:spcBef>
              <a:spcAft>
                <a:spcPts val="3600"/>
              </a:spcAft>
            </a:pPr>
            <a:r>
              <a:rPr lang="cs-CZ" sz="2800" b="1">
                <a:solidFill>
                  <a:srgbClr val="003F77"/>
                </a:solidFill>
                <a:latin typeface="Verdana"/>
                <a:ea typeface="Verdana"/>
                <a:cs typeface="Biome"/>
              </a:rPr>
              <a:t>Datově-analytická podpora pro hodnocení</a:t>
            </a:r>
            <a:br>
              <a:rPr lang="cs-CZ" sz="2800" b="1">
                <a:latin typeface="Verdana" panose="020B0604030504040204" pitchFamily="34" charset="0"/>
                <a:ea typeface="Verdana" panose="020B0604030504040204" pitchFamily="34" charset="0"/>
                <a:cs typeface="Biome" panose="020B0503030204020804" pitchFamily="34" charset="0"/>
              </a:rPr>
            </a:br>
            <a:r>
              <a:rPr lang="cs-CZ" sz="2800" b="1">
                <a:solidFill>
                  <a:srgbClr val="003F77"/>
                </a:solidFill>
                <a:latin typeface="Verdana"/>
                <a:ea typeface="Verdana"/>
                <a:cs typeface="Biome"/>
              </a:rPr>
              <a:t>a řízení vzdělávací soustavy v ČR</a:t>
            </a:r>
            <a:br>
              <a:rPr lang="cs-CZ" sz="2800" b="1">
                <a:latin typeface="Verdana" panose="020B0604030504040204" pitchFamily="34" charset="0"/>
                <a:ea typeface="Verdana" panose="020B0604030504040204" pitchFamily="34" charset="0"/>
                <a:cs typeface="Biome" panose="020B0503030204020804" pitchFamily="34" charset="0"/>
              </a:rPr>
            </a:br>
            <a:r>
              <a:rPr lang="en-US" sz="2000">
                <a:solidFill>
                  <a:srgbClr val="003F77"/>
                </a:solidFill>
                <a:latin typeface="Verdana"/>
                <a:ea typeface="Verdana"/>
                <a:cs typeface="Biome"/>
              </a:rPr>
              <a:t>(1. 3. 2023 – 31. 12. 2027)</a:t>
            </a:r>
            <a:endParaRPr lang="en-US" sz="2200" b="1">
              <a:latin typeface="Verdana" panose="020B0604030504040204" pitchFamily="34" charset="0"/>
              <a:ea typeface="Verdana" panose="020B0604030504040204" pitchFamily="34" charset="0"/>
              <a:cs typeface="Biome" panose="020B0503030204020804" pitchFamily="34" charset="0"/>
            </a:endParaRPr>
          </a:p>
        </p:txBody>
      </p:sp>
      <p:pic>
        <p:nvPicPr>
          <p:cNvPr id="4" name="Obrázek 3" descr="Síť tvořená připojenými linkami a tečkami">
            <a:extLst>
              <a:ext uri="{FF2B5EF4-FFF2-40B4-BE49-F238E27FC236}">
                <a16:creationId xmlns:a16="http://schemas.microsoft.com/office/drawing/2014/main" id="{586337B2-67DA-3503-29AA-13C66E8616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29" t="52" r="50029" b="-52"/>
          <a:stretch/>
        </p:blipFill>
        <p:spPr>
          <a:xfrm>
            <a:off x="9935136" y="-896"/>
            <a:ext cx="2255234" cy="686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741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ovéPole 29">
            <a:extLst>
              <a:ext uri="{FF2B5EF4-FFF2-40B4-BE49-F238E27FC236}">
                <a16:creationId xmlns:a16="http://schemas.microsoft.com/office/drawing/2014/main" id="{3AA51447-45AF-5735-9AD1-144800279A92}"/>
              </a:ext>
            </a:extLst>
          </p:cNvPr>
          <p:cNvSpPr txBox="1"/>
          <p:nvPr/>
        </p:nvSpPr>
        <p:spPr>
          <a:xfrm>
            <a:off x="174841" y="2548547"/>
            <a:ext cx="4986493" cy="95410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cs-CZ" sz="2000" b="1">
                <a:latin typeface="Verdana"/>
                <a:ea typeface="Verdana"/>
                <a:cs typeface="Biome Light"/>
              </a:rPr>
              <a:t>Silvie Pýchová</a:t>
            </a:r>
            <a:br>
              <a:rPr lang="cs-CZ" sz="2000" b="1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</a:br>
            <a:r>
              <a:rPr lang="cs-CZ">
                <a:latin typeface="Verdana"/>
                <a:ea typeface="Verdana"/>
                <a:cs typeface="Biome Light"/>
              </a:rPr>
              <a:t>Expertní komora kariérového poradenství</a:t>
            </a:r>
          </a:p>
          <a:p>
            <a:pPr algn="ctr"/>
            <a:r>
              <a:rPr lang="cs-CZ">
                <a:latin typeface="Verdana"/>
                <a:ea typeface="Verdana"/>
                <a:cs typeface="Biome Light"/>
              </a:rPr>
              <a:t>Partnerství pro vzdělávání 2030+</a:t>
            </a:r>
            <a:endParaRPr lang="cs-CZ"/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9A8BF315-A882-EBE5-54EB-3B911ECABEEF}"/>
              </a:ext>
            </a:extLst>
          </p:cNvPr>
          <p:cNvSpPr txBox="1"/>
          <p:nvPr/>
        </p:nvSpPr>
        <p:spPr>
          <a:xfrm>
            <a:off x="5645878" y="2626353"/>
            <a:ext cx="29086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Dana Pražáková</a:t>
            </a:r>
            <a:br>
              <a:rPr lang="cs-CZ" sz="2000" b="1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</a:br>
            <a:r>
              <a:rPr lang="cs-CZ" sz="2000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  <a:t>ČŠI </a:t>
            </a:r>
            <a:endParaRPr lang="cs-CZ" sz="2000"/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6A760E9F-D87B-D110-FA3E-3E4138F19F64}"/>
              </a:ext>
            </a:extLst>
          </p:cNvPr>
          <p:cNvSpPr txBox="1"/>
          <p:nvPr/>
        </p:nvSpPr>
        <p:spPr>
          <a:xfrm>
            <a:off x="8769349" y="2637983"/>
            <a:ext cx="2971601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cs-CZ" sz="2000" b="1">
                <a:latin typeface="Verdana"/>
                <a:ea typeface="Verdana"/>
                <a:cs typeface="Biome Light"/>
              </a:rPr>
              <a:t>Petr </a:t>
            </a:r>
            <a:r>
              <a:rPr lang="cs-CZ" sz="2000" b="1" err="1">
                <a:latin typeface="Verdana"/>
                <a:ea typeface="Verdana"/>
                <a:cs typeface="Biome Light"/>
              </a:rPr>
              <a:t>Chaluš</a:t>
            </a:r>
            <a:br>
              <a:rPr lang="cs-CZ" sz="2000" b="1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</a:br>
            <a:r>
              <a:rPr lang="cs-CZ" sz="2000">
                <a:latin typeface="Verdana"/>
                <a:ea typeface="Verdana"/>
                <a:cs typeface="Biome Light"/>
              </a:rPr>
              <a:t>NPI ČR</a:t>
            </a:r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D007BD07-B9E0-38F2-DACB-E245F0EB20F7}"/>
              </a:ext>
            </a:extLst>
          </p:cNvPr>
          <p:cNvSpPr txBox="1"/>
          <p:nvPr/>
        </p:nvSpPr>
        <p:spPr>
          <a:xfrm>
            <a:off x="3103774" y="5908207"/>
            <a:ext cx="3179578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cs-CZ" sz="2000" b="1">
                <a:latin typeface="Verdana"/>
                <a:ea typeface="Verdana"/>
                <a:cs typeface="Biome Light"/>
              </a:rPr>
              <a:t>Jana Trhlíková</a:t>
            </a:r>
            <a:br>
              <a:rPr lang="cs-CZ" sz="2000" b="1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</a:br>
            <a:r>
              <a:rPr lang="cs-CZ" sz="2000">
                <a:latin typeface="Verdana"/>
                <a:ea typeface="Verdana"/>
                <a:cs typeface="Biome Light"/>
              </a:rPr>
              <a:t>NPI ČR</a:t>
            </a:r>
          </a:p>
        </p:txBody>
      </p: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E5854028-7383-330F-4CBF-D054F304CBDF}"/>
              </a:ext>
            </a:extLst>
          </p:cNvPr>
          <p:cNvSpPr txBox="1"/>
          <p:nvPr/>
        </p:nvSpPr>
        <p:spPr>
          <a:xfrm>
            <a:off x="9024526" y="5876892"/>
            <a:ext cx="2609185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cs-CZ" sz="2000" b="1">
                <a:latin typeface="Verdana"/>
                <a:ea typeface="Verdana"/>
                <a:cs typeface="Biome Light"/>
              </a:rPr>
              <a:t>Martin Majcík</a:t>
            </a:r>
            <a:endParaRPr lang="cs-CZ">
              <a:latin typeface="Calibri" panose="020F0502020204030204"/>
              <a:ea typeface="Verdana"/>
              <a:cs typeface="Calibri" panose="020F0502020204030204"/>
            </a:endParaRPr>
          </a:p>
          <a:p>
            <a:pPr algn="ctr"/>
            <a:r>
              <a:rPr lang="cs-CZ" sz="2000">
                <a:latin typeface="Verdana"/>
                <a:ea typeface="Verdana"/>
                <a:cs typeface="Biome Light"/>
              </a:rPr>
              <a:t>ÚPV, FF MUNI</a:t>
            </a:r>
            <a:endParaRPr lang="cs-CZ">
              <a:cs typeface="Calibri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7ED351C-4608-1DE0-D733-F2A19FDAC74B}"/>
              </a:ext>
            </a:extLst>
          </p:cNvPr>
          <p:cNvSpPr txBox="1"/>
          <p:nvPr/>
        </p:nvSpPr>
        <p:spPr>
          <a:xfrm>
            <a:off x="5991857" y="5876892"/>
            <a:ext cx="2216709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cs-CZ" sz="2000" b="1">
                <a:latin typeface="Verdana"/>
                <a:ea typeface="Verdana"/>
                <a:cs typeface="Biome Light"/>
              </a:rPr>
              <a:t>Václav Korbel</a:t>
            </a:r>
            <a:br>
              <a:rPr lang="cs-CZ" sz="2000" b="1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</a:br>
            <a:r>
              <a:rPr lang="cs-CZ" sz="2000">
                <a:latin typeface="Verdana"/>
                <a:ea typeface="Verdana"/>
                <a:cs typeface="Biome Light"/>
              </a:rPr>
              <a:t>PAQ </a:t>
            </a:r>
            <a:r>
              <a:rPr lang="cs-CZ" sz="2000" err="1">
                <a:latin typeface="Verdana"/>
                <a:ea typeface="Verdana"/>
                <a:cs typeface="Biome Light"/>
              </a:rPr>
              <a:t>Research</a:t>
            </a:r>
            <a:endParaRPr lang="cs-CZ" sz="2000">
              <a:latin typeface="Verdana"/>
              <a:ea typeface="Verdana"/>
              <a:cs typeface="Biome Light"/>
            </a:endParaRPr>
          </a:p>
        </p:txBody>
      </p:sp>
      <p:pic>
        <p:nvPicPr>
          <p:cNvPr id="11" name="Picture 10" descr="Matematické kluby – příležitost pro „rozkvět“ dětí ze sociálně  znevýhodněného prostředí | Časopis Komenský v současnosti | MUNI PED">
            <a:extLst>
              <a:ext uri="{FF2B5EF4-FFF2-40B4-BE49-F238E27FC236}">
                <a16:creationId xmlns:a16="http://schemas.microsoft.com/office/drawing/2014/main" id="{1B4E7572-0AF6-F0E1-406A-60A9B4DC0F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55" r="-218" b="15336"/>
          <a:stretch/>
        </p:blipFill>
        <p:spPr>
          <a:xfrm>
            <a:off x="6094295" y="693754"/>
            <a:ext cx="1957301" cy="1836527"/>
          </a:xfrm>
          <a:prstGeom prst="ellipse">
            <a:avLst/>
          </a:prstGeom>
        </p:spPr>
      </p:pic>
      <p:sp>
        <p:nvSpPr>
          <p:cNvPr id="4" name="TextovéPole 36">
            <a:extLst>
              <a:ext uri="{FF2B5EF4-FFF2-40B4-BE49-F238E27FC236}">
                <a16:creationId xmlns:a16="http://schemas.microsoft.com/office/drawing/2014/main" id="{0BD1F758-3184-EF6D-64AD-A9D7963DC636}"/>
              </a:ext>
            </a:extLst>
          </p:cNvPr>
          <p:cNvSpPr txBox="1"/>
          <p:nvPr/>
        </p:nvSpPr>
        <p:spPr>
          <a:xfrm>
            <a:off x="175219" y="5876892"/>
            <a:ext cx="3179578" cy="67710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cs-CZ" sz="2000" b="1">
                <a:latin typeface="Verdana"/>
                <a:ea typeface="Verdana"/>
                <a:cs typeface="Biome Light"/>
              </a:rPr>
              <a:t>Miloš Rathouský</a:t>
            </a:r>
            <a:br>
              <a:rPr lang="cs-CZ" sz="2000" b="1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</a:br>
            <a:r>
              <a:rPr lang="cs-CZ">
                <a:latin typeface="Verdana Pro"/>
                <a:ea typeface="+mn-lt"/>
                <a:cs typeface="+mn-lt"/>
              </a:rPr>
              <a:t>Svaz průmyslu a dopravy</a:t>
            </a:r>
            <a:endParaRPr lang="cs-CZ">
              <a:latin typeface="Verdana Pro"/>
              <a:ea typeface="Verdana"/>
              <a:cs typeface="Biome Light"/>
            </a:endParaRPr>
          </a:p>
        </p:txBody>
      </p:sp>
      <p:pic>
        <p:nvPicPr>
          <p:cNvPr id="2" name="Obrázek 1" descr="Obsah obrázku Lidská tvář, úsměv, osoba, kůže&#10;&#10;Popis se vygeneroval automaticky.">
            <a:extLst>
              <a:ext uri="{FF2B5EF4-FFF2-40B4-BE49-F238E27FC236}">
                <a16:creationId xmlns:a16="http://schemas.microsoft.com/office/drawing/2014/main" id="{747F4BBA-F8F9-F727-CE73-AADA431ED3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04" b="1092"/>
          <a:stretch/>
        </p:blipFill>
        <p:spPr>
          <a:xfrm>
            <a:off x="1558774" y="464313"/>
            <a:ext cx="2201516" cy="2054942"/>
          </a:xfrm>
          <a:prstGeom prst="rect">
            <a:avLst/>
          </a:prstGeom>
        </p:spPr>
      </p:pic>
      <p:pic>
        <p:nvPicPr>
          <p:cNvPr id="6" name="Obrázek 5" descr="Obsah obrázku Lidská tvář, úsměv, osoba, Čelo&#10;&#10;Popis se vygeneroval automaticky.">
            <a:extLst>
              <a:ext uri="{FF2B5EF4-FFF2-40B4-BE49-F238E27FC236}">
                <a16:creationId xmlns:a16="http://schemas.microsoft.com/office/drawing/2014/main" id="{1BEBCA00-4A38-2B5D-FDDB-BD5F0AE72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754" y="3945082"/>
            <a:ext cx="1768127" cy="1808966"/>
          </a:xfrm>
          <a:prstGeom prst="rect">
            <a:avLst/>
          </a:prstGeom>
        </p:spPr>
      </p:pic>
      <p:pic>
        <p:nvPicPr>
          <p:cNvPr id="13" name="Obrázek 12" descr="Obsah obrázku Lidská tvář, brýle, úsměv, oblečení&#10;&#10;Popis se vygeneroval automaticky.">
            <a:extLst>
              <a:ext uri="{FF2B5EF4-FFF2-40B4-BE49-F238E27FC236}">
                <a16:creationId xmlns:a16="http://schemas.microsoft.com/office/drawing/2014/main" id="{262B87E6-5F2B-8744-FD2C-2ECCA3CA69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6984" y="3772959"/>
            <a:ext cx="2219325" cy="2019300"/>
          </a:xfrm>
          <a:prstGeom prst="rect">
            <a:avLst/>
          </a:prstGeom>
        </p:spPr>
      </p:pic>
      <p:pic>
        <p:nvPicPr>
          <p:cNvPr id="14" name="Obrázek 13" descr="Obsah obrázku Lidská tvář, Čelo, obočí, muž&#10;&#10;Popis se vygeneroval automaticky.">
            <a:extLst>
              <a:ext uri="{FF2B5EF4-FFF2-40B4-BE49-F238E27FC236}">
                <a16:creationId xmlns:a16="http://schemas.microsoft.com/office/drawing/2014/main" id="{549C7DC5-38D9-1173-CA5F-4F40EDF6E6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4362" y="3853842"/>
            <a:ext cx="2171700" cy="1885950"/>
          </a:xfrm>
          <a:prstGeom prst="rect">
            <a:avLst/>
          </a:prstGeom>
        </p:spPr>
      </p:pic>
      <p:pic>
        <p:nvPicPr>
          <p:cNvPr id="15" name="Obrázek 14" descr="Obsah obrázku Lidská tvář, osoba, úsměv, Brada&#10;&#10;Popis se vygeneroval automaticky.">
            <a:extLst>
              <a:ext uri="{FF2B5EF4-FFF2-40B4-BE49-F238E27FC236}">
                <a16:creationId xmlns:a16="http://schemas.microsoft.com/office/drawing/2014/main" id="{E0D3CBB8-AFF3-F3F9-990E-5D5F810F43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81369" y="3896784"/>
            <a:ext cx="2095500" cy="1895475"/>
          </a:xfrm>
          <a:prstGeom prst="rect">
            <a:avLst/>
          </a:prstGeom>
        </p:spPr>
      </p:pic>
      <p:pic>
        <p:nvPicPr>
          <p:cNvPr id="3" name="Obrázek 2" descr="Obsah obrázku Lidská tvář, muž, osoba, Lidské vousy&#10;&#10;Popis se vygeneroval automaticky.">
            <a:extLst>
              <a:ext uri="{FF2B5EF4-FFF2-40B4-BE49-F238E27FC236}">
                <a16:creationId xmlns:a16="http://schemas.microsoft.com/office/drawing/2014/main" id="{430746F2-C16A-7C3C-E4AB-A47F715B3A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28728" y="554857"/>
            <a:ext cx="2438042" cy="211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91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74BB2014-8C7A-5EC4-86D9-38F90411698E}"/>
              </a:ext>
            </a:extLst>
          </p:cNvPr>
          <p:cNvSpPr txBox="1"/>
          <p:nvPr/>
        </p:nvSpPr>
        <p:spPr>
          <a:xfrm>
            <a:off x="3048965" y="413687"/>
            <a:ext cx="60940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200" b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Děkujeme za spolupráci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07B2DEDA-8FE7-FDCD-608A-8304207E76E7}"/>
              </a:ext>
            </a:extLst>
          </p:cNvPr>
          <p:cNvSpPr txBox="1"/>
          <p:nvPr/>
        </p:nvSpPr>
        <p:spPr>
          <a:xfrm>
            <a:off x="3048965" y="2401664"/>
            <a:ext cx="5772434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cs-CZ"/>
              <a:t>Partner projektu Datově-analytická podpora pro hodnocení a řízení vzdělávací soustavy ČR</a:t>
            </a:r>
          </a:p>
        </p:txBody>
      </p:sp>
      <p:pic>
        <p:nvPicPr>
          <p:cNvPr id="2" name="Obrázek 1" descr="Obsah obrázku text, Písmo, snímek obrazovky, vizitka&#10;&#10;Popis se vygeneroval automaticky.">
            <a:extLst>
              <a:ext uri="{FF2B5EF4-FFF2-40B4-BE49-F238E27FC236}">
                <a16:creationId xmlns:a16="http://schemas.microsoft.com/office/drawing/2014/main" id="{92136031-240F-EC67-3F78-D067DD828E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1" t="-252" r="9" b="41216"/>
          <a:stretch/>
        </p:blipFill>
        <p:spPr>
          <a:xfrm>
            <a:off x="2695895" y="1083071"/>
            <a:ext cx="6798185" cy="1313229"/>
          </a:xfrm>
          <a:prstGeom prst="rect">
            <a:avLst/>
          </a:prstGeom>
        </p:spPr>
      </p:pic>
      <p:pic>
        <p:nvPicPr>
          <p:cNvPr id="3" name="Obrázek 2" descr="Obsah obrázku text, Písmo, kaligrafie, bílé&#10;&#10;Popis se vygeneroval automaticky.">
            <a:extLst>
              <a:ext uri="{FF2B5EF4-FFF2-40B4-BE49-F238E27FC236}">
                <a16:creationId xmlns:a16="http://schemas.microsoft.com/office/drawing/2014/main" id="{F42A515B-127B-100B-15E6-BFDF9AD6E9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469" y="3586102"/>
            <a:ext cx="6096000" cy="870857"/>
          </a:xfrm>
          <a:prstGeom prst="rect">
            <a:avLst/>
          </a:prstGeom>
        </p:spPr>
      </p:pic>
      <p:pic>
        <p:nvPicPr>
          <p:cNvPr id="5" name="Obrázek 4" descr="Obsah obrázku Písmo, text, Elektricky modrá, design&#10;&#10;Popis se vygeneroval automaticky.">
            <a:extLst>
              <a:ext uri="{FF2B5EF4-FFF2-40B4-BE49-F238E27FC236}">
                <a16:creationId xmlns:a16="http://schemas.microsoft.com/office/drawing/2014/main" id="{A721C282-A629-A2B7-3CD1-9557A9C68E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3488" y="3278362"/>
            <a:ext cx="3446614" cy="1470372"/>
          </a:xfrm>
          <a:prstGeom prst="rect">
            <a:avLst/>
          </a:prstGeom>
        </p:spPr>
      </p:pic>
      <p:pic>
        <p:nvPicPr>
          <p:cNvPr id="6" name="Obrázek 5" descr="Obsah obrázku Písmo, logo, Grafika, symbol&#10;&#10;Popis se vygeneroval automaticky.">
            <a:extLst>
              <a:ext uri="{FF2B5EF4-FFF2-40B4-BE49-F238E27FC236}">
                <a16:creationId xmlns:a16="http://schemas.microsoft.com/office/drawing/2014/main" id="{B73E6CB0-A3EB-F985-8DBF-22245B2022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721" y="4774700"/>
            <a:ext cx="2174831" cy="1410874"/>
          </a:xfrm>
          <a:prstGeom prst="rect">
            <a:avLst/>
          </a:prstGeom>
        </p:spPr>
      </p:pic>
      <p:pic>
        <p:nvPicPr>
          <p:cNvPr id="7" name="Obrázek 6" descr="Obsah obrázku text, Písmo, Elektricky modrá, Grafika&#10;&#10;Popis se vygeneroval automaticky.">
            <a:extLst>
              <a:ext uri="{FF2B5EF4-FFF2-40B4-BE49-F238E27FC236}">
                <a16:creationId xmlns:a16="http://schemas.microsoft.com/office/drawing/2014/main" id="{E242C009-5EB5-615A-988E-805E75B3B2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8329" y="5170836"/>
            <a:ext cx="3024905" cy="1015260"/>
          </a:xfrm>
          <a:prstGeom prst="rect">
            <a:avLst/>
          </a:prstGeom>
        </p:spPr>
      </p:pic>
      <p:pic>
        <p:nvPicPr>
          <p:cNvPr id="9" name="Obrázek 8" descr="Obsah obrázku Písmo, logo, Grafika, Elektricky modrá&#10;&#10;Popis se vygeneroval automaticky.">
            <a:extLst>
              <a:ext uri="{FF2B5EF4-FFF2-40B4-BE49-F238E27FC236}">
                <a16:creationId xmlns:a16="http://schemas.microsoft.com/office/drawing/2014/main" id="{668367AE-5943-C8FB-978A-FCA3651739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4608" y="5078522"/>
            <a:ext cx="4673773" cy="112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134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Nadpis 1">
            <a:extLst>
              <a:ext uri="{FF2B5EF4-FFF2-40B4-BE49-F238E27FC236}">
                <a16:creationId xmlns:a16="http://schemas.microsoft.com/office/drawing/2014/main" id="{9524507A-3A11-0E26-BF30-048121EE9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1236" y="159576"/>
            <a:ext cx="5069528" cy="932113"/>
          </a:xfrm>
        </p:spPr>
        <p:txBody>
          <a:bodyPr>
            <a:normAutofit/>
          </a:bodyPr>
          <a:lstStyle/>
          <a:p>
            <a:r>
              <a:rPr lang="cs-CZ" sz="3200" b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Děkujeme za účast</a:t>
            </a:r>
          </a:p>
        </p:txBody>
      </p:sp>
      <p:pic>
        <p:nvPicPr>
          <p:cNvPr id="3" name="Obrázek 2" descr="Obsah obrázku text, snímek obrazovky, logo, Písmo&#10;&#10;Popis se vygeneroval automaticky.">
            <a:extLst>
              <a:ext uri="{FF2B5EF4-FFF2-40B4-BE49-F238E27FC236}">
                <a16:creationId xmlns:a16="http://schemas.microsoft.com/office/drawing/2014/main" id="{781F493B-6A73-1537-E1B3-C0EE0CD44C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38" r="122" b="116"/>
          <a:stretch/>
        </p:blipFill>
        <p:spPr>
          <a:xfrm>
            <a:off x="1554740" y="997099"/>
            <a:ext cx="8867906" cy="585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475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>
            <a:extLst>
              <a:ext uri="{FF2B5EF4-FFF2-40B4-BE49-F238E27FC236}">
                <a16:creationId xmlns:a16="http://schemas.microsoft.com/office/drawing/2014/main" id="{68B2A4CB-3FA8-E701-2065-E0CA7603ACD9}"/>
              </a:ext>
            </a:extLst>
          </p:cNvPr>
          <p:cNvSpPr/>
          <p:nvPr/>
        </p:nvSpPr>
        <p:spPr>
          <a:xfrm>
            <a:off x="0" y="-1108"/>
            <a:ext cx="12192000" cy="17307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4739B21-9E1F-4AD8-0D6D-D02D04EEA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264" y="1617086"/>
            <a:ext cx="12194988" cy="226210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285750" algn="l">
              <a:spcAft>
                <a:spcPts val="600"/>
              </a:spcAft>
            </a:pPr>
            <a:r>
              <a:rPr lang="en-US" sz="4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  <a:cs typeface="Biome Light"/>
              </a:rPr>
              <a:t>Silvie Pýchová</a:t>
            </a:r>
            <a:r>
              <a:rPr lang="en-US" sz="4000" b="1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  <a:cs typeface="Biome Light"/>
              </a:rPr>
              <a:t>:</a:t>
            </a:r>
            <a:br>
              <a:rPr lang="en-US" sz="4000" b="1">
                <a:latin typeface="Verdana"/>
                <a:ea typeface="Verdana"/>
                <a:cs typeface="Biome Light"/>
              </a:rPr>
            </a:br>
            <a:r>
              <a:rPr lang="cs-CZ" sz="2600" b="1">
                <a:solidFill>
                  <a:srgbClr val="7F7F7F"/>
                </a:solidFill>
                <a:latin typeface="Verdana"/>
                <a:ea typeface="Verdana"/>
                <a:cs typeface="Biome Light"/>
              </a:rPr>
              <a:t>Prezentace o významu kariérového poradenství</a:t>
            </a:r>
            <a:br>
              <a:rPr lang="en-US" sz="4000" kern="1200">
                <a:latin typeface="Biome Light"/>
                <a:cs typeface="Biome Light" panose="020B0303030204020804" pitchFamily="34" charset="0"/>
              </a:rPr>
            </a:br>
            <a:br>
              <a:rPr lang="en-US" sz="4000" kern="1200">
                <a:latin typeface="Biome Light" panose="020B0303030204020804" pitchFamily="34" charset="0"/>
                <a:cs typeface="Biome Light" panose="020B0303030204020804" pitchFamily="34" charset="0"/>
              </a:rPr>
            </a:br>
            <a:br>
              <a:rPr lang="en-US" sz="4000" kern="1200">
                <a:latin typeface="Biome Light" panose="020B0303030204020804" pitchFamily="34" charset="0"/>
                <a:cs typeface="Biome Light" panose="020B0303030204020804" pitchFamily="34" charset="0"/>
              </a:rPr>
            </a:br>
            <a:endParaRPr lang="en-US" sz="4000" kern="1200"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29992904-59CE-6BE6-2A78-F7422ACE8AEA}"/>
              </a:ext>
            </a:extLst>
          </p:cNvPr>
          <p:cNvCxnSpPr/>
          <p:nvPr/>
        </p:nvCxnSpPr>
        <p:spPr>
          <a:xfrm>
            <a:off x="0" y="1832834"/>
            <a:ext cx="12192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Obrázek 4" descr="Obsah obrázku Písmo, text, Elektricky modrá, design&#10;&#10;Popis se vygeneroval automaticky.">
            <a:extLst>
              <a:ext uri="{FF2B5EF4-FFF2-40B4-BE49-F238E27FC236}">
                <a16:creationId xmlns:a16="http://schemas.microsoft.com/office/drawing/2014/main" id="{4E35EE01-04D4-E277-3B7B-4D63DB9EAE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2275" y="4560969"/>
            <a:ext cx="3446614" cy="147037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2EB3B4B-174E-9B16-72B9-37FEE38E9395}"/>
              </a:ext>
            </a:extLst>
          </p:cNvPr>
          <p:cNvSpPr txBox="1"/>
          <p:nvPr/>
        </p:nvSpPr>
        <p:spPr>
          <a:xfrm>
            <a:off x="1215490" y="4560969"/>
            <a:ext cx="3585449" cy="15081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cs-CZ" sz="2000" b="1">
                <a:latin typeface="Verdana"/>
                <a:ea typeface="Verdana"/>
                <a:cs typeface="Biome Light"/>
              </a:rPr>
              <a:t>Silvie Pýchová</a:t>
            </a:r>
            <a:br>
              <a:rPr lang="cs-CZ" sz="2000" b="1">
                <a:latin typeface="Verdana" panose="020B0604030504040204" pitchFamily="34" charset="0"/>
                <a:ea typeface="Verdana" panose="020B0604030504040204" pitchFamily="34" charset="0"/>
                <a:cs typeface="Biome Light" panose="020B0303030204020804" pitchFamily="34" charset="0"/>
              </a:rPr>
            </a:br>
            <a:r>
              <a:rPr lang="cs-CZ">
                <a:latin typeface="Verdana"/>
                <a:ea typeface="Verdana"/>
                <a:cs typeface="Biome Light"/>
              </a:rPr>
              <a:t>Expertní komora kariérového poradenství</a:t>
            </a:r>
          </a:p>
          <a:p>
            <a:pPr algn="ctr"/>
            <a:r>
              <a:rPr lang="cs-CZ">
                <a:latin typeface="Verdana"/>
                <a:ea typeface="Verdana"/>
                <a:cs typeface="Biome Light"/>
              </a:rPr>
              <a:t>Partnerství pro vzdělávání 2030+</a:t>
            </a:r>
            <a:endParaRPr lang="cs-CZ"/>
          </a:p>
        </p:txBody>
      </p:sp>
      <p:pic>
        <p:nvPicPr>
          <p:cNvPr id="7" name="Obrázek 6" descr="Obsah obrázku Lidská tvář, úsměv, osoba, kůže&#10;&#10;Popis se vygeneroval automaticky.">
            <a:extLst>
              <a:ext uri="{FF2B5EF4-FFF2-40B4-BE49-F238E27FC236}">
                <a16:creationId xmlns:a16="http://schemas.microsoft.com/office/drawing/2014/main" id="{254FCE07-14A9-0223-D369-5589287E76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04" b="1092"/>
          <a:stretch/>
        </p:blipFill>
        <p:spPr>
          <a:xfrm>
            <a:off x="1798415" y="2512460"/>
            <a:ext cx="1988605" cy="1898059"/>
          </a:xfrm>
          <a:prstGeom prst="rect">
            <a:avLst/>
          </a:prstGeom>
        </p:spPr>
      </p:pic>
      <p:pic>
        <p:nvPicPr>
          <p:cNvPr id="10" name="Obrázek 9" descr="Obsah obrázku Písmo, text, design&#10;&#10;Popis byl vytvořen automaticky">
            <a:extLst>
              <a:ext uri="{FF2B5EF4-FFF2-40B4-BE49-F238E27FC236}">
                <a16:creationId xmlns:a16="http://schemas.microsoft.com/office/drawing/2014/main" id="{BE07F9B7-8816-8CA6-0AF2-E2D640E62D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998" y="2668658"/>
            <a:ext cx="3019577" cy="148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610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text, osoba, oblečení, interiér&#10;&#10;Popis byl vytvořen automaticky">
            <a:extLst>
              <a:ext uri="{FF2B5EF4-FFF2-40B4-BE49-F238E27FC236}">
                <a16:creationId xmlns:a16="http://schemas.microsoft.com/office/drawing/2014/main" id="{AEA9DA7D-9D23-6803-9F2A-C1C6F56C70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4077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ŠMT Strategie 2030+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C252B71800EA44EBA776840FB9E1AA3" ma:contentTypeVersion="18" ma:contentTypeDescription="Vytvoří nový dokument" ma:contentTypeScope="" ma:versionID="8d34fefba0e7dd00e1ea6a0d23812ff3">
  <xsd:schema xmlns:xsd="http://www.w3.org/2001/XMLSchema" xmlns:xs="http://www.w3.org/2001/XMLSchema" xmlns:p="http://schemas.microsoft.com/office/2006/metadata/properties" xmlns:ns2="fd579f86-2db3-4c56-9888-77a993c25988" xmlns:ns3="33c9b4a9-9742-4ff7-90fe-3ceb86358de7" targetNamespace="http://schemas.microsoft.com/office/2006/metadata/properties" ma:root="true" ma:fieldsID="bff2d620ac940f7e5e1747da34e6c6c9" ns2:_="" ns3:_="">
    <xsd:import namespace="fd579f86-2db3-4c56-9888-77a993c25988"/>
    <xsd:import namespace="33c9b4a9-9742-4ff7-90fe-3ceb86358d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Location" minOccurs="0"/>
                <xsd:element ref="ns2:MediaLengthInSeconds" minOccurs="0"/>
                <xsd:element ref="ns2:odkaznaukol" minOccurs="0"/>
                <xsd:element ref="ns2:Obsahslo_x017e_ky" minOccurs="0"/>
                <xsd:element ref="ns2:MediaServiceSearchProperties" minOccurs="0"/>
                <xsd:element ref="ns2:_x010c__x00ed_slo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579f86-2db3-4c56-9888-77a993c259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Značky obrázků" ma:readOnly="false" ma:fieldId="{5cf76f15-5ced-4ddc-b409-7134ff3c332f}" ma:taxonomyMulti="true" ma:sspId="7705af95-af8b-4274-9321-7e268ee4833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odkaznaukol" ma:index="22" nillable="true" ma:displayName="odkaz na ukol" ma:description="www.edu.cz" ma:format="Hyperlink" ma:internalName="odkaznauko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Obsahslo_x017e_ky" ma:index="23" nillable="true" ma:displayName="Vazba na jiný úkol" ma:format="Dropdown" ma:internalName="Obsahslo_x017e_ky" ma:percentage="FALSE">
      <xsd:simpleType>
        <xsd:restriction base="dms:Number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x010c__x00ed_slo" ma:index="25" nillable="true" ma:displayName="Číslo úkolu" ma:decimals="0" ma:format="Dropdown" ma:internalName="_x010c__x00ed_slo" ma:percentage="FALS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c9b4a9-9742-4ff7-90fe-3ceb86358de7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84707de0-8c8d-49f3-afce-b444eae472dd}" ma:internalName="TaxCatchAll" ma:showField="CatchAllData" ma:web="33c9b4a9-9742-4ff7-90fe-3ceb86358d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10c__x00ed_slo xmlns="fd579f86-2db3-4c56-9888-77a993c25988" xsi:nil="true"/>
    <lcf76f155ced4ddcb4097134ff3c332f xmlns="fd579f86-2db3-4c56-9888-77a993c25988">
      <Terms xmlns="http://schemas.microsoft.com/office/infopath/2007/PartnerControls"/>
    </lcf76f155ced4ddcb4097134ff3c332f>
    <odkaznaukol xmlns="fd579f86-2db3-4c56-9888-77a993c25988">
      <Url xsi:nil="true"/>
      <Description xsi:nil="true"/>
    </odkaznaukol>
    <Obsahslo_x017e_ky xmlns="fd579f86-2db3-4c56-9888-77a993c25988" xsi:nil="true"/>
    <TaxCatchAll xmlns="33c9b4a9-9742-4ff7-90fe-3ceb86358de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6402D39-8F62-49E9-AAC1-4E42CEF32CBF}">
  <ds:schemaRefs>
    <ds:schemaRef ds:uri="33c9b4a9-9742-4ff7-90fe-3ceb86358de7"/>
    <ds:schemaRef ds:uri="fd579f86-2db3-4c56-9888-77a993c2598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7F04B1F-41CE-4E07-99A9-3E2597025AFE}">
  <ds:schemaRefs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33c9b4a9-9742-4ff7-90fe-3ceb86358de7"/>
    <ds:schemaRef ds:uri="fd579f86-2db3-4c56-9888-77a993c25988"/>
    <ds:schemaRef ds:uri="http://schemas.microsoft.com/office/2006/documentManagement/types"/>
    <ds:schemaRef ds:uri="http://purl.org/dc/dcmitype/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CEEA8A85-4250-42B6-82B7-53E4B7CD4D8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1588</Words>
  <Application>Microsoft Office PowerPoint</Application>
  <PresentationFormat>Širokoúhlá obrazovka</PresentationFormat>
  <Paragraphs>216</Paragraphs>
  <Slides>39</Slides>
  <Notes>39</Notes>
  <HiddenSlides>0</HiddenSlides>
  <MMClips>0</MMClips>
  <ScaleCrop>false</ScaleCrop>
  <HeadingPairs>
    <vt:vector size="6" baseType="variant">
      <vt:variant>
        <vt:lpstr>Použitá písma</vt:lpstr>
      </vt:variant>
      <vt:variant>
        <vt:i4>12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39</vt:i4>
      </vt:variant>
    </vt:vector>
  </HeadingPairs>
  <TitlesOfParts>
    <vt:vector size="53" baseType="lpstr">
      <vt:lpstr>Batang</vt:lpstr>
      <vt:lpstr>Aptos</vt:lpstr>
      <vt:lpstr>Arial</vt:lpstr>
      <vt:lpstr>Biome Light</vt:lpstr>
      <vt:lpstr>Bitter</vt:lpstr>
      <vt:lpstr>Calibri</vt:lpstr>
      <vt:lpstr>Calibri Light</vt:lpstr>
      <vt:lpstr>Roboto</vt:lpstr>
      <vt:lpstr>Tahoma</vt:lpstr>
      <vt:lpstr>Verdana</vt:lpstr>
      <vt:lpstr>Verdana Pro</vt:lpstr>
      <vt:lpstr>Wingdings</vt:lpstr>
      <vt:lpstr>Motiv systému Office</vt:lpstr>
      <vt:lpstr>MŠMT Strategie 2030+</vt:lpstr>
      <vt:lpstr>Prezentace aplikace PowerPoint</vt:lpstr>
      <vt:lpstr>Prezentace aplikace PowerPoint</vt:lpstr>
      <vt:lpstr>Prezentace aplikace PowerPoint</vt:lpstr>
      <vt:lpstr>Datově-analytická podpora pro hodnocení a řízení vzdělávací soustavy v ČR (1. 3. 2023 – 31. 12. 2027)</vt:lpstr>
      <vt:lpstr>Prezentace aplikace PowerPoint</vt:lpstr>
      <vt:lpstr>Prezentace aplikace PowerPoint</vt:lpstr>
      <vt:lpstr>Děkujeme za účast</vt:lpstr>
      <vt:lpstr>Silvie Pýchová: Prezentace o významu kariérového poradenství 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Kariérové poradenství v datech</vt:lpstr>
      <vt:lpstr>Prezentace aplikace PowerPoint</vt:lpstr>
      <vt:lpstr>Prezentace aplikace PowerPoint</vt:lpstr>
      <vt:lpstr>Prezentace aplikace PowerPoint</vt:lpstr>
      <vt:lpstr>1. Panelová diskuse: Role kariérového a výchovného poradce v kontextu přechodu na střední školu   </vt:lpstr>
      <vt:lpstr>1. Panelová diskuse: Role kariérového a výchovného poradce v kontextu přechodu na střední školu   </vt:lpstr>
      <vt:lpstr>1. Panelová diskuse: Role kariérového a výchovného poradce v kontextu přechodu na střední školu   </vt:lpstr>
      <vt:lpstr>1. Panelová diskuse: Role kariérového a výchovného poradce v kontextu přechodu na střední školu   </vt:lpstr>
      <vt:lpstr>2. Panelová diskuse     </vt:lpstr>
      <vt:lpstr>2. Panelová diskuse     </vt:lpstr>
      <vt:lpstr>2. Panelová diskuse     </vt:lpstr>
      <vt:lpstr>2. Panelová diskuze     </vt:lpstr>
      <vt:lpstr>Diskusní workshop    </vt:lpstr>
      <vt:lpstr>Diskusní workshop    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Sál C081</dc:creator>
  <cp:lastModifiedBy>Volčík Stanislav</cp:lastModifiedBy>
  <cp:revision>2</cp:revision>
  <cp:lastPrinted>2024-03-15T13:35:50Z</cp:lastPrinted>
  <dcterms:created xsi:type="dcterms:W3CDTF">2024-03-06T13:33:16Z</dcterms:created>
  <dcterms:modified xsi:type="dcterms:W3CDTF">2024-07-14T20:35:10Z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0x0101001C252B71800EA44EBA776840FB9E1AA3</vt:lpwstr>
  </property>
  <property fmtid="{D5CDD505-2E9C-101B-9397-08002B2CF9AE}" pid="3" name="MediaServiceImageTags">
    <vt:lpwstr/>
  </property>
</Properties>
</file>