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7" r:id="rId5"/>
    <p:sldId id="294" r:id="rId6"/>
    <p:sldId id="256" r:id="rId7"/>
    <p:sldId id="293" r:id="rId8"/>
    <p:sldId id="295" r:id="rId9"/>
    <p:sldId id="275" r:id="rId10"/>
    <p:sldId id="283" r:id="rId11"/>
    <p:sldId id="284" r:id="rId12"/>
    <p:sldId id="274" r:id="rId13"/>
    <p:sldId id="285" r:id="rId14"/>
    <p:sldId id="286" r:id="rId15"/>
    <p:sldId id="287" r:id="rId16"/>
    <p:sldId id="288" r:id="rId17"/>
    <p:sldId id="289" r:id="rId18"/>
    <p:sldId id="263" r:id="rId19"/>
    <p:sldId id="290" r:id="rId20"/>
    <p:sldId id="291" r:id="rId21"/>
    <p:sldId id="292" r:id="rId22"/>
    <p:sldId id="261" r:id="rId23"/>
  </p:sldIdLst>
  <p:sldSz cx="12192000" cy="6858000"/>
  <p:notesSz cx="6797675" cy="9926638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57" userDrawn="1">
          <p15:clr>
            <a:srgbClr val="A4A3A4"/>
          </p15:clr>
        </p15:guide>
        <p15:guide id="3" pos="742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A00"/>
    <a:srgbClr val="28BC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5761"/>
  </p:normalViewPr>
  <p:slideViewPr>
    <p:cSldViewPr>
      <p:cViewPr varScale="1">
        <p:scale>
          <a:sx n="78" d="100"/>
          <a:sy n="78" d="100"/>
        </p:scale>
        <p:origin x="1301" y="72"/>
      </p:cViewPr>
      <p:guideLst>
        <p:guide orient="horz" pos="2160"/>
        <p:guide pos="257"/>
        <p:guide pos="742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156" d="100"/>
          <a:sy n="156" d="100"/>
        </p:scale>
        <p:origin x="7352" y="184"/>
      </p:cViewPr>
      <p:guideLst/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5F6B4A-1875-0333-EF21-A48D96E698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258248-3B26-D19E-60B7-819747F3F6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04633-2D46-BF4D-8669-BAB6C6BAA96E}" type="datetimeFigureOut">
              <a:rPr lang="en-CZ" smtClean="0"/>
              <a:t>08/27/2024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53024E-015F-5B1F-BD1D-2DFB48F35E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06F1DA-9518-F3FE-8F0A-4D6C69BACA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7C66B-1992-5C44-9BCE-CC3B99745FB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678491655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27" userDrawn="1">
          <p15:clr>
            <a:srgbClr val="F26B43"/>
          </p15:clr>
        </p15:guide>
        <p15:guide id="2" pos="2141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6260C-4A1D-0747-88D6-55EED5D070C0}" type="datetimeFigureOut">
              <a:rPr lang="en-CZ" smtClean="0"/>
              <a:t>08/27/2024</a:t>
            </a:fld>
            <a:endParaRPr lang="en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1AAC3-B6E5-3945-A3A2-E63C29AB1C6E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6411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F6C91-B0B2-5AEE-89C4-A5D9F959CA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 b="1"/>
            </a:lvl1pPr>
          </a:lstStyle>
          <a:p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prezentace</a:t>
            </a:r>
            <a:endParaRPr lang="en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4507B9-992B-1E9F-5D32-A32F2C9CF29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Datum / </a:t>
            </a:r>
            <a:r>
              <a:rPr lang="en-GB" dirty="0" err="1"/>
              <a:t>popis</a:t>
            </a:r>
            <a:endParaRPr lang="en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F164C-FD9B-ACB2-0908-E6BA1383E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36200" y="6086708"/>
            <a:ext cx="2880400" cy="737901"/>
          </a:xfrm>
        </p:spPr>
        <p:txBody>
          <a:bodyPr/>
          <a:lstStyle/>
          <a:p>
            <a:endParaRPr lang="en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FE88C-8179-129A-AD28-72ACC6F2F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‹#›</a:t>
            </a:fld>
            <a:endParaRPr lang="en-C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14754A-DDEB-FB73-A965-CA3124A3EDF8}"/>
              </a:ext>
            </a:extLst>
          </p:cNvPr>
          <p:cNvSpPr/>
          <p:nvPr userDrawn="1"/>
        </p:nvSpPr>
        <p:spPr>
          <a:xfrm>
            <a:off x="335200" y="6093370"/>
            <a:ext cx="2592360" cy="724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292BEB-2AD0-BAF7-2DE6-C2D3C09787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" r="-1151"/>
          <a:stretch/>
        </p:blipFill>
        <p:spPr>
          <a:xfrm>
            <a:off x="335200" y="6148808"/>
            <a:ext cx="6336880" cy="61370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AE8687F-657B-768B-EF8F-B697C7016BFD}"/>
              </a:ext>
            </a:extLst>
          </p:cNvPr>
          <p:cNvSpPr txBox="1"/>
          <p:nvPr userDrawn="1"/>
        </p:nvSpPr>
        <p:spPr>
          <a:xfrm>
            <a:off x="1524000" y="5475530"/>
            <a:ext cx="9144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Název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Střední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článek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podpory</a:t>
            </a:r>
            <a:b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Registrační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číslo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: CZ.02.02.02/00/22_005/0004237</a:t>
            </a:r>
          </a:p>
        </p:txBody>
      </p:sp>
    </p:spTree>
    <p:extLst>
      <p:ext uri="{BB962C8B-B14F-4D97-AF65-F5344CB8AC3E}">
        <p14:creationId xmlns:p14="http://schemas.microsoft.com/office/powerpoint/2010/main" val="227042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25DD6-D8BF-4546-7318-6DAB89823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250" y="365125"/>
            <a:ext cx="10873510" cy="75955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ECD4C-61DF-806A-1622-116CDF161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250" y="1825200"/>
            <a:ext cx="10873510" cy="39735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22645-3F2A-E164-9C5B-8341E3DD7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B1F0B-4C83-C9D8-F80C-8262D7694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05931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25DD6-D8BF-4546-7318-6DAB89823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250" y="365125"/>
            <a:ext cx="10873510" cy="759555"/>
          </a:xfrm>
          <a:prstGeom prst="rect">
            <a:avLst/>
          </a:prstGeom>
        </p:spPr>
        <p:txBody>
          <a:bodyPr/>
          <a:lstStyle/>
          <a:p>
            <a:endParaRPr lang="en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ECD4C-61DF-806A-1622-116CDF161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250" y="1825200"/>
            <a:ext cx="10873510" cy="39735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22645-3F2A-E164-9C5B-8341E3DD7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B1F0B-4C83-C9D8-F80C-8262D7694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‹#›</a:t>
            </a:fld>
            <a:endParaRPr lang="en-CZ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D5DDDBA-C566-A493-F479-D7CFFB5A38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5250" y="1124680"/>
            <a:ext cx="10873510" cy="360363"/>
          </a:xfrm>
        </p:spPr>
        <p:txBody>
          <a:bodyPr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en-CZ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9910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DA19C-D359-BBB7-E002-2836D29A8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F635B0-0AA1-4291-17B2-2F0374C25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72DCE-83F3-9F1D-F081-590B4C699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734A2-50E5-F485-3B56-A3DDC0587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84156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5148CE-8971-5DC5-4391-7F6CF76A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943BF6-1BAF-28CA-73B8-77691EBAA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250" y="365125"/>
            <a:ext cx="10873510" cy="75955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43B96-9B8C-9158-55DE-6F7736BA94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250" y="1825625"/>
            <a:ext cx="532455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0E8DE-1035-F6B4-E45D-26CC1F549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39656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C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87BEC-AAE2-50C2-9EBE-F223E4711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59242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6AE5D-50E1-E170-4EB0-EC8DEB05D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250" y="365125"/>
            <a:ext cx="10873510" cy="75955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B2E6D3-FD61-B281-246D-E60819E5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AC2EC-499C-511F-2577-5D596ED9E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48C08A-E3D1-4B4E-92E5-27DD671828DB}" type="slidenum">
              <a:rPr lang="en-CZ" smtClean="0"/>
              <a:pPr/>
              <a:t>‹#›</a:t>
            </a:fld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711710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C67CA-D5EF-8060-73F1-1D47E6E7C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6B939-D26E-3448-9135-242AEBBA1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54137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BD6A7-9791-AF30-6EF3-016AA724E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36200" y="6093370"/>
            <a:ext cx="2880400" cy="737901"/>
          </a:xfrm>
        </p:spPr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AB4F7-7A3E-2BDA-D70C-5BF1B6F51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‹#›</a:t>
            </a:fld>
            <a:endParaRPr lang="en-C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DE2471-432C-BAE7-9633-8EE3C8EC3E19}"/>
              </a:ext>
            </a:extLst>
          </p:cNvPr>
          <p:cNvSpPr/>
          <p:nvPr userDrawn="1"/>
        </p:nvSpPr>
        <p:spPr>
          <a:xfrm>
            <a:off x="335200" y="6093370"/>
            <a:ext cx="2592360" cy="724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1EC337-23C1-EC42-AEBC-22F709C84E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" r="-1151"/>
          <a:stretch/>
        </p:blipFill>
        <p:spPr>
          <a:xfrm>
            <a:off x="335200" y="6148808"/>
            <a:ext cx="6336880" cy="61370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EB94960-59A4-AD45-DBDF-4B61CBCF85AA}"/>
              </a:ext>
            </a:extLst>
          </p:cNvPr>
          <p:cNvSpPr txBox="1"/>
          <p:nvPr userDrawn="1"/>
        </p:nvSpPr>
        <p:spPr>
          <a:xfrm>
            <a:off x="1006111" y="5045012"/>
            <a:ext cx="181642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Z" sz="1600" b="1" dirty="0">
                <a:latin typeface="Arial" panose="020B0604020202020204" pitchFamily="34" charset="0"/>
                <a:cs typeface="Arial" panose="020B0604020202020204" pitchFamily="34" charset="0"/>
              </a:rPr>
              <a:t>+420 234 811 246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7A5EA5-00ED-4114-BCCB-A06D1BEBC4C1}"/>
              </a:ext>
            </a:extLst>
          </p:cNvPr>
          <p:cNvSpPr txBox="1"/>
          <p:nvPr userDrawn="1"/>
        </p:nvSpPr>
        <p:spPr>
          <a:xfrm>
            <a:off x="3696090" y="5031575"/>
            <a:ext cx="25439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stredniclanek@msmt.cz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Graphic 20" descr="World outline">
            <a:extLst>
              <a:ext uri="{FF2B5EF4-FFF2-40B4-BE49-F238E27FC236}">
                <a16:creationId xmlns:a16="http://schemas.microsoft.com/office/drawing/2014/main" id="{2ECE3E88-C03A-9986-1E2E-32FC577B799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85036" y="4919935"/>
            <a:ext cx="566343" cy="566343"/>
          </a:xfrm>
          <a:prstGeom prst="rect">
            <a:avLst/>
          </a:prstGeom>
        </p:spPr>
      </p:pic>
      <p:pic>
        <p:nvPicPr>
          <p:cNvPr id="23" name="Graphic 22" descr="Envelope outline">
            <a:extLst>
              <a:ext uri="{FF2B5EF4-FFF2-40B4-BE49-F238E27FC236}">
                <a16:creationId xmlns:a16="http://schemas.microsoft.com/office/drawing/2014/main" id="{5B6BF1A0-CDEF-5FF3-718A-9961A737470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-1200000">
            <a:off x="3103900" y="4898651"/>
            <a:ext cx="635181" cy="635181"/>
          </a:xfrm>
          <a:prstGeom prst="rect">
            <a:avLst/>
          </a:prstGeom>
        </p:spPr>
      </p:pic>
      <p:pic>
        <p:nvPicPr>
          <p:cNvPr id="27" name="Graphic 26" descr="Smart Phone outline">
            <a:extLst>
              <a:ext uri="{FF2B5EF4-FFF2-40B4-BE49-F238E27FC236}">
                <a16:creationId xmlns:a16="http://schemas.microsoft.com/office/drawing/2014/main" id="{8D7EB263-8093-7A8F-2B5F-18C1863E350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-1200000">
            <a:off x="539607" y="4926602"/>
            <a:ext cx="615098" cy="61509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C1B7132-4EEE-413D-0E0C-F7D90303EB9C}"/>
              </a:ext>
            </a:extLst>
          </p:cNvPr>
          <p:cNvSpPr txBox="1"/>
          <p:nvPr userDrawn="1"/>
        </p:nvSpPr>
        <p:spPr>
          <a:xfrm>
            <a:off x="10219819" y="5031575"/>
            <a:ext cx="17518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www.edu.cz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5A43F5FB-0453-803B-FCAE-E6D7773056D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3240" y="2699625"/>
            <a:ext cx="10873510" cy="1458751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rgbClr val="F59A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xxxxxxxxxxxxxxxx</a:t>
            </a:r>
            <a:endParaRPr lang="en-CZ" dirty="0"/>
          </a:p>
        </p:txBody>
      </p:sp>
      <p:pic>
        <p:nvPicPr>
          <p:cNvPr id="35" name="Graphic 34">
            <a:extLst>
              <a:ext uri="{FF2B5EF4-FFF2-40B4-BE49-F238E27FC236}">
                <a16:creationId xmlns:a16="http://schemas.microsoft.com/office/drawing/2014/main" id="{D9E7C850-2C50-6267-3C43-CA171FBDCAE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40020" y="4940353"/>
            <a:ext cx="494729" cy="494729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2BF8FEFD-A1F9-908E-EB9C-C6990995A03F}"/>
              </a:ext>
            </a:extLst>
          </p:cNvPr>
          <p:cNvSpPr txBox="1"/>
          <p:nvPr userDrawn="1"/>
        </p:nvSpPr>
        <p:spPr>
          <a:xfrm>
            <a:off x="6734749" y="5045012"/>
            <a:ext cx="32646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facebook.com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stredniclanek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842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29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1B44256-40F5-68CC-8D61-5FDC0773F9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/>
          <a:srcRect l="73563"/>
          <a:stretch/>
        </p:blipFill>
        <p:spPr>
          <a:xfrm>
            <a:off x="337562" y="6080046"/>
            <a:ext cx="1991424" cy="73790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FAE79-DF04-55C0-2D56-071250413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15600" y="6080047"/>
            <a:ext cx="5760800" cy="73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A899F-2478-76A7-BB97-92878A8CA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250" y="1825200"/>
            <a:ext cx="10873510" cy="3973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89517-E681-D23A-F3DF-ED5B6E8B03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700" y="6247197"/>
            <a:ext cx="713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48C08A-E3D1-4B4E-92E5-27DD671828DB}" type="slidenum">
              <a:rPr lang="en-CZ" smtClean="0"/>
              <a:pPr/>
              <a:t>‹#›</a:t>
            </a:fld>
            <a:endParaRPr lang="en-CZ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7C765AE-92E6-F8F7-1ED7-FAF9C85DEECA}"/>
              </a:ext>
            </a:extLst>
          </p:cNvPr>
          <p:cNvCxnSpPr>
            <a:cxnSpLocks/>
          </p:cNvCxnSpPr>
          <p:nvPr userDrawn="1"/>
        </p:nvCxnSpPr>
        <p:spPr>
          <a:xfrm>
            <a:off x="334800" y="6044401"/>
            <a:ext cx="11508000" cy="0"/>
          </a:xfrm>
          <a:prstGeom prst="line">
            <a:avLst/>
          </a:prstGeom>
          <a:ln>
            <a:solidFill>
              <a:srgbClr val="28B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Placeholder 17">
            <a:extLst>
              <a:ext uri="{FF2B5EF4-FFF2-40B4-BE49-F238E27FC236}">
                <a16:creationId xmlns:a16="http://schemas.microsoft.com/office/drawing/2014/main" id="{51CB553D-85E0-8A01-EC2F-2822791E1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250" y="365125"/>
            <a:ext cx="108735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81134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4" r:id="rId6"/>
    <p:sldLayoutId id="2147483655" r:id="rId7"/>
    <p:sldLayoutId id="214748365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F59A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.cz/methodology/metodicke-komentare-k-zakonu-lex-ukrajina-ucinneho-k-1-9-2024/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photo.php?fbid=814391967357602&amp;set=a.430925942370875&amp;type=3&amp;ref=embed_post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.cz/wp-content/uploads/2024/08/Vykazy_formulare-a-metodicke-pokyny_2024.pdf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vzdelavani/stredni-vzdelavani/sdeleni-ministerstva-skolstvi-mladeze-a-telovychovy-kterym-15" TargetMode="External"/><Relationship Id="rId2" Type="http://schemas.openxmlformats.org/officeDocument/2006/relationships/hyperlink" Target="https://www.msmt.cz/vzdelavani/stredni-vzdelavani/jednotne-zkusebni-schema-spolecne-casti-maturitni-zkousky-17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msmt.cz/file/63238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icr.cz/cz/Dokumenty/Plan-hlavnich-ukolu/Plan-hlavnich-ukolu-Ceske-skolni-inspekce-na-s-(6)" TargetMode="External"/><Relationship Id="rId2" Type="http://schemas.openxmlformats.org/officeDocument/2006/relationships/hyperlink" Target="https://www.edu.cz/prehled-nezamestnanosti-cerstvych-absolventu-oboru-vzdelani-s-vyucnim-listem-podle-skupin-oboru-v-jednotlivych-krajich-2020-2024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csicr.cz/cz/Aktuality/Publikace-Skoly,-do-kterych-se-zaci-tesi,-Inspirac" TargetMode="External"/><Relationship Id="rId4" Type="http://schemas.openxmlformats.org/officeDocument/2006/relationships/hyperlink" Target="https://www.csicr.cz/cz/Dokumenty/Kriteria-hodnoceni/Kriteria-hodnoceni-podminek,-prubehu-a-vysledk-(9)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.cz/methodology/informace-msmt-k-plneni-povinne-skolni-dochazky-v-zahranici-dle-%c2%a7-38-skolskeho-zakona/" TargetMode="External"/><Relationship Id="rId7" Type="http://schemas.openxmlformats.org/officeDocument/2006/relationships/hyperlink" Target="https://www.npi.cz/vzdelavani/15-vzdelavaci-programy?cck=4_vzdlvac_programy&amp;vp_button_termin_reset%5B%5D=&amp;vzdelavaci_program_datum_od=&amp;vzdelavaci_program_datum_do=&amp;vp_fulltext_search=d%C4%9Bti+%C5%BE%C3%A1ci+cizinci&amp;search=4_vzdlvac_programy&amp;task=search" TargetMode="External"/><Relationship Id="rId2" Type="http://schemas.openxmlformats.org/officeDocument/2006/relationships/hyperlink" Target="https://msmt.gov.cz/vzdelavani/zakladni-vzdelavani/metodicky-material-msmt-k-poskytovani-bezplatne-jazykove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zapojmevsechny.cz/kategorie/odlisny-matersky-jazyk/tlumoceni-a-prekladatelstvi" TargetMode="External"/><Relationship Id="rId5" Type="http://schemas.openxmlformats.org/officeDocument/2006/relationships/hyperlink" Target="https://zapojmevsechny.cz/kategorie/odlisny-matersky-jazyk/adaptacni-koordinatori" TargetMode="External"/><Relationship Id="rId4" Type="http://schemas.openxmlformats.org/officeDocument/2006/relationships/hyperlink" Target="https://zapojmevsechny.cz/kategorie/odlisny-matersky-jazyk/kurikulum-cestiny-jako-druheho-jazyk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pi.cz/vzdelavani/15-vzdelavaci-programy/85258-legislativni-zmeny-v-oblasti-podpory-deti-zaku-cizincu-pro-skolni-rok-2024-2025-zs-ss-webinar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7764A6-B2B9-718F-262A-490CEFBDF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>
                <a:latin typeface="Arial"/>
                <a:cs typeface="Arial"/>
              </a:rPr>
              <a:t>Infoservis</a:t>
            </a:r>
            <a:endParaRPr lang="cs-CZ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87D76D0-985C-788D-DF12-43C706DF4B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2. září 2024</a:t>
            </a:r>
            <a:endParaRPr lang="en-CZ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89E4F7-B5A3-FEF5-FD48-CB45CD004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1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26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Legislativa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10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Lex Ukrajina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CBEE7-92EB-93E1-828D-D72B70BC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upravit vzdělávací obsah pouze pro DO kratší než 12 měsíců</a:t>
            </a:r>
          </a:p>
          <a:p>
            <a:r>
              <a:rPr lang="cs-CZ" dirty="0"/>
              <a:t>ruší se možnost vytvářet segregované třídy</a:t>
            </a:r>
          </a:p>
          <a:p>
            <a:r>
              <a:rPr lang="cs-CZ" dirty="0"/>
              <a:t>ruší se možnost výjimky z požadavku znalosti </a:t>
            </a:r>
            <a:r>
              <a:rPr lang="cs-CZ" dirty="0" err="1"/>
              <a:t>čj</a:t>
            </a:r>
            <a:r>
              <a:rPr lang="cs-CZ" dirty="0"/>
              <a:t> pro pedagogické pracovníky UA</a:t>
            </a:r>
          </a:p>
          <a:p>
            <a:r>
              <a:rPr lang="cs-CZ" dirty="0"/>
              <a:t>možnost přijetí do probíhajícího 1. ročníku SŠ pouze pro DO kratší než 12 měsíců</a:t>
            </a:r>
          </a:p>
          <a:p>
            <a:r>
              <a:rPr lang="cs-CZ" dirty="0"/>
              <a:t>Aktualizovaná </a:t>
            </a:r>
            <a:r>
              <a:rPr lang="cs-CZ" dirty="0">
                <a:hlinkClick r:id="rId2"/>
              </a:rPr>
              <a:t>metodika</a:t>
            </a:r>
            <a:r>
              <a:rPr lang="cs-CZ" dirty="0"/>
              <a:t> k Lex Ukrajina</a:t>
            </a:r>
          </a:p>
          <a:p>
            <a:endParaRPr lang="cs-CZ" dirty="0"/>
          </a:p>
          <a:p>
            <a:r>
              <a:rPr lang="cs-CZ" dirty="0"/>
              <a:t>Prostředky na adaptační aktivity (školy 10 +10) budou poskytnuty do 15. října</a:t>
            </a:r>
          </a:p>
        </p:txBody>
      </p:sp>
    </p:spTree>
    <p:extLst>
      <p:ext uri="{BB962C8B-B14F-4D97-AF65-F5344CB8AC3E}">
        <p14:creationId xmlns:p14="http://schemas.microsoft.com/office/powerpoint/2010/main" val="2846578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Legislativa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11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Stavební a hygienická vyhláška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CBEE7-92EB-93E1-828D-D72B70BC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Vyhláška č. 146/2024 Sb., o požadavcích na výstavbu (stavební vyhláška)</a:t>
            </a:r>
          </a:p>
          <a:p>
            <a:r>
              <a:rPr lang="cs-CZ" dirty="0"/>
              <a:t>Vyhláška č. 160/2024 Sb., o hygienických požadavcích na prostory a provoz zařízení a provozoven pro výchovu a vzdělávání (hygienická vyhláška)</a:t>
            </a:r>
          </a:p>
          <a:p>
            <a:r>
              <a:rPr lang="cs-CZ" dirty="0"/>
              <a:t>obě vyhlášky jsou provázané</a:t>
            </a:r>
          </a:p>
          <a:p>
            <a:r>
              <a:rPr lang="cs-CZ" dirty="0"/>
              <a:t>Nová stavební vyhláška se vztahuje na stavební řízení, tedy nové a </a:t>
            </a:r>
            <a:r>
              <a:rPr lang="cs-CZ" dirty="0" err="1"/>
              <a:t>rekolaudované</a:t>
            </a:r>
            <a:r>
              <a:rPr lang="cs-CZ" dirty="0"/>
              <a:t> školy.</a:t>
            </a:r>
          </a:p>
          <a:p>
            <a:r>
              <a:rPr lang="cs-CZ" dirty="0"/>
              <a:t>Nová hygienická vyhláška se vztahuje na všechny a přináší možnost ke změně i stávajícím školám.</a:t>
            </a:r>
          </a:p>
          <a:p>
            <a:r>
              <a:rPr lang="cs-CZ" dirty="0"/>
              <a:t>FCB </a:t>
            </a:r>
            <a:r>
              <a:rPr lang="cs-CZ" dirty="0">
                <a:hlinkClick r:id="rId2"/>
              </a:rPr>
              <a:t>Střední článek</a:t>
            </a:r>
            <a:endParaRPr lang="cs-CZ" dirty="0"/>
          </a:p>
          <a:p>
            <a:r>
              <a:rPr lang="cs-CZ" dirty="0"/>
              <a:t>Stanovisko hygieny při žádostech o zápis změny do rejstříku je stále třeba</a:t>
            </a:r>
          </a:p>
        </p:txBody>
      </p:sp>
    </p:spTree>
    <p:extLst>
      <p:ext uri="{BB962C8B-B14F-4D97-AF65-F5344CB8AC3E}">
        <p14:creationId xmlns:p14="http://schemas.microsoft.com/office/powerpoint/2010/main" val="511105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Legislativa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12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Návrh tzv. flexibilní novely zákoníku práce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CBEE7-92EB-93E1-828D-D72B70BC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navrhovaná účinnost 1. 1. 2025</a:t>
            </a:r>
          </a:p>
          <a:p>
            <a:r>
              <a:rPr lang="cs-CZ" b="1" dirty="0"/>
              <a:t>1. Větší flexibilita při skončení pracovního poměru</a:t>
            </a:r>
          </a:p>
          <a:p>
            <a:r>
              <a:rPr lang="cs-CZ" dirty="0"/>
              <a:t>Výpovědní doba začne běžet v závislosti na dni doručení výpovědi;</a:t>
            </a:r>
          </a:p>
          <a:p>
            <a:r>
              <a:rPr lang="cs-CZ" dirty="0"/>
              <a:t>Slučují se výpovědní důvody související se ztrátou zdravotní způsobilosti (pracovní úraz, nemoc z povolání vs. onemocnění z obecných příčin, nepracovní úraz);</a:t>
            </a:r>
          </a:p>
          <a:p>
            <a:r>
              <a:rPr lang="cs-CZ" dirty="0"/>
              <a:t>Zkrácení výpovědní doby na 1 měsíc při porušení „pracovní kázně“ a při nesplňování požadavků zaměstnavatele a zákonných předpokladů;</a:t>
            </a:r>
          </a:p>
          <a:p>
            <a:r>
              <a:rPr lang="cs-CZ" dirty="0"/>
              <a:t>Prodloužení subjektivní a objektivní lhůty pro výpověď pro porušení povinností zaměstnance na 3 respektive 15 měsíců; </a:t>
            </a:r>
          </a:p>
          <a:p>
            <a:r>
              <a:rPr lang="cs-CZ" dirty="0"/>
              <a:t>Zakotvení práva na dovolenou pro zaměstnance v případě neplatného rozvázání pracovního poměru;</a:t>
            </a:r>
          </a:p>
          <a:p>
            <a:r>
              <a:rPr lang="cs-CZ" dirty="0"/>
              <a:t>Další zpřesnění nároků zaměstnanců v případě neplatného rozvázání pracovního poměru.</a:t>
            </a:r>
          </a:p>
        </p:txBody>
      </p:sp>
    </p:spTree>
    <p:extLst>
      <p:ext uri="{BB962C8B-B14F-4D97-AF65-F5344CB8AC3E}">
        <p14:creationId xmlns:p14="http://schemas.microsoft.com/office/powerpoint/2010/main" val="154561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Legislativa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13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Návrh tzv. flexibilní novely zákoníku práce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CBEE7-92EB-93E1-828D-D72B70BC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2. Jistota a flexibilita pro pracující rodiče</a:t>
            </a:r>
          </a:p>
          <a:p>
            <a:r>
              <a:rPr lang="cs-CZ" dirty="0"/>
              <a:t>Podpora dřívějšího návratu z rodičovské dovolené tím, že se zaměstnancům zaručuje stejné pracovní místo, respektive pozice (nejen druh práce) v případě, že se zaměstnanec vrátí zpět do </a:t>
            </a:r>
            <a:r>
              <a:rPr lang="cs-CZ" b="1" dirty="0"/>
              <a:t>2 let věku </a:t>
            </a:r>
            <a:r>
              <a:rPr lang="cs-CZ" dirty="0"/>
              <a:t>dítěte;</a:t>
            </a:r>
          </a:p>
          <a:p>
            <a:r>
              <a:rPr lang="cs-CZ" dirty="0"/>
              <a:t>Pravidlo „třikrát a dost“ v případě řetězení pracovního poměru na dobu určitou nebude platit pokud se zastupuje zaměstnanec na mateřské nebo rodičovské dovolené; navrhuje se ovšem limit 9 let v celku;</a:t>
            </a:r>
          </a:p>
          <a:p>
            <a:r>
              <a:rPr lang="cs-CZ" dirty="0"/>
              <a:t>Během rodičovské dovolené bude možné vykonávat u zaměstnavatele stejnou práci na DPP nebo DPČ.</a:t>
            </a:r>
          </a:p>
        </p:txBody>
      </p:sp>
    </p:spTree>
    <p:extLst>
      <p:ext uri="{BB962C8B-B14F-4D97-AF65-F5344CB8AC3E}">
        <p14:creationId xmlns:p14="http://schemas.microsoft.com/office/powerpoint/2010/main" val="3557968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Legislativa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14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Návrh tzv. flexibilní novely zákoníku práce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CBEE7-92EB-93E1-828D-D72B70BC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/>
              <a:t>Další navrhované změny</a:t>
            </a:r>
          </a:p>
          <a:p>
            <a:r>
              <a:rPr lang="cs-CZ" sz="1800" dirty="0"/>
              <a:t>Prodloužení zkušební doby na 4 měsíce u řadových zaměstnanců, až na 8 měsíců u vedoucích zaměstnanců a možnost následného prodlužování zkušební doby;</a:t>
            </a:r>
          </a:p>
          <a:p>
            <a:r>
              <a:rPr lang="cs-CZ" sz="1800" dirty="0"/>
              <a:t>Samo-rozvrhování pracovní doby zaměstnancem i na pracovišti zaměstnavatele (po předchozí dohodě se zaměstnancem);</a:t>
            </a:r>
          </a:p>
          <a:p>
            <a:r>
              <a:rPr lang="cs-CZ" sz="1800" dirty="0"/>
              <a:t>Výplata mzdy i v jiné měně než české;</a:t>
            </a:r>
          </a:p>
          <a:p>
            <a:r>
              <a:rPr lang="cs-CZ" sz="1800" dirty="0"/>
              <a:t>Snazší elektronické doručování mzdového a platového výměru (navrhuje se doručování i na interní emailové adresy zaměstnanců);</a:t>
            </a:r>
          </a:p>
          <a:p>
            <a:r>
              <a:rPr lang="cs-CZ" sz="1800" dirty="0"/>
              <a:t>Mladiství od 14 let i před ukončením základního vzdělání budou moci vykonávat lehké práce v době hlavních prázdnin; současně se požaduje písemný souhlas zákonného zástupce;</a:t>
            </a:r>
          </a:p>
        </p:txBody>
      </p:sp>
    </p:spTree>
    <p:extLst>
      <p:ext uri="{BB962C8B-B14F-4D97-AF65-F5344CB8AC3E}">
        <p14:creationId xmlns:p14="http://schemas.microsoft.com/office/powerpoint/2010/main" val="1455889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Výkaznictví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15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Informace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3B8A60-CA44-9ECB-17B3-A3535916C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Aktualizace dokumentu </a:t>
            </a:r>
            <a:r>
              <a:rPr lang="cs-CZ" sz="1800" u="sng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Vykazy_formulare-a-metodicke-pokyny_2024.pdf (edu.cz)</a:t>
            </a:r>
            <a:endParaRPr lang="cs-CZ" sz="1800" u="sng" dirty="0">
              <a:solidFill>
                <a:schemeClr val="accent1"/>
              </a:solidFill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r>
              <a:rPr lang="cs-CZ" sz="1800" dirty="0"/>
              <a:t>MŠMT nepožaduje podepisování a razítkování výkazů</a:t>
            </a:r>
          </a:p>
          <a:p>
            <a:r>
              <a:rPr lang="cs-CZ" sz="1800" b="0" i="0" dirty="0">
                <a:effectLst/>
                <a:latin typeface="Arial" panose="020B0604020202020204" pitchFamily="34" charset="0"/>
              </a:rPr>
              <a:t>Potvrzené výpisy dat (výkaz pořízený programem) se zasílají přednostně datovou schránkou prostřednictvím datové zprávy.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922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střední školy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16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Upozornění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3B8A60-CA44-9ECB-17B3-A3535916C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přestup mezi středními školami není možný u budoucích žáků 1. ročníků</a:t>
            </a:r>
          </a:p>
          <a:p>
            <a:r>
              <a:rPr lang="cs-CZ" sz="1800" b="0" i="0" dirty="0"/>
              <a:t>před 1. 9. není ještě žák</a:t>
            </a:r>
            <a:r>
              <a:rPr lang="cs-CZ" sz="1800" dirty="0"/>
              <a:t>em dané střední školy</a:t>
            </a:r>
          </a:p>
          <a:p>
            <a:r>
              <a:rPr lang="cs-CZ" sz="1800" b="0" i="0" dirty="0">
                <a:effectLst/>
                <a:latin typeface="Arial" panose="020B0604020202020204" pitchFamily="34" charset="0"/>
              </a:rPr>
              <a:t>jedná se o obcházení přijímacího řízení</a:t>
            </a:r>
          </a:p>
          <a:p>
            <a:r>
              <a:rPr lang="cs-CZ" sz="1800" dirty="0"/>
              <a:t>přestup žáka základní školy do střední školy (nižšího stupně víceletého gymnázia dle § 66 </a:t>
            </a:r>
            <a:r>
              <a:rPr lang="cs-CZ" sz="1800" dirty="0" err="1"/>
              <a:t>šz</a:t>
            </a:r>
            <a:r>
              <a:rPr lang="cs-CZ" sz="1800" dirty="0"/>
              <a:t>) není možný</a:t>
            </a:r>
          </a:p>
          <a:p>
            <a:r>
              <a:rPr lang="cs-CZ" sz="1800" b="0" i="0" dirty="0">
                <a:effectLst/>
                <a:latin typeface="Arial" panose="020B0604020202020204" pitchFamily="34" charset="0"/>
              </a:rPr>
              <a:t>přestupovat lze pouze mezi středními školami nebo m</a:t>
            </a:r>
            <a:r>
              <a:rPr lang="cs-CZ" sz="1800" dirty="0"/>
              <a:t>ezi základními školami</a:t>
            </a:r>
          </a:p>
          <a:p>
            <a:r>
              <a:rPr lang="cs-CZ" sz="1800" b="0" i="0" dirty="0">
                <a:effectLst/>
                <a:latin typeface="Arial" panose="020B0604020202020204" pitchFamily="34" charset="0"/>
              </a:rPr>
              <a:t>přijmout žáka </a:t>
            </a:r>
            <a:r>
              <a:rPr lang="cs-CZ" sz="1800" dirty="0"/>
              <a:t>ZŠ do jiného než prvního ročníku víceletého gymnázia lze pouze dle § 63 </a:t>
            </a:r>
            <a:r>
              <a:rPr lang="cs-CZ" sz="1800" dirty="0" err="1"/>
              <a:t>šz</a:t>
            </a:r>
            <a:endParaRPr lang="cs-CZ" sz="1800" dirty="0"/>
          </a:p>
          <a:p>
            <a:r>
              <a:rPr lang="cs-CZ" sz="1800" b="0" i="0" dirty="0">
                <a:effectLst/>
                <a:latin typeface="Arial" panose="020B0604020202020204" pitchFamily="34" charset="0"/>
              </a:rPr>
              <a:t>jedná se o přijetí do vyššího než </a:t>
            </a:r>
            <a:r>
              <a:rPr lang="cs-CZ" sz="1800" dirty="0"/>
              <a:t>1. ročníku</a:t>
            </a:r>
            <a:endParaRPr lang="cs-CZ" sz="1800" b="0" i="0" dirty="0"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95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střední školy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17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Bylo zveřejněno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3B8A60-CA44-9ECB-17B3-A3535916C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7132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2"/>
              </a:rPr>
              <a:t>JEDNOTNÉ ZKUŠEBNÍ SCHÉMA SPOLEČNÉ ČÁSTI MATURITNÍ ZKOUŠKY – PODZIM 2024</a:t>
            </a:r>
            <a:endParaRPr lang="cs-CZ" sz="1800" dirty="0">
              <a:solidFill>
                <a:srgbClr val="071320"/>
              </a:solidFill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7132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3"/>
              </a:rPr>
              <a:t>SDĚLENÍ MINISTERSTVA ŠKOLSTVÍ, MLÁDEŽE A TĚLOVÝCHOVY, KTERÝM SE URČUJÍ KONKRÉTNÍ TERMÍNY KONÁNÍ DIDAKTICKÝCH TESTŮ SPOLEČNÉ ČÁSTI MATURITNÍ ZKOUŠKY V JARNÍM ZKUŠEBNÍM OBDOBÍ ROKU 2025</a:t>
            </a:r>
            <a:r>
              <a:rPr lang="cs-CZ" sz="1800" dirty="0">
                <a:solidFill>
                  <a:srgbClr val="07132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cap="all" dirty="0">
                <a:solidFill>
                  <a:srgbClr val="07132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4"/>
              </a:rPr>
              <a:t>Termíny konání jednotné přijímací zkoušky</a:t>
            </a:r>
            <a:endParaRPr lang="cs-CZ" sz="1800" cap="all" dirty="0">
              <a:solidFill>
                <a:srgbClr val="071320"/>
              </a:solidFill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430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Zajímavé materiály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18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Bylo zveřejněno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3B8A60-CA44-9ECB-17B3-A3535916C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7132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2"/>
              </a:rPr>
              <a:t>Přehled nezaměstnanosti čerstvých absolventů </a:t>
            </a:r>
            <a:r>
              <a:rPr lang="cs-CZ" sz="1800" dirty="0">
                <a:solidFill>
                  <a:srgbClr val="07132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oborů vzdělání s výučním listem podle skupin oborů v jednotlivých krajích 2020-2024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3"/>
              </a:rPr>
              <a:t>Plán hlavních úkolů ČŠI na rok 2024/2025</a:t>
            </a:r>
            <a:endParaRPr lang="cs-CZ" sz="1800" u="sng" dirty="0">
              <a:solidFill>
                <a:srgbClr val="467886"/>
              </a:solidFill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4"/>
              </a:rPr>
              <a:t>Kritéria hodnocení podmínek, průběhu a výsledků vzdělávání</a:t>
            </a:r>
            <a:r>
              <a:rPr lang="cs-CZ" sz="18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na školní rok 2024/2025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7132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5"/>
              </a:rPr>
              <a:t>Školy, do kterých se žáci těší – Inspirace ze škol a pro školy</a:t>
            </a:r>
            <a:endParaRPr lang="cs-CZ" sz="1800" dirty="0">
              <a:solidFill>
                <a:srgbClr val="071320"/>
              </a:solidFill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7023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F320E1-C3B9-76FB-DEA2-CF5DADAC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19</a:t>
            </a:fld>
            <a:endParaRPr lang="en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4A7AA6-1154-639A-DE97-21290376A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240" y="245679"/>
            <a:ext cx="10873510" cy="391269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Děkujeme za pozornost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146385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B283E-B1A0-0F66-03FE-28294D3F1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Infoservis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3C9C5-2A39-DA87-9A7F-74B34298D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Pravidelné vysílání 1. pondělní v měsíci</a:t>
            </a:r>
          </a:p>
          <a:p>
            <a:pPr lvl="1"/>
            <a:r>
              <a:rPr lang="cs-CZ" dirty="0"/>
              <a:t>7. 10., 4. 11., 2. 12. a dále v roce 2025</a:t>
            </a:r>
          </a:p>
          <a:p>
            <a:pPr lvl="1"/>
            <a:endParaRPr lang="cs-CZ" dirty="0"/>
          </a:p>
          <a:p>
            <a:r>
              <a:rPr lang="cs-CZ" dirty="0"/>
              <a:t>Aktuální a užitečné informace</a:t>
            </a:r>
          </a:p>
          <a:p>
            <a:r>
              <a:rPr lang="cs-CZ" dirty="0"/>
              <a:t>Legislativní změny</a:t>
            </a:r>
          </a:p>
          <a:p>
            <a:r>
              <a:rPr lang="cs-CZ" dirty="0"/>
              <a:t>Metodické materiály</a:t>
            </a:r>
          </a:p>
          <a:p>
            <a:r>
              <a:rPr lang="cs-CZ" dirty="0"/>
              <a:t>Akce, konference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75232C-B412-704C-E953-3D01B54B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2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029659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159204B-3A5A-773C-CF2E-126BB4394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  <a:endParaRPr lang="en-CZ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CA2147A-DB0F-72F2-1FB7-DCEBE4FB7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Kontakty na týmy Středního článku podpory</a:t>
            </a:r>
          </a:p>
          <a:p>
            <a:r>
              <a:rPr lang="cs-CZ" sz="3200" dirty="0"/>
              <a:t>Legislativa</a:t>
            </a:r>
            <a:endParaRPr lang="en-CZ" sz="3200" dirty="0"/>
          </a:p>
          <a:p>
            <a:r>
              <a:rPr lang="cs-CZ" sz="3200" dirty="0"/>
              <a:t>Výkaznictví</a:t>
            </a:r>
            <a:endParaRPr lang="en-CZ" sz="3200" dirty="0"/>
          </a:p>
          <a:p>
            <a:r>
              <a:rPr lang="cs-CZ" sz="3200" dirty="0"/>
              <a:t>Pro střední školy</a:t>
            </a:r>
          </a:p>
          <a:p>
            <a:r>
              <a:rPr lang="cs-CZ" sz="3200" dirty="0"/>
              <a:t>Zajímavé materiály</a:t>
            </a:r>
            <a:endParaRPr lang="en-CZ" sz="3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1242B-0597-076C-0B68-9E8CE0AE3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3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285099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C417F-AAFF-D8AD-9F3C-FBB6CD5CC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Kontakty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49F5F-0F5F-4A15-43FC-F15A66B6E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2BA33D-CE3A-0112-33DB-0B2FC44D8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4</a:t>
            </a:fld>
            <a:endParaRPr lang="en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45F63A9-9686-6D20-2355-A3A419DA0E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94" t="2218" r="2930" b="4198"/>
          <a:stretch/>
        </p:blipFill>
        <p:spPr>
          <a:xfrm>
            <a:off x="2819544" y="1124680"/>
            <a:ext cx="6552911" cy="480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19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32632-14CE-1F1A-376B-3A5B851F4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chystáme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E8068-5008-AA46-45DE-1695CFCE3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Individuální metodickou podporu</a:t>
            </a:r>
          </a:p>
          <a:p>
            <a:r>
              <a:rPr lang="cs-CZ" sz="2800"/>
              <a:t>Skupinovou metodickou podporu</a:t>
            </a:r>
            <a:endParaRPr lang="cs-CZ" sz="2800" dirty="0"/>
          </a:p>
          <a:p>
            <a:r>
              <a:rPr lang="cs-CZ" sz="2800" dirty="0"/>
              <a:t>Platformy spolupráce</a:t>
            </a:r>
          </a:p>
          <a:p>
            <a:r>
              <a:rPr lang="cs-CZ" sz="2800" dirty="0"/>
              <a:t>Workshopy na téma Svazkové školy a spojená ředitelství</a:t>
            </a:r>
          </a:p>
          <a:p>
            <a:r>
              <a:rPr lang="cs-CZ" sz="2800" dirty="0"/>
              <a:t>Vzorové dokumenty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D15E3FB-8498-BD54-D9C8-617411BD1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5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1950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Legislativa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6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vyhláška 48/2005 Sb.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CBEE7-92EB-93E1-828D-D72B70BC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Možnost využít kriteriálního hodnocení jako formy slovního hodnocení</a:t>
            </a:r>
          </a:p>
          <a:p>
            <a:r>
              <a:rPr lang="cs-CZ" dirty="0"/>
              <a:t>Možnost spojit různé ročníky na 2. stupni do jedné třídy (dosud pouze na 1. stupni)</a:t>
            </a:r>
          </a:p>
          <a:p>
            <a:r>
              <a:rPr lang="cs-CZ" dirty="0"/>
              <a:t>Stanovení jednotného pravidla pro zařazování žáků cizinců do ročníku</a:t>
            </a:r>
          </a:p>
          <a:p>
            <a:r>
              <a:rPr lang="cs-CZ" dirty="0"/>
              <a:t>Podobný princip platí pro zařazení do ročníku u žáků vzdělávajících se doposud v zahraničí</a:t>
            </a:r>
          </a:p>
          <a:p>
            <a:r>
              <a:rPr lang="cs-CZ" dirty="0"/>
              <a:t>Zavedení jazykové podpory rovněž v přípravných třídách</a:t>
            </a:r>
          </a:p>
          <a:p>
            <a:r>
              <a:rPr lang="cs-CZ" dirty="0"/>
              <a:t>Rozdělení skupin pro jazykovou přípravu na 1. a 2. stupeň ZŠ</a:t>
            </a:r>
          </a:p>
          <a:p>
            <a:r>
              <a:rPr lang="cs-CZ" dirty="0"/>
              <a:t>Zvýšení počtu hodin jazykové přípravy na ZŠ z 200 hodin na 400 hodin</a:t>
            </a:r>
          </a:p>
          <a:p>
            <a:r>
              <a:rPr lang="cs-CZ" dirty="0"/>
              <a:t>Prodloužení poskytování z 10 na 20 měsíců, </a:t>
            </a:r>
          </a:p>
          <a:p>
            <a:r>
              <a:rPr lang="cs-CZ" dirty="0"/>
              <a:t>Ve školním roce 2024/25 má nárok na jazykovou přípravu cizinec, který plní povinnou školní docházku na území ČR nejvýše 36 měsíců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056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Legislativa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7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vyhláška 48/2005 Sb.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CBEE7-92EB-93E1-828D-D72B70BC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Možnost stát se určenou školou na žádost (při alespoň 5 dětech/žácích s nárokem)</a:t>
            </a:r>
          </a:p>
          <a:p>
            <a:pPr marL="0" indent="0">
              <a:buNone/>
            </a:pPr>
            <a:r>
              <a:rPr lang="cs-CZ" sz="1800" dirty="0"/>
              <a:t>(tato škola nemusí poskytovat přípravu žákům z ostatních škol)</a:t>
            </a:r>
          </a:p>
          <a:p>
            <a:r>
              <a:rPr lang="cs-CZ" sz="1800" dirty="0"/>
              <a:t>Určená škola musí mít vždy 1. i 2. stupeň, s výjimkou škol na žádost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Aktualizovaná </a:t>
            </a:r>
            <a:r>
              <a:rPr lang="cs-CZ" sz="18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Calibri" panose="020F0502020204030204" pitchFamily="34" charset="0"/>
                <a:hlinkClick r:id="rId2"/>
              </a:rPr>
              <a:t>metodika k jazykové přípravě</a:t>
            </a:r>
            <a:r>
              <a:rPr lang="cs-CZ" sz="18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cs-CZ" sz="1800" dirty="0"/>
              <a:t>a </a:t>
            </a:r>
            <a:r>
              <a:rPr lang="cs-CZ" sz="18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Calibri" panose="020F0502020204030204" pitchFamily="34" charset="0"/>
                <a:hlinkClick r:id="rId3"/>
              </a:rPr>
              <a:t>metodi</a:t>
            </a:r>
            <a:r>
              <a:rPr lang="cs-CZ" sz="18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ka</a:t>
            </a:r>
            <a:r>
              <a:rPr lang="cs-CZ" sz="1800" dirty="0"/>
              <a:t> ke vzdělávání žáků v zahraničí</a:t>
            </a:r>
          </a:p>
          <a:p>
            <a:r>
              <a:rPr lang="cs-CZ" sz="1800" dirty="0"/>
              <a:t>Dopracováno </a:t>
            </a:r>
            <a:r>
              <a:rPr lang="cs-CZ" sz="1800" dirty="0">
                <a:hlinkClick r:id="rId4"/>
              </a:rPr>
              <a:t>Kurikulum </a:t>
            </a:r>
            <a:r>
              <a:rPr lang="cs-CZ" sz="1800" dirty="0" err="1">
                <a:hlinkClick r:id="rId4"/>
              </a:rPr>
              <a:t>čj</a:t>
            </a:r>
            <a:r>
              <a:rPr lang="cs-CZ" sz="1800" dirty="0">
                <a:hlinkClick r:id="rId4"/>
              </a:rPr>
              <a:t> jako druhého jazyka</a:t>
            </a:r>
            <a:endParaRPr lang="cs-CZ" sz="1800" dirty="0"/>
          </a:p>
          <a:p>
            <a:r>
              <a:rPr lang="cs-CZ" sz="1800" dirty="0"/>
              <a:t>Možnost využití služeb NPI</a:t>
            </a:r>
          </a:p>
          <a:p>
            <a:r>
              <a:rPr lang="cs-CZ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Služby </a:t>
            </a:r>
            <a:r>
              <a:rPr lang="cs-CZ" sz="18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Calibri" panose="020F0502020204030204" pitchFamily="34" charset="0"/>
                <a:hlinkClick r:id="rId5"/>
              </a:rPr>
              <a:t>adaptačního koordinátora</a:t>
            </a:r>
            <a:endParaRPr lang="cs-CZ" sz="1800" u="sng" dirty="0">
              <a:solidFill>
                <a:srgbClr val="467886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r>
              <a:rPr lang="cs-CZ" sz="18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Calibri" panose="020F0502020204030204" pitchFamily="34" charset="0"/>
                <a:hlinkClick r:id="rId6"/>
              </a:rPr>
              <a:t>Bezplatné tlumočnické a předkladatelské</a:t>
            </a:r>
            <a:r>
              <a:rPr lang="cs-CZ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služby</a:t>
            </a:r>
            <a:endParaRPr lang="cs-CZ" sz="1800" u="sng" dirty="0">
              <a:solidFill>
                <a:srgbClr val="467886"/>
              </a:solidFill>
              <a:ea typeface="Aptos" panose="020B0004020202020204" pitchFamily="34" charset="0"/>
              <a:cs typeface="Calibri" panose="020F0502020204030204" pitchFamily="34" charset="0"/>
            </a:endParaRPr>
          </a:p>
          <a:p>
            <a:r>
              <a:rPr lang="cs-CZ" sz="1800" dirty="0">
                <a:solidFill>
                  <a:srgbClr val="467886"/>
                </a:solidFill>
                <a:cs typeface="Calibri" panose="020F0502020204030204" pitchFamily="34" charset="0"/>
                <a:hlinkClick r:id="rId7"/>
              </a:rPr>
              <a:t>Vzdělávání</a:t>
            </a:r>
            <a:endParaRPr lang="cs-CZ" sz="18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233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Legislativa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8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vyhláška 48/2005 Sb.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CBEE7-92EB-93E1-828D-D72B70BC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Webinář k bezplatné jazykové přípravě – 16. 9. 2024 od 14.00</a:t>
            </a:r>
          </a:p>
          <a:p>
            <a:r>
              <a:rPr lang="cs-CZ" sz="18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Calibri" panose="020F0502020204030204" pitchFamily="34" charset="0"/>
                <a:hlinkClick r:id="rId2"/>
              </a:rPr>
              <a:t>Přihlášení</a:t>
            </a:r>
            <a:r>
              <a:rPr lang="cs-CZ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je možné na webu NPI ČR</a:t>
            </a:r>
          </a:p>
          <a:p>
            <a:endParaRPr lang="cs-CZ" sz="1800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706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BDD919-FFC0-A213-08D9-90685E60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Legislativa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1666B-58C3-1EF5-2CEE-236C365A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C08A-E3D1-4B4E-92E5-27DD671828DB}" type="slidenum">
              <a:rPr lang="en-CZ" smtClean="0"/>
              <a:t>9</a:t>
            </a:fld>
            <a:endParaRPr lang="en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1BC98B-A9BD-47F1-FC8F-2EEB976E8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vyhláška 13/2005 Sb.</a:t>
            </a:r>
            <a:endParaRPr lang="en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CBEE7-92EB-93E1-828D-D72B70BC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Jazyková příprava prodloužena na neurčito</a:t>
            </a:r>
          </a:p>
          <a:p>
            <a:r>
              <a:rPr lang="cs-CZ" dirty="0"/>
              <a:t>30 měsíců jazykové přípravy oproti dosavadním 20 </a:t>
            </a:r>
          </a:p>
          <a:p>
            <a:r>
              <a:rPr lang="cs-CZ" dirty="0"/>
              <a:t>Příprava až 400 hodin v určených školách</a:t>
            </a:r>
          </a:p>
          <a:p>
            <a:r>
              <a:rPr lang="cs-CZ" dirty="0"/>
              <a:t>Nárok pro žáky, kteří se vzdělávají v ČR 36 měsíců oproti původním 24</a:t>
            </a:r>
          </a:p>
        </p:txBody>
      </p:sp>
    </p:spTree>
    <p:extLst>
      <p:ext uri="{BB962C8B-B14F-4D97-AF65-F5344CB8AC3E}">
        <p14:creationId xmlns:p14="http://schemas.microsoft.com/office/powerpoint/2010/main" val="2262276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920ea67-c1be-4b14-bb94-c25a00c21e60" xsi:nil="true"/>
    <lcf76f155ced4ddcb4097134ff3c332f xmlns="34145d75-59bc-4472-81a1-d827339417f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2BD794ED12744B86EA453870176FFB" ma:contentTypeVersion="15" ma:contentTypeDescription="Vytvoří nový dokument" ma:contentTypeScope="" ma:versionID="63b55971e62bc178d88b4ea512566309">
  <xsd:schema xmlns:xsd="http://www.w3.org/2001/XMLSchema" xmlns:xs="http://www.w3.org/2001/XMLSchema" xmlns:p="http://schemas.microsoft.com/office/2006/metadata/properties" xmlns:ns2="34145d75-59bc-4472-81a1-d827339417fc" xmlns:ns3="d920ea67-c1be-4b14-bb94-c25a00c21e60" targetNamespace="http://schemas.microsoft.com/office/2006/metadata/properties" ma:root="true" ma:fieldsID="4f444e100cb14f54c4a7cd3131d48154" ns2:_="" ns3:_="">
    <xsd:import namespace="34145d75-59bc-4472-81a1-d827339417fc"/>
    <xsd:import namespace="d920ea67-c1be-4b14-bb94-c25a00c21e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145d75-59bc-4472-81a1-d827339417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7705af95-af8b-4274-9321-7e268ee483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20ea67-c1be-4b14-bb94-c25a00c21e6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bbe496bc-78dd-4645-a267-b92e828bc86c}" ma:internalName="TaxCatchAll" ma:showField="CatchAllData" ma:web="d920ea67-c1be-4b14-bb94-c25a00c21e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ED221F-E41D-453F-A592-31B4015D733C}">
  <ds:schemaRefs>
    <ds:schemaRef ds:uri="34145d75-59bc-4472-81a1-d827339417fc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  <ds:schemaRef ds:uri="d920ea67-c1be-4b14-bb94-c25a00c21e60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C0E6A60-7783-4D9D-9A2A-CAFA2D3808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00A75E-8EA4-4910-A786-0B6A1CF6BE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145d75-59bc-4472-81a1-d827339417fc"/>
    <ds:schemaRef ds:uri="d920ea67-c1be-4b14-bb94-c25a00c21e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1076</Words>
  <Application>Microsoft Office PowerPoint</Application>
  <PresentationFormat>Širokoúhlá obrazovka</PresentationFormat>
  <Paragraphs>146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Aptos</vt:lpstr>
      <vt:lpstr>Arial</vt:lpstr>
      <vt:lpstr>Calibri</vt:lpstr>
      <vt:lpstr>Office Theme</vt:lpstr>
      <vt:lpstr>Infoservis</vt:lpstr>
      <vt:lpstr>Infoservis</vt:lpstr>
      <vt:lpstr>Obsah</vt:lpstr>
      <vt:lpstr>Kontakty</vt:lpstr>
      <vt:lpstr>Co chystáme</vt:lpstr>
      <vt:lpstr>Legislativa</vt:lpstr>
      <vt:lpstr>Legislativa</vt:lpstr>
      <vt:lpstr>Legislativa</vt:lpstr>
      <vt:lpstr>Legislativa</vt:lpstr>
      <vt:lpstr>Legislativa</vt:lpstr>
      <vt:lpstr>Legislativa</vt:lpstr>
      <vt:lpstr>Legislativa</vt:lpstr>
      <vt:lpstr>Legislativa</vt:lpstr>
      <vt:lpstr>Legislativa</vt:lpstr>
      <vt:lpstr>Výkaznictví</vt:lpstr>
      <vt:lpstr>Pro střední školy</vt:lpstr>
      <vt:lpstr>Pro střední školy</vt:lpstr>
      <vt:lpstr>Zajímavé materiály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Lucie Fišerová</dc:creator>
  <cp:lastModifiedBy>Šmíd Winterová Jana</cp:lastModifiedBy>
  <cp:revision>45</cp:revision>
  <cp:lastPrinted>2024-08-27T06:45:25Z</cp:lastPrinted>
  <dcterms:created xsi:type="dcterms:W3CDTF">2024-01-03T18:32:24Z</dcterms:created>
  <dcterms:modified xsi:type="dcterms:W3CDTF">2024-08-27T07:54:12Z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0x0101007C2BD794ED12744B86EA453870176FFB</vt:lpwstr>
  </property>
  <property fmtid="{D5CDD505-2E9C-101B-9397-08002B2CF9AE}" pid="3" name="MediaServiceImageTags">
    <vt:lpwstr/>
  </property>
</Properties>
</file>