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0287000"/>
  <p:notesSz cx="6858000" cy="9144000"/>
  <p:embeddedFontLst>
    <p:embeddedFont>
      <p:font typeface="Barlow" panose="00000500000000000000" pitchFamily="2" charset="-18"/>
      <p:regular r:id="rId9"/>
      <p:bold r:id="rId10"/>
      <p:italic r:id="rId11"/>
      <p:boldItalic r:id="rId12"/>
    </p:embeddedFont>
    <p:embeddedFont>
      <p:font typeface="Barlow Bold" panose="00000800000000000000" charset="-18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90" autoAdjust="0"/>
  </p:normalViewPr>
  <p:slideViewPr>
    <p:cSldViewPr>
      <p:cViewPr varScale="1">
        <p:scale>
          <a:sx n="81" d="100"/>
          <a:sy n="81" d="100"/>
        </p:scale>
        <p:origin x="1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695450" y="5848350"/>
            <a:ext cx="14897100" cy="247650"/>
          </a:xfrm>
          <a:custGeom>
            <a:avLst/>
            <a:gdLst/>
            <a:ahLst/>
            <a:cxnLst/>
            <a:rect l="l" t="t" r="r" b="b"/>
            <a:pathLst>
              <a:path w="14897100" h="247650">
                <a:moveTo>
                  <a:pt x="0" y="0"/>
                </a:moveTo>
                <a:lnTo>
                  <a:pt x="14897100" y="0"/>
                </a:lnTo>
                <a:lnTo>
                  <a:pt x="14897100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923" b="-1923"/>
            </a:stretch>
          </a:blipFill>
        </p:spPr>
        <p:txBody>
          <a:bodyPr/>
          <a:lstStyle/>
          <a:p>
            <a:endParaRPr lang="cs-CZ" noProof="0" dirty="0"/>
          </a:p>
        </p:txBody>
      </p:sp>
      <p:grpSp>
        <p:nvGrpSpPr>
          <p:cNvPr id="3" name="Group 3"/>
          <p:cNvGrpSpPr/>
          <p:nvPr/>
        </p:nvGrpSpPr>
        <p:grpSpPr>
          <a:xfrm>
            <a:off x="8034336" y="8544101"/>
            <a:ext cx="2219325" cy="1676400"/>
            <a:chOff x="0" y="0"/>
            <a:chExt cx="5105400" cy="38354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105400" cy="3835400"/>
            </a:xfrm>
            <a:custGeom>
              <a:avLst/>
              <a:gdLst/>
              <a:ahLst/>
              <a:cxnLst/>
              <a:rect l="l" t="t" r="r" b="b"/>
              <a:pathLst>
                <a:path w="5105400" h="3835400">
                  <a:moveTo>
                    <a:pt x="0" y="0"/>
                  </a:moveTo>
                  <a:lnTo>
                    <a:pt x="5105400" y="0"/>
                  </a:lnTo>
                  <a:lnTo>
                    <a:pt x="5105400" y="3835400"/>
                  </a:lnTo>
                  <a:lnTo>
                    <a:pt x="0" y="3835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82" r="-82"/>
              </a:stretch>
            </a:blipFill>
          </p:spPr>
          <p:txBody>
            <a:bodyPr/>
            <a:lstStyle/>
            <a:p>
              <a:endParaRPr lang="cs-CZ" noProof="0"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422584" y="1649920"/>
            <a:ext cx="13442833" cy="37793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090"/>
              </a:lnSpc>
            </a:pPr>
            <a:r>
              <a:rPr lang="cs-CZ" sz="7206" b="1" noProof="0" dirty="0">
                <a:solidFill>
                  <a:srgbClr val="244257"/>
                </a:solidFill>
                <a:latin typeface="Barlow Bold"/>
                <a:ea typeface="Barlow Bold"/>
                <a:cs typeface="Barlow Bold"/>
                <a:sym typeface="Barlow Bold"/>
              </a:rPr>
              <a:t>Posílení profesního terciárního vzdělávání prostřednictvím programů krátkého cyklu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B2A2E52-C967-B316-C18E-678A0FC18143}"/>
              </a:ext>
            </a:extLst>
          </p:cNvPr>
          <p:cNvSpPr txBox="1"/>
          <p:nvPr/>
        </p:nvSpPr>
        <p:spPr>
          <a:xfrm>
            <a:off x="4190999" y="6723696"/>
            <a:ext cx="990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>
                <a:solidFill>
                  <a:srgbClr val="244257"/>
                </a:solidFill>
                <a:latin typeface="Barlow" pitchFamily="2" charset="0"/>
              </a:rPr>
              <a:t>6. jednání Národního konventu o vzdělávání</a:t>
            </a:r>
          </a:p>
          <a:p>
            <a:pPr algn="ctr"/>
            <a:r>
              <a:rPr lang="cs-CZ" sz="3600" dirty="0">
                <a:solidFill>
                  <a:srgbClr val="244257"/>
                </a:solidFill>
                <a:latin typeface="Barlow" pitchFamily="2" charset="0"/>
              </a:rPr>
              <a:t>6.12.2024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73620"/>
              </p:ext>
            </p:extLst>
          </p:nvPr>
        </p:nvGraphicFramePr>
        <p:xfrm>
          <a:off x="1447800" y="2434788"/>
          <a:ext cx="15055852" cy="6626124"/>
        </p:xfrm>
        <a:graphic>
          <a:graphicData uri="http://schemas.openxmlformats.org/drawingml/2006/table">
            <a:tbl>
              <a:tblPr/>
              <a:tblGrid>
                <a:gridCol w="5108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34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6435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 gridSpan="2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 h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733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 v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603"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cs-CZ" sz="2100" b="1" noProof="0" dirty="0">
                          <a:solidFill>
                            <a:srgbClr val="000000"/>
                          </a:solidFill>
                          <a:latin typeface="Barlow Bold"/>
                          <a:ea typeface="Barlow Bold"/>
                          <a:cs typeface="Barlow Bold"/>
                          <a:sym typeface="Barlow Bold"/>
                        </a:rPr>
                        <a:t>Profesní magisterské studijní programy VŠ</a:t>
                      </a: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cs-CZ" sz="2100" noProof="0" dirty="0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ISCED 7</a:t>
                      </a: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032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603"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cs-CZ" sz="2100" b="1" noProof="0" dirty="0">
                          <a:solidFill>
                            <a:srgbClr val="000000"/>
                          </a:solidFill>
                          <a:latin typeface="Barlow Bold"/>
                          <a:ea typeface="Barlow Bold"/>
                          <a:cs typeface="Barlow Bold"/>
                          <a:sym typeface="Barlow Bold"/>
                        </a:rPr>
                        <a:t>Profesní bakalářské studijní programy VŠ</a:t>
                      </a: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cs-CZ" sz="2100" b="1" noProof="0" dirty="0">
                          <a:solidFill>
                            <a:srgbClr val="000000"/>
                          </a:solidFill>
                          <a:latin typeface="Barlow Bold"/>
                          <a:ea typeface="Barlow Bold"/>
                          <a:cs typeface="Barlow Bold"/>
                          <a:sym typeface="Barlow Bold"/>
                        </a:rPr>
                        <a:t>Vzdělávací programy VOŠ</a:t>
                      </a: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cs-CZ" sz="2100" noProof="0" dirty="0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ISCED 6</a:t>
                      </a: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9032">
                <a:tc gridSpan="4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953">
                <a:tc gridSpan="3"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cs-CZ" sz="2100" noProof="0" dirty="0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Střední vzdělání s maturitní zkouškou</a:t>
                      </a: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Střední vzdělání s maturitní zkouškou</a:t>
                      </a:r>
                      <a:endParaRPr lang="en-US" sz="1100"/>
                    </a:p>
                  </a:txBody>
                  <a:tcPr marL="19727" marR="19727" marT="19727" marB="1972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2100">
                          <a:solidFill>
                            <a:srgbClr val="000000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Střední vzdělání s maturitní zkouškou</a:t>
                      </a:r>
                      <a:endParaRPr lang="en-US" sz="1100"/>
                    </a:p>
                  </a:txBody>
                  <a:tcPr marL="19727" marR="19727" marT="19727" marB="19727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2733">
                <a:tc gridSpan="3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cs-CZ" sz="1100" noProof="0" dirty="0"/>
                    </a:p>
                  </a:txBody>
                  <a:tcPr marL="19727" marR="19727" marT="19727" marB="1972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AutoShape 3"/>
          <p:cNvSpPr/>
          <p:nvPr/>
        </p:nvSpPr>
        <p:spPr>
          <a:xfrm rot="-792764" flipV="1">
            <a:off x="7483173" y="7132480"/>
            <a:ext cx="3321654" cy="15625"/>
          </a:xfrm>
          <a:prstGeom prst="line">
            <a:avLst/>
          </a:prstGeom>
          <a:ln w="9525" cap="rnd">
            <a:solidFill>
              <a:srgbClr val="C0504D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 noProof="0" dirty="0"/>
          </a:p>
        </p:txBody>
      </p:sp>
      <p:sp>
        <p:nvSpPr>
          <p:cNvPr id="4" name="AutoShape 4"/>
          <p:cNvSpPr/>
          <p:nvPr/>
        </p:nvSpPr>
        <p:spPr>
          <a:xfrm rot="-9989098" flipV="1">
            <a:off x="3927864" y="7134080"/>
            <a:ext cx="3361373" cy="12427"/>
          </a:xfrm>
          <a:prstGeom prst="line">
            <a:avLst/>
          </a:prstGeom>
          <a:ln w="9525" cap="rnd">
            <a:solidFill>
              <a:srgbClr val="C0504D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 noProof="0" dirty="0"/>
          </a:p>
        </p:txBody>
      </p:sp>
      <p:sp>
        <p:nvSpPr>
          <p:cNvPr id="5" name="AutoShape 5"/>
          <p:cNvSpPr/>
          <p:nvPr/>
        </p:nvSpPr>
        <p:spPr>
          <a:xfrm rot="-5356705" flipV="1">
            <a:off x="3548270" y="5409921"/>
            <a:ext cx="837788" cy="1024"/>
          </a:xfrm>
          <a:prstGeom prst="line">
            <a:avLst/>
          </a:prstGeom>
          <a:ln w="9525" cap="rnd">
            <a:solidFill>
              <a:srgbClr val="C0504D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cs-CZ" noProof="0" dirty="0"/>
          </a:p>
        </p:txBody>
      </p:sp>
      <p:sp>
        <p:nvSpPr>
          <p:cNvPr id="6" name="TextBox 6"/>
          <p:cNvSpPr txBox="1"/>
          <p:nvPr/>
        </p:nvSpPr>
        <p:spPr>
          <a:xfrm>
            <a:off x="1212847" y="1226088"/>
            <a:ext cx="16046453" cy="10979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853"/>
              </a:lnSpc>
            </a:pPr>
            <a:r>
              <a:rPr lang="cs-CZ" sz="6456" b="1" noProof="0" dirty="0">
                <a:solidFill>
                  <a:srgbClr val="244357"/>
                </a:solidFill>
                <a:latin typeface="Barlow Bold"/>
                <a:ea typeface="Barlow Bold"/>
                <a:cs typeface="Barlow Bold"/>
                <a:sym typeface="Barlow Bold"/>
              </a:rPr>
              <a:t>Profesní terciární vzdělávání v ČR</a:t>
            </a:r>
          </a:p>
        </p:txBody>
      </p:sp>
      <p:sp>
        <p:nvSpPr>
          <p:cNvPr id="7" name="Freeform 7"/>
          <p:cNvSpPr/>
          <p:nvPr/>
        </p:nvSpPr>
        <p:spPr>
          <a:xfrm>
            <a:off x="1209675" y="2647950"/>
            <a:ext cx="15059025" cy="133350"/>
          </a:xfrm>
          <a:custGeom>
            <a:avLst/>
            <a:gdLst/>
            <a:ahLst/>
            <a:cxnLst/>
            <a:rect l="l" t="t" r="r" b="b"/>
            <a:pathLst>
              <a:path w="15059025" h="133350">
                <a:moveTo>
                  <a:pt x="0" y="0"/>
                </a:moveTo>
                <a:lnTo>
                  <a:pt x="15059025" y="0"/>
                </a:lnTo>
                <a:lnTo>
                  <a:pt x="15059025" y="133350"/>
                </a:lnTo>
                <a:lnTo>
                  <a:pt x="0" y="1333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3571" b="-3571"/>
            </a:stretch>
          </a:blipFill>
        </p:spPr>
        <p:txBody>
          <a:bodyPr/>
          <a:lstStyle/>
          <a:p>
            <a:endParaRPr lang="cs-CZ" noProof="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366588-E7F4-64AC-53C3-715BB65209A5}"/>
              </a:ext>
            </a:extLst>
          </p:cNvPr>
          <p:cNvSpPr txBox="1"/>
          <p:nvPr/>
        </p:nvSpPr>
        <p:spPr>
          <a:xfrm>
            <a:off x="14554200" y="7776123"/>
            <a:ext cx="1143000" cy="689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5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Barlow"/>
                <a:cs typeface="Barlow"/>
                <a:sym typeface="Barlow"/>
              </a:rPr>
              <a:t>SCED 3</a:t>
            </a:r>
            <a:endParaRPr kumimoji="0" lang="cs-CZ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09675" y="2647950"/>
            <a:ext cx="15059025" cy="133350"/>
          </a:xfrm>
          <a:custGeom>
            <a:avLst/>
            <a:gdLst/>
            <a:ahLst/>
            <a:cxnLst/>
            <a:rect l="l" t="t" r="r" b="b"/>
            <a:pathLst>
              <a:path w="15059025" h="133350">
                <a:moveTo>
                  <a:pt x="0" y="0"/>
                </a:moveTo>
                <a:lnTo>
                  <a:pt x="15059025" y="0"/>
                </a:lnTo>
                <a:lnTo>
                  <a:pt x="15059025" y="133350"/>
                </a:lnTo>
                <a:lnTo>
                  <a:pt x="0" y="1333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3571" b="-3571"/>
            </a:stretch>
          </a:blipFill>
        </p:spPr>
        <p:txBody>
          <a:bodyPr/>
          <a:lstStyle/>
          <a:p>
            <a:endParaRPr lang="cs-CZ" noProof="0" dirty="0"/>
          </a:p>
        </p:txBody>
      </p:sp>
      <p:grpSp>
        <p:nvGrpSpPr>
          <p:cNvPr id="3" name="Group 3"/>
          <p:cNvGrpSpPr/>
          <p:nvPr/>
        </p:nvGrpSpPr>
        <p:grpSpPr>
          <a:xfrm>
            <a:off x="16268700" y="8801100"/>
            <a:ext cx="1981200" cy="1485900"/>
            <a:chOff x="0" y="0"/>
            <a:chExt cx="2641600" cy="19812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641600" cy="1981200"/>
            </a:xfrm>
            <a:custGeom>
              <a:avLst/>
              <a:gdLst/>
              <a:ahLst/>
              <a:cxnLst/>
              <a:rect l="l" t="t" r="r" b="b"/>
              <a:pathLst>
                <a:path w="2641600" h="1981200">
                  <a:moveTo>
                    <a:pt x="0" y="0"/>
                  </a:moveTo>
                  <a:lnTo>
                    <a:pt x="2641600" y="0"/>
                  </a:lnTo>
                  <a:lnTo>
                    <a:pt x="2641600" y="1981200"/>
                  </a:lnTo>
                  <a:lnTo>
                    <a:pt x="0" y="19812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cs-CZ" noProof="0"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212847" y="1325161"/>
            <a:ext cx="16046453" cy="10979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853"/>
              </a:lnSpc>
            </a:pPr>
            <a:r>
              <a:rPr lang="cs-CZ" sz="6456" b="1" noProof="0" dirty="0">
                <a:solidFill>
                  <a:srgbClr val="244357"/>
                </a:solidFill>
                <a:latin typeface="Barlow Bold"/>
                <a:ea typeface="Barlow Bold"/>
                <a:cs typeface="Barlow Bold"/>
                <a:sym typeface="Barlow Bold"/>
              </a:rPr>
              <a:t>Problémy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212847" y="2858681"/>
            <a:ext cx="15059025" cy="66217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12"/>
              </a:lnSpc>
            </a:pPr>
            <a:endParaRPr lang="cs-CZ" noProof="0" dirty="0"/>
          </a:p>
          <a:p>
            <a:pPr marL="1131911" lvl="2" indent="-571500" algn="l">
              <a:lnSpc>
                <a:spcPts val="4412"/>
              </a:lnSpc>
              <a:buFont typeface="Arial" panose="020B0604020202020204" pitchFamily="34" charset="0"/>
              <a:buChar char="•"/>
            </a:pPr>
            <a:r>
              <a:rPr lang="cs-CZ" sz="3677" spc="22" noProof="0" dirty="0">
                <a:solidFill>
                  <a:srgbClr val="244257"/>
                </a:solidFill>
                <a:latin typeface="Barlow"/>
                <a:ea typeface="Barlow"/>
                <a:cs typeface="Barlow"/>
                <a:sym typeface="Barlow"/>
              </a:rPr>
              <a:t>Obtížná prostupnost mezi vysokoškolským a vyšším odborným vzděláváním</a:t>
            </a:r>
          </a:p>
          <a:p>
            <a:pPr marL="840616" lvl="2" indent="-280205" algn="l">
              <a:lnSpc>
                <a:spcPts val="4412"/>
              </a:lnSpc>
            </a:pPr>
            <a:endParaRPr lang="cs-CZ" sz="3677" spc="22" noProof="0" dirty="0">
              <a:solidFill>
                <a:srgbClr val="244257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31911" lvl="2" indent="-571500" algn="l">
              <a:lnSpc>
                <a:spcPts val="4412"/>
              </a:lnSpc>
              <a:buFont typeface="Arial" panose="020B0604020202020204" pitchFamily="34" charset="0"/>
              <a:buChar char="•"/>
            </a:pPr>
            <a:r>
              <a:rPr lang="cs-CZ" sz="3677" spc="22" noProof="0" dirty="0">
                <a:solidFill>
                  <a:srgbClr val="244257"/>
                </a:solidFill>
                <a:latin typeface="Barlow"/>
                <a:ea typeface="Barlow"/>
                <a:cs typeface="Barlow"/>
                <a:sym typeface="Barlow"/>
              </a:rPr>
              <a:t>Systém zajišťování kvality vysokých škol nastaven dominantně na akademicky zaměřené studijní program</a:t>
            </a:r>
          </a:p>
          <a:p>
            <a:pPr marL="840616" lvl="2" indent="-280205" algn="l">
              <a:lnSpc>
                <a:spcPts val="4412"/>
              </a:lnSpc>
            </a:pPr>
            <a:endParaRPr lang="cs-CZ" sz="3677" spc="22" noProof="0" dirty="0">
              <a:solidFill>
                <a:srgbClr val="244257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31911" lvl="2" indent="-571500" algn="l">
              <a:lnSpc>
                <a:spcPts val="4412"/>
              </a:lnSpc>
              <a:buFont typeface="Arial" panose="020B0604020202020204" pitchFamily="34" charset="0"/>
              <a:buChar char="•"/>
            </a:pPr>
            <a:r>
              <a:rPr lang="cs-CZ" sz="3677" spc="22" noProof="0" dirty="0">
                <a:solidFill>
                  <a:srgbClr val="244257"/>
                </a:solidFill>
                <a:latin typeface="Barlow"/>
                <a:ea typeface="Barlow"/>
                <a:cs typeface="Barlow"/>
                <a:sym typeface="Barlow"/>
              </a:rPr>
              <a:t>Zastaralý systém zajišťování kvality vyšších odborných škol</a:t>
            </a:r>
          </a:p>
          <a:p>
            <a:pPr marL="840616" lvl="2" indent="-280205" algn="l">
              <a:lnSpc>
                <a:spcPts val="4412"/>
              </a:lnSpc>
            </a:pPr>
            <a:endParaRPr lang="cs-CZ" sz="3677" spc="22" noProof="0" dirty="0">
              <a:solidFill>
                <a:srgbClr val="244257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31911" lvl="2" indent="-571500" algn="l">
              <a:lnSpc>
                <a:spcPts val="4412"/>
              </a:lnSpc>
              <a:buFont typeface="Arial" panose="020B0604020202020204" pitchFamily="34" charset="0"/>
              <a:buChar char="•"/>
            </a:pPr>
            <a:r>
              <a:rPr lang="cs-CZ" sz="3677" spc="22" noProof="0" dirty="0">
                <a:solidFill>
                  <a:srgbClr val="244257"/>
                </a:solidFill>
                <a:latin typeface="Barlow"/>
                <a:ea typeface="Barlow"/>
                <a:cs typeface="Barlow"/>
                <a:sym typeface="Barlow"/>
              </a:rPr>
              <a:t>Chybí kratší než 3leté profesní programy</a:t>
            </a:r>
          </a:p>
          <a:p>
            <a:pPr marL="840616" lvl="2" indent="-280205" algn="l">
              <a:lnSpc>
                <a:spcPts val="9192"/>
              </a:lnSpc>
            </a:pPr>
            <a:r>
              <a:rPr lang="cs-CZ" sz="3677" spc="22" noProof="0" dirty="0">
                <a:solidFill>
                  <a:srgbClr val="244257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09675" y="2647950"/>
            <a:ext cx="15059025" cy="133350"/>
          </a:xfrm>
          <a:custGeom>
            <a:avLst/>
            <a:gdLst/>
            <a:ahLst/>
            <a:cxnLst/>
            <a:rect l="l" t="t" r="r" b="b"/>
            <a:pathLst>
              <a:path w="15059025" h="133350">
                <a:moveTo>
                  <a:pt x="0" y="0"/>
                </a:moveTo>
                <a:lnTo>
                  <a:pt x="15059025" y="0"/>
                </a:lnTo>
                <a:lnTo>
                  <a:pt x="15059025" y="133350"/>
                </a:lnTo>
                <a:lnTo>
                  <a:pt x="0" y="1333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3571" b="-3571"/>
            </a:stretch>
          </a:blipFill>
        </p:spPr>
        <p:txBody>
          <a:bodyPr/>
          <a:lstStyle/>
          <a:p>
            <a:endParaRPr lang="cs-CZ" noProof="0" dirty="0"/>
          </a:p>
        </p:txBody>
      </p:sp>
      <p:grpSp>
        <p:nvGrpSpPr>
          <p:cNvPr id="3" name="Group 3"/>
          <p:cNvGrpSpPr/>
          <p:nvPr/>
        </p:nvGrpSpPr>
        <p:grpSpPr>
          <a:xfrm>
            <a:off x="16268700" y="8801100"/>
            <a:ext cx="1981200" cy="1485900"/>
            <a:chOff x="0" y="0"/>
            <a:chExt cx="2641600" cy="19812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641600" cy="1981200"/>
            </a:xfrm>
            <a:custGeom>
              <a:avLst/>
              <a:gdLst/>
              <a:ahLst/>
              <a:cxnLst/>
              <a:rect l="l" t="t" r="r" b="b"/>
              <a:pathLst>
                <a:path w="2641600" h="1981200">
                  <a:moveTo>
                    <a:pt x="0" y="0"/>
                  </a:moveTo>
                  <a:lnTo>
                    <a:pt x="2641600" y="0"/>
                  </a:lnTo>
                  <a:lnTo>
                    <a:pt x="2641600" y="1981200"/>
                  </a:lnTo>
                  <a:lnTo>
                    <a:pt x="0" y="19812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cs-CZ" noProof="0"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212847" y="1226088"/>
            <a:ext cx="16046453" cy="10979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853"/>
              </a:lnSpc>
            </a:pPr>
            <a:r>
              <a:rPr lang="cs-CZ" sz="6456" b="1" noProof="0" dirty="0">
                <a:solidFill>
                  <a:srgbClr val="244357"/>
                </a:solidFill>
                <a:latin typeface="Barlow Bold"/>
                <a:ea typeface="Barlow Bold"/>
                <a:cs typeface="Barlow Bold"/>
                <a:sym typeface="Barlow Bold"/>
              </a:rPr>
              <a:t>Programy “krátkého cyklu”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209675" y="2095500"/>
            <a:ext cx="15059025" cy="79040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193"/>
              </a:lnSpc>
            </a:pPr>
            <a:endParaRPr lang="cs-CZ" noProof="0" dirty="0"/>
          </a:p>
          <a:p>
            <a:pPr marL="1157891" lvl="2" indent="-571500" algn="l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Kvalifikační úroveň ISCED 5 </a:t>
            </a:r>
          </a:p>
          <a:p>
            <a:pPr marL="1157891" lvl="2" indent="-571500" algn="l">
              <a:lnSpc>
                <a:spcPts val="5600"/>
              </a:lnSpc>
              <a:buFont typeface="Arial" panose="020B0604020202020204" pitchFamily="34" charset="0"/>
              <a:buChar char="•"/>
            </a:pPr>
            <a:endParaRPr lang="cs-CZ" sz="3680" noProof="0" dirty="0">
              <a:solidFill>
                <a:srgbClr val="244357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57891" lvl="2" indent="-571500" algn="l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Odpovídají na specifické potřeby trhu práce</a:t>
            </a:r>
          </a:p>
          <a:p>
            <a:pPr marL="1157891" lvl="2" indent="-571500" algn="l">
              <a:lnSpc>
                <a:spcPts val="5600"/>
              </a:lnSpc>
              <a:buFont typeface="Arial" panose="020B0604020202020204" pitchFamily="34" charset="0"/>
              <a:buChar char="•"/>
            </a:pPr>
            <a:endParaRPr lang="cs-CZ" sz="3680" noProof="0" dirty="0">
              <a:solidFill>
                <a:srgbClr val="244357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57891" lvl="2" indent="-571500" algn="l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Pružný nástroj pro rychlé získání specializační kvalifikace na terciární úrovni vzdělávání</a:t>
            </a:r>
          </a:p>
          <a:p>
            <a:pPr marL="1157891" lvl="2" indent="-571500" algn="l">
              <a:lnSpc>
                <a:spcPts val="5600"/>
              </a:lnSpc>
              <a:buFont typeface="Arial" panose="020B0604020202020204" pitchFamily="34" charset="0"/>
              <a:buChar char="•"/>
            </a:pPr>
            <a:endParaRPr lang="cs-CZ" sz="3680" noProof="0" dirty="0">
              <a:solidFill>
                <a:srgbClr val="244357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57891" lvl="2" indent="-571500" algn="l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Vysoký podíl praxe, těsná spolupráce se zaměstnavateli</a:t>
            </a:r>
          </a:p>
          <a:p>
            <a:pPr marL="808559" lvl="2" indent="-269520" algn="l">
              <a:lnSpc>
                <a:spcPts val="9192"/>
              </a:lnSpc>
            </a:pPr>
            <a:r>
              <a:rPr lang="cs-CZ" sz="3677" spc="22" noProof="0" dirty="0">
                <a:solidFill>
                  <a:srgbClr val="244257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09675" y="2647950"/>
            <a:ext cx="15059025" cy="133350"/>
          </a:xfrm>
          <a:custGeom>
            <a:avLst/>
            <a:gdLst/>
            <a:ahLst/>
            <a:cxnLst/>
            <a:rect l="l" t="t" r="r" b="b"/>
            <a:pathLst>
              <a:path w="15059025" h="133350">
                <a:moveTo>
                  <a:pt x="0" y="0"/>
                </a:moveTo>
                <a:lnTo>
                  <a:pt x="15059025" y="0"/>
                </a:lnTo>
                <a:lnTo>
                  <a:pt x="15059025" y="133350"/>
                </a:lnTo>
                <a:lnTo>
                  <a:pt x="0" y="1333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3571" b="-3571"/>
            </a:stretch>
          </a:blipFill>
        </p:spPr>
        <p:txBody>
          <a:bodyPr/>
          <a:lstStyle/>
          <a:p>
            <a:endParaRPr lang="cs-CZ" noProof="0" dirty="0"/>
          </a:p>
        </p:txBody>
      </p:sp>
      <p:grpSp>
        <p:nvGrpSpPr>
          <p:cNvPr id="3" name="Group 3"/>
          <p:cNvGrpSpPr/>
          <p:nvPr/>
        </p:nvGrpSpPr>
        <p:grpSpPr>
          <a:xfrm>
            <a:off x="16268700" y="8801100"/>
            <a:ext cx="1981200" cy="1485900"/>
            <a:chOff x="0" y="0"/>
            <a:chExt cx="2641600" cy="19812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641600" cy="1981200"/>
            </a:xfrm>
            <a:custGeom>
              <a:avLst/>
              <a:gdLst/>
              <a:ahLst/>
              <a:cxnLst/>
              <a:rect l="l" t="t" r="r" b="b"/>
              <a:pathLst>
                <a:path w="2641600" h="1981200">
                  <a:moveTo>
                    <a:pt x="0" y="0"/>
                  </a:moveTo>
                  <a:lnTo>
                    <a:pt x="2641600" y="0"/>
                  </a:lnTo>
                  <a:lnTo>
                    <a:pt x="2641600" y="1981200"/>
                  </a:lnTo>
                  <a:lnTo>
                    <a:pt x="0" y="19812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cs-CZ" noProof="0"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212847" y="1291590"/>
            <a:ext cx="12541990" cy="10553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436"/>
              </a:lnSpc>
            </a:pPr>
            <a:r>
              <a:rPr lang="cs-CZ" sz="6455" b="1" noProof="0" dirty="0">
                <a:solidFill>
                  <a:srgbClr val="244357"/>
                </a:solidFill>
                <a:latin typeface="Barlow Bold"/>
                <a:ea typeface="Barlow Bold"/>
                <a:cs typeface="Barlow Bold"/>
                <a:sym typeface="Barlow Bold"/>
              </a:rPr>
              <a:t>Návrh věcného řešení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418034" y="3391956"/>
            <a:ext cx="13212366" cy="13226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319"/>
              </a:lnSpc>
            </a:pPr>
            <a:r>
              <a:rPr lang="cs-CZ" sz="3799" b="1" noProof="0" dirty="0">
                <a:solidFill>
                  <a:srgbClr val="244357"/>
                </a:solidFill>
                <a:latin typeface="Barlow Bold"/>
                <a:ea typeface="Barlow Bold"/>
                <a:cs typeface="Barlow Bold"/>
                <a:sym typeface="Barlow Bold"/>
              </a:rPr>
              <a:t>Programy </a:t>
            </a:r>
            <a:r>
              <a:rPr lang="cs-CZ" sz="4000" b="1" i="0" u="none" strike="noStrike" dirty="0">
                <a:solidFill>
                  <a:srgbClr val="202122"/>
                </a:solidFill>
                <a:effectLst/>
                <a:latin typeface="Barlow" pitchFamily="2" charset="0"/>
              </a:rPr>
              <a:t>„</a:t>
            </a:r>
            <a:r>
              <a:rPr lang="cs-CZ" sz="3799" b="1" noProof="0" dirty="0">
                <a:solidFill>
                  <a:srgbClr val="244357"/>
                </a:solidFill>
                <a:latin typeface="Barlow Bold"/>
                <a:ea typeface="Barlow Bold"/>
                <a:cs typeface="Barlow Bold"/>
                <a:sym typeface="Barlow Bold"/>
              </a:rPr>
              <a:t>krátkého cyklu” jako součást vyššího odborného vzdělávání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418034" y="5029198"/>
            <a:ext cx="14850666" cy="38900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20055" lvl="2" indent="-571500" algn="l">
              <a:lnSpc>
                <a:spcPts val="5038"/>
              </a:lnSpc>
              <a:buFont typeface="Arial" panose="020B0604020202020204" pitchFamily="34" charset="0"/>
              <a:buChar char="•"/>
            </a:pPr>
            <a:r>
              <a:rPr lang="cs-CZ" sz="3680" b="0" i="0" u="none" strike="noStrike" dirty="0">
                <a:solidFill>
                  <a:srgbClr val="202122"/>
                </a:solidFill>
                <a:effectLst/>
                <a:latin typeface="Barlow" pitchFamily="2" charset="0"/>
              </a:rPr>
              <a:t>„</a:t>
            </a: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Krátké programy” budou vycházet z 3letých programů VOŠ </a:t>
            </a:r>
          </a:p>
          <a:p>
            <a:pPr marL="1120055" lvl="2" indent="-571500" algn="l">
              <a:lnSpc>
                <a:spcPts val="5038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Variabilní délka studia</a:t>
            </a:r>
          </a:p>
          <a:p>
            <a:pPr marL="1120055" lvl="2" indent="-571500" algn="l">
              <a:lnSpc>
                <a:spcPts val="5038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Zaměření na praktické dovednosti a odbornou praxi</a:t>
            </a:r>
          </a:p>
          <a:p>
            <a:pPr marL="1120055" lvl="2" indent="-571500" algn="l">
              <a:lnSpc>
                <a:spcPts val="5038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Ukotvení programů v nařízení vlády č. 211/2010 Sb., o soustavě oborů vzdělávání</a:t>
            </a:r>
          </a:p>
          <a:p>
            <a:pPr marL="822832" lvl="2" indent="-274277" algn="l">
              <a:lnSpc>
                <a:spcPts val="5038"/>
              </a:lnSpc>
            </a:pPr>
            <a:endParaRPr lang="cs-CZ" sz="3598" noProof="0" dirty="0">
              <a:solidFill>
                <a:srgbClr val="244357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60761" y="776079"/>
            <a:ext cx="17366478" cy="8734841"/>
            <a:chOff x="0" y="0"/>
            <a:chExt cx="23155304" cy="1164645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155275" cy="11646408"/>
            </a:xfrm>
            <a:custGeom>
              <a:avLst/>
              <a:gdLst/>
              <a:ahLst/>
              <a:cxnLst/>
              <a:rect l="l" t="t" r="r" b="b"/>
              <a:pathLst>
                <a:path w="23155275" h="11646408">
                  <a:moveTo>
                    <a:pt x="0" y="0"/>
                  </a:moveTo>
                  <a:lnTo>
                    <a:pt x="23155275" y="0"/>
                  </a:lnTo>
                  <a:lnTo>
                    <a:pt x="23155275" y="11646408"/>
                  </a:lnTo>
                  <a:lnTo>
                    <a:pt x="0" y="116464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-297" r="-297"/>
              </a:stretch>
            </a:blipFill>
          </p:spPr>
          <p:txBody>
            <a:bodyPr/>
            <a:lstStyle/>
            <a:p>
              <a:endParaRPr lang="cs-CZ" noProof="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09675" y="2647950"/>
            <a:ext cx="15059025" cy="133350"/>
          </a:xfrm>
          <a:custGeom>
            <a:avLst/>
            <a:gdLst/>
            <a:ahLst/>
            <a:cxnLst/>
            <a:rect l="l" t="t" r="r" b="b"/>
            <a:pathLst>
              <a:path w="15059025" h="133350">
                <a:moveTo>
                  <a:pt x="0" y="0"/>
                </a:moveTo>
                <a:lnTo>
                  <a:pt x="15059025" y="0"/>
                </a:lnTo>
                <a:lnTo>
                  <a:pt x="15059025" y="133350"/>
                </a:lnTo>
                <a:lnTo>
                  <a:pt x="0" y="1333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3571" b="-3571"/>
            </a:stretch>
          </a:blipFill>
        </p:spPr>
        <p:txBody>
          <a:bodyPr/>
          <a:lstStyle/>
          <a:p>
            <a:endParaRPr lang="cs-CZ" noProof="0" dirty="0"/>
          </a:p>
        </p:txBody>
      </p:sp>
      <p:grpSp>
        <p:nvGrpSpPr>
          <p:cNvPr id="3" name="Group 3"/>
          <p:cNvGrpSpPr/>
          <p:nvPr/>
        </p:nvGrpSpPr>
        <p:grpSpPr>
          <a:xfrm>
            <a:off x="16268700" y="8801100"/>
            <a:ext cx="1981200" cy="1485900"/>
            <a:chOff x="0" y="0"/>
            <a:chExt cx="2641600" cy="19812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641600" cy="1981200"/>
            </a:xfrm>
            <a:custGeom>
              <a:avLst/>
              <a:gdLst/>
              <a:ahLst/>
              <a:cxnLst/>
              <a:rect l="l" t="t" r="r" b="b"/>
              <a:pathLst>
                <a:path w="2641600" h="1981200">
                  <a:moveTo>
                    <a:pt x="0" y="0"/>
                  </a:moveTo>
                  <a:lnTo>
                    <a:pt x="2641600" y="0"/>
                  </a:lnTo>
                  <a:lnTo>
                    <a:pt x="2641600" y="1981200"/>
                  </a:lnTo>
                  <a:lnTo>
                    <a:pt x="0" y="19812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cs-CZ" noProof="0"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209675" y="1150116"/>
            <a:ext cx="14497945" cy="1272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705"/>
              </a:lnSpc>
            </a:pPr>
            <a:r>
              <a:rPr lang="cs-CZ" sz="6456" b="1" noProof="0" dirty="0">
                <a:solidFill>
                  <a:srgbClr val="244357"/>
                </a:solidFill>
                <a:latin typeface="Barlow Bold"/>
                <a:ea typeface="Barlow Bold"/>
                <a:cs typeface="Barlow Bold"/>
                <a:sym typeface="Barlow Bold"/>
              </a:rPr>
              <a:t>Předpokládaný harmonogram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313855" y="2962275"/>
            <a:ext cx="14850666" cy="56989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584"/>
              </a:lnSpc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2024-5: novela školského zákona (zavedení programů krátkého cyklu), novela zákona o vysokých školách (akreditace VOŠ prostřednictvím NAÚ) </a:t>
            </a:r>
          </a:p>
          <a:p>
            <a:pPr marL="1135295" lvl="2" indent="-571500" algn="l">
              <a:lnSpc>
                <a:spcPts val="7584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2025: úprava nařízení vlády č. 211/2010 Sb., o soustavě oborů vzdělávání</a:t>
            </a:r>
          </a:p>
          <a:p>
            <a:pPr marL="1135295" lvl="2" indent="-571500" algn="l">
              <a:lnSpc>
                <a:spcPts val="7584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2026: zápis </a:t>
            </a:r>
            <a:r>
              <a:rPr lang="cs-CZ" sz="3680" b="0" i="0" u="none" strike="noStrike" dirty="0">
                <a:solidFill>
                  <a:srgbClr val="202122"/>
                </a:solidFill>
                <a:effectLst/>
                <a:latin typeface="Barlow" pitchFamily="2" charset="0"/>
              </a:rPr>
              <a:t>„</a:t>
            </a: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krátkých programů” do školského rejstříku </a:t>
            </a:r>
          </a:p>
          <a:p>
            <a:pPr marL="1135295" lvl="2" indent="-571500" algn="l">
              <a:lnSpc>
                <a:spcPts val="7584"/>
              </a:lnSpc>
              <a:buFont typeface="Arial" panose="020B0604020202020204" pitchFamily="34" charset="0"/>
              <a:buChar char="•"/>
            </a:pP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2027: zahájení vzdělávání v programech </a:t>
            </a:r>
            <a:r>
              <a:rPr lang="cs-CZ" sz="3680" b="0" i="0" u="none" strike="noStrike" dirty="0">
                <a:solidFill>
                  <a:srgbClr val="202122"/>
                </a:solidFill>
                <a:effectLst/>
                <a:latin typeface="Barlow" pitchFamily="2" charset="0"/>
              </a:rPr>
              <a:t>„</a:t>
            </a:r>
            <a:r>
              <a:rPr lang="cs-CZ" sz="3680" noProof="0" dirty="0">
                <a:solidFill>
                  <a:srgbClr val="244357"/>
                </a:solidFill>
                <a:latin typeface="Barlow"/>
                <a:ea typeface="Barlow"/>
                <a:cs typeface="Barlow"/>
                <a:sym typeface="Barlow"/>
              </a:rPr>
              <a:t>krátkého cyklu“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220</Words>
  <Application>Microsoft Office PowerPoint</Application>
  <PresentationFormat>Vlastní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Barlow Bold</vt:lpstr>
      <vt:lpstr>Arial</vt:lpstr>
      <vt:lpstr>Barlow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Profesní terciární vzdělávání.pptx</dc:title>
  <cp:lastModifiedBy>Řezaninová Adéla</cp:lastModifiedBy>
  <cp:revision>5</cp:revision>
  <dcterms:created xsi:type="dcterms:W3CDTF">2006-08-16T00:00:00Z</dcterms:created>
  <dcterms:modified xsi:type="dcterms:W3CDTF">2024-12-06T13:00:08Z</dcterms:modified>
  <dc:identifier>DAGYf-4UmdM</dc:identifier>
</cp:coreProperties>
</file>